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6"/>
  </p:notesMasterIdLst>
  <p:handoutMasterIdLst>
    <p:handoutMasterId r:id="rId197"/>
  </p:handoutMasterIdLst>
  <p:sldIdLst>
    <p:sldId id="355" r:id="rId2"/>
    <p:sldId id="356" r:id="rId3"/>
    <p:sldId id="503" r:id="rId4"/>
    <p:sldId id="504" r:id="rId5"/>
    <p:sldId id="505" r:id="rId6"/>
    <p:sldId id="463" r:id="rId7"/>
    <p:sldId id="291" r:id="rId8"/>
    <p:sldId id="258" r:id="rId9"/>
    <p:sldId id="296" r:id="rId10"/>
    <p:sldId id="490" r:id="rId11"/>
    <p:sldId id="491" r:id="rId12"/>
    <p:sldId id="494" r:id="rId13"/>
    <p:sldId id="493" r:id="rId14"/>
    <p:sldId id="492" r:id="rId15"/>
    <p:sldId id="257" r:id="rId16"/>
    <p:sldId id="467" r:id="rId17"/>
    <p:sldId id="470" r:id="rId18"/>
    <p:sldId id="468" r:id="rId19"/>
    <p:sldId id="471" r:id="rId20"/>
    <p:sldId id="469" r:id="rId21"/>
    <p:sldId id="472" r:id="rId22"/>
    <p:sldId id="473" r:id="rId23"/>
    <p:sldId id="495" r:id="rId24"/>
    <p:sldId id="292" r:id="rId25"/>
    <p:sldId id="290" r:id="rId26"/>
    <p:sldId id="361" r:id="rId27"/>
    <p:sldId id="362" r:id="rId28"/>
    <p:sldId id="301" r:id="rId29"/>
    <p:sldId id="302" r:id="rId30"/>
    <p:sldId id="310" r:id="rId31"/>
    <p:sldId id="308" r:id="rId32"/>
    <p:sldId id="464" r:id="rId33"/>
    <p:sldId id="303" r:id="rId34"/>
    <p:sldId id="465" r:id="rId35"/>
    <p:sldId id="466" r:id="rId36"/>
    <p:sldId id="357" r:id="rId37"/>
    <p:sldId id="358" r:id="rId38"/>
    <p:sldId id="318" r:id="rId39"/>
    <p:sldId id="475" r:id="rId40"/>
    <p:sldId id="307" r:id="rId41"/>
    <p:sldId id="476" r:id="rId42"/>
    <p:sldId id="506" r:id="rId43"/>
    <p:sldId id="329" r:id="rId44"/>
    <p:sldId id="477" r:id="rId45"/>
    <p:sldId id="478" r:id="rId46"/>
    <p:sldId id="337" r:id="rId47"/>
    <p:sldId id="479" r:id="rId48"/>
    <p:sldId id="344" r:id="rId49"/>
    <p:sldId id="480" r:id="rId50"/>
    <p:sldId id="352" r:id="rId51"/>
    <p:sldId id="481" r:id="rId52"/>
    <p:sldId id="482" r:id="rId53"/>
    <p:sldId id="345" r:id="rId54"/>
    <p:sldId id="483" r:id="rId55"/>
    <p:sldId id="484" r:id="rId56"/>
    <p:sldId id="350" r:id="rId57"/>
    <p:sldId id="485" r:id="rId58"/>
    <p:sldId id="402" r:id="rId59"/>
    <p:sldId id="486" r:id="rId60"/>
    <p:sldId id="304" r:id="rId61"/>
    <p:sldId id="487" r:id="rId62"/>
    <p:sldId id="488" r:id="rId63"/>
    <p:sldId id="359" r:id="rId64"/>
    <p:sldId id="498" r:id="rId65"/>
    <p:sldId id="315" r:id="rId66"/>
    <p:sldId id="309" r:id="rId67"/>
    <p:sldId id="372" r:id="rId68"/>
    <p:sldId id="316" r:id="rId69"/>
    <p:sldId id="317" r:id="rId70"/>
    <p:sldId id="305" r:id="rId71"/>
    <p:sldId id="306" r:id="rId72"/>
    <p:sldId id="320" r:id="rId73"/>
    <p:sldId id="331" r:id="rId74"/>
    <p:sldId id="427" r:id="rId75"/>
    <p:sldId id="332" r:id="rId76"/>
    <p:sldId id="428" r:id="rId77"/>
    <p:sldId id="333" r:id="rId78"/>
    <p:sldId id="429" r:id="rId79"/>
    <p:sldId id="334" r:id="rId80"/>
    <p:sldId id="430" r:id="rId81"/>
    <p:sldId id="368" r:id="rId82"/>
    <p:sldId id="431" r:id="rId83"/>
    <p:sldId id="338" r:id="rId84"/>
    <p:sldId id="432" r:id="rId85"/>
    <p:sldId id="335" r:id="rId86"/>
    <p:sldId id="425" r:id="rId87"/>
    <p:sldId id="336" r:id="rId88"/>
    <p:sldId id="426" r:id="rId89"/>
    <p:sldId id="433" r:id="rId90"/>
    <p:sldId id="365" r:id="rId91"/>
    <p:sldId id="434" r:id="rId92"/>
    <p:sldId id="435" r:id="rId93"/>
    <p:sldId id="366" r:id="rId94"/>
    <p:sldId id="436" r:id="rId95"/>
    <p:sldId id="367" r:id="rId96"/>
    <p:sldId id="370" r:id="rId97"/>
    <p:sldId id="437" r:id="rId98"/>
    <p:sldId id="489" r:id="rId99"/>
    <p:sldId id="404" r:id="rId100"/>
    <p:sldId id="439" r:id="rId101"/>
    <p:sldId id="371" r:id="rId102"/>
    <p:sldId id="373" r:id="rId103"/>
    <p:sldId id="386" r:id="rId104"/>
    <p:sldId id="374" r:id="rId105"/>
    <p:sldId id="500" r:id="rId106"/>
    <p:sldId id="391" r:id="rId107"/>
    <p:sldId id="392" r:id="rId108"/>
    <p:sldId id="267" r:id="rId109"/>
    <p:sldId id="266" r:id="rId110"/>
    <p:sldId id="440" r:id="rId111"/>
    <p:sldId id="393" r:id="rId112"/>
    <p:sldId id="441" r:id="rId113"/>
    <p:sldId id="510" r:id="rId114"/>
    <p:sldId id="511" r:id="rId115"/>
    <p:sldId id="396" r:id="rId116"/>
    <p:sldId id="443" r:id="rId117"/>
    <p:sldId id="397" r:id="rId118"/>
    <p:sldId id="444" r:id="rId119"/>
    <p:sldId id="512" r:id="rId120"/>
    <p:sldId id="513" r:id="rId121"/>
    <p:sldId id="398" r:id="rId122"/>
    <p:sldId id="446" r:id="rId123"/>
    <p:sldId id="399" r:id="rId124"/>
    <p:sldId id="447" r:id="rId125"/>
    <p:sldId id="400" r:id="rId126"/>
    <p:sldId id="448" r:id="rId127"/>
    <p:sldId id="401" r:id="rId128"/>
    <p:sldId id="449" r:id="rId129"/>
    <p:sldId id="265" r:id="rId130"/>
    <p:sldId id="387" r:id="rId131"/>
    <p:sldId id="388" r:id="rId132"/>
    <p:sldId id="405" r:id="rId133"/>
    <p:sldId id="502" r:id="rId134"/>
    <p:sldId id="407" r:id="rId135"/>
    <p:sldId id="423" r:id="rId136"/>
    <p:sldId id="408" r:id="rId137"/>
    <p:sldId id="409" r:id="rId138"/>
    <p:sldId id="410" r:id="rId139"/>
    <p:sldId id="450" r:id="rId140"/>
    <p:sldId id="451" r:id="rId141"/>
    <p:sldId id="411" r:id="rId142"/>
    <p:sldId id="452" r:id="rId143"/>
    <p:sldId id="413" r:id="rId144"/>
    <p:sldId id="453" r:id="rId145"/>
    <p:sldId id="414" r:id="rId146"/>
    <p:sldId id="454" r:id="rId147"/>
    <p:sldId id="455" r:id="rId148"/>
    <p:sldId id="415" r:id="rId149"/>
    <p:sldId id="456" r:id="rId150"/>
    <p:sldId id="416" r:id="rId151"/>
    <p:sldId id="457" r:id="rId152"/>
    <p:sldId id="458" r:id="rId153"/>
    <p:sldId id="417" r:id="rId154"/>
    <p:sldId id="459" r:id="rId155"/>
    <p:sldId id="418" r:id="rId156"/>
    <p:sldId id="460" r:id="rId157"/>
    <p:sldId id="419" r:id="rId158"/>
    <p:sldId id="461" r:id="rId159"/>
    <p:sldId id="420" r:id="rId160"/>
    <p:sldId id="383" r:id="rId161"/>
    <p:sldId id="462" r:id="rId162"/>
    <p:sldId id="382" r:id="rId163"/>
    <p:sldId id="321" r:id="rId164"/>
    <p:sldId id="389" r:id="rId165"/>
    <p:sldId id="263" r:id="rId166"/>
    <p:sldId id="262" r:id="rId167"/>
    <p:sldId id="289" r:id="rId168"/>
    <p:sldId id="288" r:id="rId169"/>
    <p:sldId id="286" r:id="rId170"/>
    <p:sldId id="287" r:id="rId171"/>
    <p:sldId id="285" r:id="rId172"/>
    <p:sldId id="284" r:id="rId173"/>
    <p:sldId id="295" r:id="rId174"/>
    <p:sldId id="283" r:id="rId175"/>
    <p:sldId id="282" r:id="rId176"/>
    <p:sldId id="297" r:id="rId177"/>
    <p:sldId id="298" r:id="rId178"/>
    <p:sldId id="281" r:id="rId179"/>
    <p:sldId id="299" r:id="rId180"/>
    <p:sldId id="280" r:id="rId181"/>
    <p:sldId id="279" r:id="rId182"/>
    <p:sldId id="278" r:id="rId183"/>
    <p:sldId id="507" r:id="rId184"/>
    <p:sldId id="277" r:id="rId185"/>
    <p:sldId id="276" r:id="rId186"/>
    <p:sldId id="275" r:id="rId187"/>
    <p:sldId id="274" r:id="rId188"/>
    <p:sldId id="273" r:id="rId189"/>
    <p:sldId id="508" r:id="rId190"/>
    <p:sldId id="509" r:id="rId191"/>
    <p:sldId id="260" r:id="rId192"/>
    <p:sldId id="319" r:id="rId193"/>
    <p:sldId id="322" r:id="rId194"/>
    <p:sldId id="496" r:id="rId195"/>
  </p:sldIdLst>
  <p:sldSz cx="12192000" cy="6858000"/>
  <p:notesSz cx="6865938" cy="9998075"/>
  <p:embeddedFontLst>
    <p:embeddedFont>
      <p:font typeface="맑은 고딕" panose="020B0503020000020004" pitchFamily="50" charset="-127"/>
      <p:regular r:id="rId198"/>
      <p:bold r:id="rId199"/>
    </p:embeddedFont>
    <p:embeddedFont>
      <p:font typeface="Calibri" panose="020F0502020204030204" pitchFamily="34" charset="0"/>
      <p:regular r:id="rId200"/>
      <p:bold r:id="rId201"/>
      <p:italic r:id="rId202"/>
      <p:boldItalic r:id="rId203"/>
    </p:embeddedFont>
    <p:embeddedFont>
      <p:font typeface="12롯데마트드림Bold" panose="02020603020101020101" pitchFamily="18" charset="-127"/>
      <p:regular r:id="rId204"/>
    </p:embeddedFont>
    <p:embeddedFont>
      <p:font typeface="Modern H Medium" panose="020B0603000000020004" pitchFamily="50" charset="-127"/>
      <p:regular r:id="rId205"/>
    </p:embeddedFont>
    <p:embeddedFont>
      <p:font typeface="12롯데마트드림Light" panose="02020603020101020101" pitchFamily="18" charset="-127"/>
      <p:regular r:id="rId206"/>
    </p:embeddedFont>
    <p:embeddedFont>
      <p:font typeface="맑은 고딕" panose="020B0503020000020004" pitchFamily="50" charset="-127"/>
      <p:regular r:id="rId198"/>
      <p:bold r:id="rId19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F1E439C-BDC9-45E3-97C0-DBCE15D31D76}">
          <p14:sldIdLst>
            <p14:sldId id="355"/>
            <p14:sldId id="356"/>
            <p14:sldId id="503"/>
            <p14:sldId id="504"/>
            <p14:sldId id="505"/>
            <p14:sldId id="463"/>
            <p14:sldId id="291"/>
            <p14:sldId id="258"/>
            <p14:sldId id="296"/>
            <p14:sldId id="490"/>
            <p14:sldId id="491"/>
            <p14:sldId id="494"/>
            <p14:sldId id="493"/>
            <p14:sldId id="492"/>
            <p14:sldId id="257"/>
            <p14:sldId id="467"/>
            <p14:sldId id="470"/>
            <p14:sldId id="468"/>
            <p14:sldId id="471"/>
            <p14:sldId id="469"/>
            <p14:sldId id="472"/>
            <p14:sldId id="473"/>
          </p14:sldIdLst>
        </p14:section>
        <p14:section name="로그인" id="{586B5C7D-896B-45DA-BF27-609AB4B2B0BE}">
          <p14:sldIdLst>
            <p14:sldId id="495"/>
            <p14:sldId id="292"/>
          </p14:sldIdLst>
        </p14:section>
        <p14:section name="커버스토리" id="{A32ADE21-0984-41C4-9644-8D3C873DDCF1}">
          <p14:sldIdLst>
            <p14:sldId id="290"/>
            <p14:sldId id="361"/>
            <p14:sldId id="362"/>
            <p14:sldId id="301"/>
            <p14:sldId id="302"/>
            <p14:sldId id="310"/>
            <p14:sldId id="308"/>
            <p14:sldId id="464"/>
            <p14:sldId id="303"/>
            <p14:sldId id="465"/>
            <p14:sldId id="466"/>
            <p14:sldId id="357"/>
            <p14:sldId id="358"/>
            <p14:sldId id="318"/>
            <p14:sldId id="475"/>
            <p14:sldId id="307"/>
            <p14:sldId id="476"/>
            <p14:sldId id="506"/>
            <p14:sldId id="329"/>
            <p14:sldId id="477"/>
            <p14:sldId id="478"/>
            <p14:sldId id="337"/>
            <p14:sldId id="479"/>
            <p14:sldId id="344"/>
            <p14:sldId id="480"/>
            <p14:sldId id="352"/>
            <p14:sldId id="481"/>
            <p14:sldId id="482"/>
            <p14:sldId id="345"/>
            <p14:sldId id="483"/>
            <p14:sldId id="484"/>
            <p14:sldId id="350"/>
            <p14:sldId id="485"/>
            <p14:sldId id="402"/>
            <p14:sldId id="486"/>
            <p14:sldId id="304"/>
            <p14:sldId id="487"/>
            <p14:sldId id="488"/>
            <p14:sldId id="359"/>
            <p14:sldId id="498"/>
            <p14:sldId id="315"/>
          </p14:sldIdLst>
        </p14:section>
        <p14:section name="간편 분석" id="{1EE3CC7E-508E-4495-B18F-02627D8789E7}">
          <p14:sldIdLst>
            <p14:sldId id="309"/>
            <p14:sldId id="372"/>
            <p14:sldId id="316"/>
            <p14:sldId id="317"/>
            <p14:sldId id="305"/>
            <p14:sldId id="306"/>
            <p14:sldId id="320"/>
            <p14:sldId id="331"/>
            <p14:sldId id="427"/>
            <p14:sldId id="332"/>
            <p14:sldId id="428"/>
            <p14:sldId id="333"/>
            <p14:sldId id="429"/>
            <p14:sldId id="334"/>
            <p14:sldId id="430"/>
            <p14:sldId id="368"/>
            <p14:sldId id="431"/>
            <p14:sldId id="338"/>
            <p14:sldId id="432"/>
            <p14:sldId id="335"/>
            <p14:sldId id="425"/>
            <p14:sldId id="336"/>
            <p14:sldId id="426"/>
            <p14:sldId id="433"/>
            <p14:sldId id="365"/>
            <p14:sldId id="434"/>
            <p14:sldId id="435"/>
            <p14:sldId id="366"/>
            <p14:sldId id="436"/>
            <p14:sldId id="367"/>
            <p14:sldId id="370"/>
            <p14:sldId id="437"/>
            <p14:sldId id="489"/>
            <p14:sldId id="404"/>
            <p14:sldId id="439"/>
            <p14:sldId id="371"/>
          </p14:sldIdLst>
        </p14:section>
        <p14:section name="심층분석_비교분석" id="{5C8E2D62-D69B-4810-AC58-674EF625E98A}">
          <p14:sldIdLst>
            <p14:sldId id="373"/>
            <p14:sldId id="386"/>
            <p14:sldId id="374"/>
            <p14:sldId id="500"/>
            <p14:sldId id="391"/>
            <p14:sldId id="392"/>
            <p14:sldId id="267"/>
            <p14:sldId id="266"/>
            <p14:sldId id="440"/>
            <p14:sldId id="393"/>
            <p14:sldId id="441"/>
            <p14:sldId id="510"/>
            <p14:sldId id="511"/>
            <p14:sldId id="396"/>
            <p14:sldId id="443"/>
            <p14:sldId id="397"/>
            <p14:sldId id="444"/>
            <p14:sldId id="512"/>
            <p14:sldId id="513"/>
            <p14:sldId id="398"/>
            <p14:sldId id="446"/>
            <p14:sldId id="399"/>
            <p14:sldId id="447"/>
            <p14:sldId id="400"/>
            <p14:sldId id="448"/>
            <p14:sldId id="401"/>
            <p14:sldId id="449"/>
            <p14:sldId id="265"/>
          </p14:sldIdLst>
        </p14:section>
        <p14:section name="심층분석_속성분석" id="{EFFEF318-CD0E-46E5-9417-17A27FF7FB98}">
          <p14:sldIdLst>
            <p14:sldId id="387"/>
            <p14:sldId id="388"/>
            <p14:sldId id="405"/>
            <p14:sldId id="502"/>
            <p14:sldId id="407"/>
            <p14:sldId id="423"/>
            <p14:sldId id="408"/>
            <p14:sldId id="409"/>
            <p14:sldId id="410"/>
            <p14:sldId id="450"/>
            <p14:sldId id="451"/>
            <p14:sldId id="411"/>
            <p14:sldId id="452"/>
            <p14:sldId id="413"/>
            <p14:sldId id="453"/>
            <p14:sldId id="414"/>
            <p14:sldId id="454"/>
            <p14:sldId id="455"/>
            <p14:sldId id="415"/>
            <p14:sldId id="456"/>
            <p14:sldId id="416"/>
            <p14:sldId id="457"/>
            <p14:sldId id="458"/>
            <p14:sldId id="417"/>
            <p14:sldId id="459"/>
            <p14:sldId id="418"/>
            <p14:sldId id="460"/>
            <p14:sldId id="419"/>
            <p14:sldId id="461"/>
            <p14:sldId id="420"/>
          </p14:sldIdLst>
        </p14:section>
        <p14:section name="SNS분석" id="{A3C0AD6B-ABD7-4618-8D18-78A398AE48D5}">
          <p14:sldIdLst>
            <p14:sldId id="383"/>
            <p14:sldId id="462"/>
            <p14:sldId id="382"/>
            <p14:sldId id="321"/>
            <p14:sldId id="389"/>
            <p14:sldId id="263"/>
            <p14:sldId id="262"/>
          </p14:sldIdLst>
        </p14:section>
        <p14:section name="개인정보" id="{8AEEC115-E420-4F1C-AEA7-61569CF26BCD}">
          <p14:sldIdLst>
            <p14:sldId id="289"/>
            <p14:sldId id="288"/>
            <p14:sldId id="286"/>
            <p14:sldId id="287"/>
            <p14:sldId id="285"/>
            <p14:sldId id="284"/>
            <p14:sldId id="295"/>
            <p14:sldId id="283"/>
            <p14:sldId id="282"/>
            <p14:sldId id="297"/>
            <p14:sldId id="298"/>
          </p14:sldIdLst>
        </p14:section>
        <p14:section name="고객지원" id="{3CC7B81C-2CD2-4F5B-8D39-7432FBB41F88}">
          <p14:sldIdLst>
            <p14:sldId id="281"/>
            <p14:sldId id="299"/>
            <p14:sldId id="280"/>
            <p14:sldId id="279"/>
            <p14:sldId id="278"/>
            <p14:sldId id="507"/>
            <p14:sldId id="277"/>
            <p14:sldId id="276"/>
            <p14:sldId id="275"/>
            <p14:sldId id="274"/>
            <p14:sldId id="273"/>
            <p14:sldId id="508"/>
            <p14:sldId id="509"/>
            <p14:sldId id="260"/>
          </p14:sldIdLst>
        </p14:section>
        <p14:section name="관리자화면" id="{99C3DBA6-8C3E-41D0-B249-C91A48F9E51B}">
          <p14:sldIdLst>
            <p14:sldId id="319"/>
            <p14:sldId id="322"/>
            <p14:sldId id="4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615" userDrawn="1">
          <p15:clr>
            <a:srgbClr val="A4A3A4"/>
          </p15:clr>
        </p15:guide>
        <p15:guide id="3" pos="4883" userDrawn="1">
          <p15:clr>
            <a:srgbClr val="A4A3A4"/>
          </p15:clr>
        </p15:guide>
        <p15:guide id="4" pos="302" userDrawn="1">
          <p15:clr>
            <a:srgbClr val="A4A3A4"/>
          </p15:clr>
        </p15:guide>
        <p15:guide id="5" orient="horz" pos="4110" userDrawn="1">
          <p15:clr>
            <a:srgbClr val="A4A3A4"/>
          </p15:clr>
        </p15:guide>
        <p15:guide id="6" orient="horz" pos="3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FF00"/>
    <a:srgbClr val="00BE39"/>
    <a:srgbClr val="69C4BF"/>
    <a:srgbClr val="3C5A99"/>
    <a:srgbClr val="6F59CA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>
      <p:cViewPr varScale="1">
        <p:scale>
          <a:sx n="111" d="100"/>
          <a:sy n="111" d="100"/>
        </p:scale>
        <p:origin x="510" y="108"/>
      </p:cViewPr>
      <p:guideLst>
        <p:guide orient="horz" pos="2115"/>
        <p:guide pos="2615"/>
        <p:guide pos="4883"/>
        <p:guide pos="302"/>
        <p:guide orient="horz" pos="4110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8" d="100"/>
          <a:sy n="78" d="100"/>
        </p:scale>
        <p:origin x="396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8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font" Target="fonts/font9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font" Target="fonts/font2.fntdata"/><Relationship Id="rId203" Type="http://schemas.openxmlformats.org/officeDocument/2006/relationships/font" Target="fonts/font6.fntdata"/><Relationship Id="rId208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notesMaster" Target="notesMasters/notesMaster1.xml"/><Relationship Id="rId200" Type="http://schemas.openxmlformats.org/officeDocument/2006/relationships/font" Target="fonts/font3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handoutMaster" Target="handoutMasters/handoutMaster1.xml"/><Relationship Id="rId201" Type="http://schemas.openxmlformats.org/officeDocument/2006/relationships/font" Target="fonts/font4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1.fntdata"/><Relationship Id="rId202" Type="http://schemas.openxmlformats.org/officeDocument/2006/relationships/font" Target="fonts/font5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A8949-2A76-4890-B911-8A850C53C2C9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EECEE-5508-4FD3-B721-F22C4C02C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359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2ABE3309-F662-4F64-A7AC-979E98B94F6C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214045ED-001A-426E-8192-974A28C4F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56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D104-A498-4E78-BDF2-7948E00E9128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0698A-CA51-48C6-86D9-B0003BB51D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713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정보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7"/>
          <p:cNvSpPr>
            <a:spLocks noChangeShapeType="1"/>
          </p:cNvSpPr>
          <p:nvPr userDrawn="1"/>
        </p:nvSpPr>
        <p:spPr bwMode="auto">
          <a:xfrm flipV="1">
            <a:off x="8683229" y="6538913"/>
            <a:ext cx="0" cy="317500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8" name="Group 178"/>
          <p:cNvGraphicFramePr>
            <a:graphicFrameLocks noGrp="1"/>
          </p:cNvGraphicFramePr>
          <p:nvPr userDrawn="1">
            <p:extLst/>
          </p:nvPr>
        </p:nvGraphicFramePr>
        <p:xfrm>
          <a:off x="135234" y="45066"/>
          <a:ext cx="11914875" cy="427038"/>
        </p:xfrm>
        <a:graphic>
          <a:graphicData uri="http://schemas.openxmlformats.org/drawingml/2006/table">
            <a:tbl>
              <a:tblPr/>
              <a:tblGrid>
                <a:gridCol w="81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4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2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4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화면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 ID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화면 명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작성자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타파크로스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정승필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PAGE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55555"/>
                        </a:solidFill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페이지 경로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작성일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2017.07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 userDrawn="1"/>
        </p:nvSpPr>
        <p:spPr>
          <a:xfrm>
            <a:off x="122139" y="469129"/>
            <a:ext cx="8127939" cy="605708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99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22140" y="6524624"/>
            <a:ext cx="12069860" cy="331789"/>
          </a:xfrm>
          <a:prstGeom prst="rect">
            <a:avLst/>
          </a:prstGeom>
          <a:solidFill>
            <a:srgbClr val="55555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892" y="6490943"/>
            <a:ext cx="737217" cy="413439"/>
          </a:xfrm>
          <a:prstGeom prst="rect">
            <a:avLst/>
          </a:prstGeom>
          <a:ln>
            <a:noFill/>
          </a:ln>
        </p:spPr>
      </p:pic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1160156" y="240529"/>
            <a:ext cx="1310481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/>
          <a:p>
            <a:pPr algn="ctr" fontAlgn="ctr"/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Page </a:t>
            </a:r>
            <a:fld id="{591D8A1D-D33A-4B50-8298-0FDB1C10EF53}" type="slidenum"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pPr algn="ctr" fontAlgn="ctr"/>
              <a:t>‹#›</a:t>
            </a:fld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텍스트 개체 틀 2"/>
          <p:cNvSpPr>
            <a:spLocks noGrp="1"/>
          </p:cNvSpPr>
          <p:nvPr userDrawn="1">
            <p:ph type="body" sz="quarter" idx="10"/>
          </p:nvPr>
        </p:nvSpPr>
        <p:spPr>
          <a:xfrm>
            <a:off x="8323604" y="505785"/>
            <a:ext cx="3726505" cy="5913294"/>
          </a:xfrm>
        </p:spPr>
        <p:txBody>
          <a:bodyPr>
            <a:normAutofit/>
          </a:bodyPr>
          <a:lstStyle>
            <a:lvl1pPr marL="0" indent="0">
              <a:buNone/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78396" y="6524624"/>
            <a:ext cx="564238" cy="33178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D21F4316-5FCC-4257-B224-A62E07C5E13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20250" y="476672"/>
            <a:ext cx="7232161" cy="337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4144227" y="535941"/>
            <a:ext cx="1902476" cy="230832"/>
            <a:chOff x="8324866" y="760589"/>
            <a:chExt cx="1902476" cy="230832"/>
          </a:xfrm>
        </p:grpSpPr>
        <p:sp>
          <p:nvSpPr>
            <p:cNvPr id="17" name="TextBox 16"/>
            <p:cNvSpPr txBox="1"/>
            <p:nvPr/>
          </p:nvSpPr>
          <p:spPr>
            <a:xfrm>
              <a:off x="8450894" y="760589"/>
              <a:ext cx="1776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u="sng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안녕하세요</a:t>
              </a:r>
              <a:r>
                <a:rPr lang="en-US" altLang="ko-KR" sz="900" u="sng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900" u="sng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타파크로스</a:t>
              </a:r>
              <a:r>
                <a:rPr lang="en-US" altLang="ko-KR" sz="900" u="sng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(tapa01)</a:t>
              </a:r>
              <a:r>
                <a:rPr lang="ko-KR" altLang="en-US" sz="900" u="sng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님</a:t>
              </a:r>
              <a:endParaRPr lang="ko-KR" altLang="en-US" sz="900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8" name="Picture 4" descr="account, business, human, person, profile, seo, u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4866" y="795399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 userDrawn="1"/>
        </p:nvGrpSpPr>
        <p:grpSpPr>
          <a:xfrm>
            <a:off x="6230990" y="535941"/>
            <a:ext cx="684764" cy="230832"/>
            <a:chOff x="9268729" y="775261"/>
            <a:chExt cx="684764" cy="230832"/>
          </a:xfrm>
        </p:grpSpPr>
        <p:pic>
          <p:nvPicPr>
            <p:cNvPr id="20" name="Picture 8" descr="configuration, control, energy, off, on, power, settings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8729" y="801785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9395327" y="775261"/>
              <a:ext cx="5581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LOGOUT</a:t>
              </a:r>
              <a:endPara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 userDrawn="1"/>
        </p:nvGrpSpPr>
        <p:grpSpPr>
          <a:xfrm>
            <a:off x="6944621" y="534238"/>
            <a:ext cx="701124" cy="230832"/>
            <a:chOff x="6149142" y="871121"/>
            <a:chExt cx="701124" cy="23083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142" y="899347"/>
              <a:ext cx="186071" cy="18607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268055" y="871121"/>
              <a:ext cx="58221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고객지원</a:t>
              </a:r>
            </a:p>
          </p:txBody>
        </p:sp>
      </p:grpSp>
      <p:sp>
        <p:nvSpPr>
          <p:cNvPr id="27" name="직사각형 26"/>
          <p:cNvSpPr/>
          <p:nvPr userDrawn="1"/>
        </p:nvSpPr>
        <p:spPr>
          <a:xfrm>
            <a:off x="524595" y="6336227"/>
            <a:ext cx="7227168" cy="556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직사각형 27"/>
          <p:cNvSpPr/>
          <p:nvPr userDrawn="1"/>
        </p:nvSpPr>
        <p:spPr>
          <a:xfrm>
            <a:off x="1952084" y="6426124"/>
            <a:ext cx="3688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서울특별시 성동구 성수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308-4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서울숲코오롱디지털타워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1705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</a:t>
            </a:r>
          </a:p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대표전화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02-2115-8761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팩스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이메일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help@tapacross.co.kr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9" name="Picture 4" descr="타파크로스 블로그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5"/>
          <a:stretch/>
        </p:blipFill>
        <p:spPr bwMode="auto">
          <a:xfrm>
            <a:off x="723383" y="6413863"/>
            <a:ext cx="1155159" cy="3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 userDrawn="1"/>
        </p:nvSpPr>
        <p:spPr>
          <a:xfrm>
            <a:off x="5934968" y="6404683"/>
            <a:ext cx="17208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개인정보 처리방침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이용약관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SITE MAP</a:t>
            </a:r>
            <a:endParaRPr lang="ko-KR" altLang="en-US" sz="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31" name="그룹 30"/>
          <p:cNvGrpSpPr/>
          <p:nvPr userDrawn="1"/>
        </p:nvGrpSpPr>
        <p:grpSpPr>
          <a:xfrm>
            <a:off x="6602033" y="6641591"/>
            <a:ext cx="492787" cy="159734"/>
            <a:chOff x="4245076" y="4995716"/>
            <a:chExt cx="936524" cy="30357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076" y="4995716"/>
              <a:ext cx="303570" cy="30357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030" y="4995716"/>
              <a:ext cx="303570" cy="30357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553" y="4995716"/>
              <a:ext cx="303570" cy="303570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 userDrawn="1"/>
        </p:nvSpPr>
        <p:spPr>
          <a:xfrm>
            <a:off x="524595" y="6040865"/>
            <a:ext cx="7240302" cy="30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614280" y="6068643"/>
            <a:ext cx="4270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새로운 위젯이 출시하였습니다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고객지원에 위젯 리스트에서 확인하세요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~!!</a:t>
            </a:r>
            <a:endParaRPr lang="ko-KR" altLang="en-US" sz="10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4790066" y="6021288"/>
            <a:ext cx="166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▲</a:t>
            </a:r>
            <a:endParaRPr lang="en-US" altLang="ko-KR" sz="800" dirty="0" smtClean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grpSp>
        <p:nvGrpSpPr>
          <p:cNvPr id="61" name="그룹 60"/>
          <p:cNvGrpSpPr/>
          <p:nvPr userDrawn="1"/>
        </p:nvGrpSpPr>
        <p:grpSpPr>
          <a:xfrm>
            <a:off x="677343" y="493622"/>
            <a:ext cx="1033340" cy="322319"/>
            <a:chOff x="1153464" y="836278"/>
            <a:chExt cx="1033340" cy="322319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167" y="836278"/>
              <a:ext cx="644637" cy="322319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464" y="851581"/>
              <a:ext cx="317857" cy="276608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3" y="3008310"/>
            <a:ext cx="1849490" cy="924746"/>
          </a:xfrm>
          <a:prstGeom prst="rect">
            <a:avLst/>
          </a:prstGeom>
        </p:spPr>
      </p:pic>
      <p:sp>
        <p:nvSpPr>
          <p:cNvPr id="73" name="직사각형 72"/>
          <p:cNvSpPr/>
          <p:nvPr userDrawn="1"/>
        </p:nvSpPr>
        <p:spPr>
          <a:xfrm>
            <a:off x="520248" y="818378"/>
            <a:ext cx="7232164" cy="524625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74" name="직사각형 73"/>
          <p:cNvSpPr/>
          <p:nvPr userDrawn="1"/>
        </p:nvSpPr>
        <p:spPr>
          <a:xfrm>
            <a:off x="520247" y="815981"/>
            <a:ext cx="7232165" cy="440841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3" y="3008310"/>
            <a:ext cx="1849490" cy="924746"/>
          </a:xfrm>
          <a:prstGeom prst="rect">
            <a:avLst/>
          </a:prstGeom>
        </p:spPr>
      </p:pic>
      <p:sp>
        <p:nvSpPr>
          <p:cNvPr id="76" name="직사각형 75"/>
          <p:cNvSpPr/>
          <p:nvPr userDrawn="1"/>
        </p:nvSpPr>
        <p:spPr>
          <a:xfrm>
            <a:off x="524712" y="812612"/>
            <a:ext cx="602739" cy="522012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77" name="직사각형 76"/>
          <p:cNvSpPr/>
          <p:nvPr userDrawn="1"/>
        </p:nvSpPr>
        <p:spPr>
          <a:xfrm>
            <a:off x="524712" y="1704798"/>
            <a:ext cx="602739" cy="45122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8" name="직사각형 77"/>
          <p:cNvSpPr/>
          <p:nvPr userDrawn="1"/>
        </p:nvSpPr>
        <p:spPr>
          <a:xfrm>
            <a:off x="524708" y="2156027"/>
            <a:ext cx="602739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9" name="직사각형 78"/>
          <p:cNvSpPr/>
          <p:nvPr userDrawn="1"/>
        </p:nvSpPr>
        <p:spPr>
          <a:xfrm>
            <a:off x="524708" y="2605533"/>
            <a:ext cx="602739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0" name="직사각형 79"/>
          <p:cNvSpPr/>
          <p:nvPr userDrawn="1"/>
        </p:nvSpPr>
        <p:spPr>
          <a:xfrm>
            <a:off x="524707" y="3055533"/>
            <a:ext cx="602739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1" name="직사각형 80"/>
          <p:cNvSpPr/>
          <p:nvPr userDrawn="1"/>
        </p:nvSpPr>
        <p:spPr>
          <a:xfrm>
            <a:off x="522329" y="1255292"/>
            <a:ext cx="605117" cy="44950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82" name="그림 8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05441" y="918389"/>
            <a:ext cx="232151" cy="23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4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`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7"/>
          <p:cNvSpPr>
            <a:spLocks noChangeShapeType="1"/>
          </p:cNvSpPr>
          <p:nvPr userDrawn="1"/>
        </p:nvSpPr>
        <p:spPr bwMode="auto">
          <a:xfrm flipV="1">
            <a:off x="8683229" y="6538913"/>
            <a:ext cx="0" cy="317500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8" name="Group 178"/>
          <p:cNvGraphicFramePr>
            <a:graphicFrameLocks noGrp="1"/>
          </p:cNvGraphicFramePr>
          <p:nvPr userDrawn="1">
            <p:extLst/>
          </p:nvPr>
        </p:nvGraphicFramePr>
        <p:xfrm>
          <a:off x="135234" y="45066"/>
          <a:ext cx="11914875" cy="427038"/>
        </p:xfrm>
        <a:graphic>
          <a:graphicData uri="http://schemas.openxmlformats.org/drawingml/2006/table">
            <a:tbl>
              <a:tblPr/>
              <a:tblGrid>
                <a:gridCol w="81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4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2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4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화면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 ID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화면 명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작성자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타파크로스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정승필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PAGE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55555"/>
                        </a:solidFill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페이지 경로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작성일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2017.07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 userDrawn="1"/>
        </p:nvSpPr>
        <p:spPr>
          <a:xfrm>
            <a:off x="122139" y="469129"/>
            <a:ext cx="8127939" cy="605708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99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22140" y="6524624"/>
            <a:ext cx="12069860" cy="331789"/>
          </a:xfrm>
          <a:prstGeom prst="rect">
            <a:avLst/>
          </a:prstGeom>
          <a:solidFill>
            <a:srgbClr val="55555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892" y="6490943"/>
            <a:ext cx="737217" cy="413439"/>
          </a:xfrm>
          <a:prstGeom prst="rect">
            <a:avLst/>
          </a:prstGeom>
          <a:ln>
            <a:noFill/>
          </a:ln>
        </p:spPr>
      </p:pic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1160156" y="240529"/>
            <a:ext cx="1310481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/>
          <a:p>
            <a:pPr algn="ctr" fontAlgn="ctr"/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Page </a:t>
            </a:r>
            <a:fld id="{591D8A1D-D33A-4B50-8298-0FDB1C10EF53}" type="slidenum"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pPr algn="ctr" fontAlgn="ctr"/>
              <a:t>‹#›</a:t>
            </a:fld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텍스트 개체 틀 2"/>
          <p:cNvSpPr>
            <a:spLocks noGrp="1"/>
          </p:cNvSpPr>
          <p:nvPr userDrawn="1">
            <p:ph type="body" sz="quarter" idx="10"/>
          </p:nvPr>
        </p:nvSpPr>
        <p:spPr>
          <a:xfrm>
            <a:off x="8323604" y="505785"/>
            <a:ext cx="3726505" cy="5913294"/>
          </a:xfrm>
        </p:spPr>
        <p:txBody>
          <a:bodyPr>
            <a:normAutofit/>
          </a:bodyPr>
          <a:lstStyle>
            <a:lvl1pPr marL="0" indent="0">
              <a:buNone/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78396" y="6524624"/>
            <a:ext cx="564238" cy="33178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D21F4316-5FCC-4257-B224-A62E07C5E13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20250" y="476672"/>
            <a:ext cx="7232161" cy="337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6230990" y="535941"/>
            <a:ext cx="591790" cy="230832"/>
            <a:chOff x="9268729" y="775261"/>
            <a:chExt cx="591790" cy="230832"/>
          </a:xfrm>
        </p:grpSpPr>
        <p:pic>
          <p:nvPicPr>
            <p:cNvPr id="20" name="Picture 8" descr="configuration, control, energy, off, on, power, settings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8729" y="801785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9395327" y="775261"/>
              <a:ext cx="4651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LOG</a:t>
              </a:r>
              <a:r>
                <a:rPr lang="en-US" altLang="ko-KR" sz="900" baseline="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IN</a:t>
              </a:r>
              <a:endPara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 userDrawn="1"/>
        </p:nvGrpSpPr>
        <p:grpSpPr>
          <a:xfrm>
            <a:off x="6944621" y="534238"/>
            <a:ext cx="701124" cy="230832"/>
            <a:chOff x="6149142" y="871121"/>
            <a:chExt cx="701124" cy="23083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142" y="899347"/>
              <a:ext cx="186071" cy="18607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268055" y="871121"/>
              <a:ext cx="58221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고객지원</a:t>
              </a:r>
            </a:p>
          </p:txBody>
        </p:sp>
      </p:grpSp>
      <p:sp>
        <p:nvSpPr>
          <p:cNvPr id="45" name="직사각형 44"/>
          <p:cNvSpPr/>
          <p:nvPr userDrawn="1"/>
        </p:nvSpPr>
        <p:spPr>
          <a:xfrm>
            <a:off x="520248" y="818378"/>
            <a:ext cx="7232164" cy="524625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27" name="직사각형 26"/>
          <p:cNvSpPr/>
          <p:nvPr userDrawn="1"/>
        </p:nvSpPr>
        <p:spPr>
          <a:xfrm>
            <a:off x="524595" y="6336227"/>
            <a:ext cx="7227168" cy="556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직사각형 27"/>
          <p:cNvSpPr/>
          <p:nvPr userDrawn="1"/>
        </p:nvSpPr>
        <p:spPr>
          <a:xfrm>
            <a:off x="1952084" y="6426124"/>
            <a:ext cx="3688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서울특별시 성동구 성수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308-4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서울숲코오롱디지털타워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1705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</a:t>
            </a:r>
          </a:p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대표전화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02-2115-8761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팩스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이메일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help@tapacross.co.kr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9" name="Picture 4" descr="타파크로스 블로그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5"/>
          <a:stretch/>
        </p:blipFill>
        <p:spPr bwMode="auto">
          <a:xfrm>
            <a:off x="723383" y="6413863"/>
            <a:ext cx="1155159" cy="3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 userDrawn="1"/>
        </p:nvSpPr>
        <p:spPr>
          <a:xfrm>
            <a:off x="5934968" y="6404683"/>
            <a:ext cx="17208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개인정보 처리방침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이용약관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SITE MAP</a:t>
            </a:r>
            <a:endParaRPr lang="ko-KR" altLang="en-US" sz="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31" name="그룹 30"/>
          <p:cNvGrpSpPr/>
          <p:nvPr userDrawn="1"/>
        </p:nvGrpSpPr>
        <p:grpSpPr>
          <a:xfrm>
            <a:off x="6602033" y="6641591"/>
            <a:ext cx="492787" cy="159734"/>
            <a:chOff x="4245076" y="4995716"/>
            <a:chExt cx="936524" cy="30357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076" y="4995716"/>
              <a:ext cx="303570" cy="30357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030" y="4995716"/>
              <a:ext cx="303570" cy="30357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553" y="4995716"/>
              <a:ext cx="303570" cy="303570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 userDrawn="1"/>
        </p:nvSpPr>
        <p:spPr>
          <a:xfrm>
            <a:off x="524595" y="6040865"/>
            <a:ext cx="7240302" cy="30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614280" y="6068643"/>
            <a:ext cx="4270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새로운 위젯이 출시하였습니다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고객지원에 위젯 리스트에서 확인하세요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~!!</a:t>
            </a:r>
            <a:endParaRPr lang="ko-KR" altLang="en-US" sz="10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4790066" y="6021288"/>
            <a:ext cx="166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▲</a:t>
            </a:r>
            <a:endParaRPr lang="en-US" altLang="ko-KR" sz="800" dirty="0" smtClean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grpSp>
        <p:nvGrpSpPr>
          <p:cNvPr id="61" name="그룹 60"/>
          <p:cNvGrpSpPr/>
          <p:nvPr userDrawn="1"/>
        </p:nvGrpSpPr>
        <p:grpSpPr>
          <a:xfrm>
            <a:off x="677343" y="493622"/>
            <a:ext cx="1033340" cy="322319"/>
            <a:chOff x="1153464" y="836278"/>
            <a:chExt cx="1033340" cy="322319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167" y="836278"/>
              <a:ext cx="644637" cy="322319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464" y="851581"/>
              <a:ext cx="317857" cy="276608"/>
            </a:xfrm>
            <a:prstGeom prst="rect">
              <a:avLst/>
            </a:prstGeom>
          </p:spPr>
        </p:pic>
      </p:grpSp>
      <p:sp>
        <p:nvSpPr>
          <p:cNvPr id="48" name="직사각형 47"/>
          <p:cNvSpPr/>
          <p:nvPr userDrawn="1"/>
        </p:nvSpPr>
        <p:spPr>
          <a:xfrm>
            <a:off x="520247" y="815981"/>
            <a:ext cx="7232165" cy="440841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98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7"/>
          <p:cNvSpPr>
            <a:spLocks noChangeShapeType="1"/>
          </p:cNvSpPr>
          <p:nvPr userDrawn="1"/>
        </p:nvSpPr>
        <p:spPr bwMode="auto">
          <a:xfrm flipV="1">
            <a:off x="8683229" y="6538913"/>
            <a:ext cx="0" cy="317500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8" name="Group 178"/>
          <p:cNvGraphicFramePr>
            <a:graphicFrameLocks noGrp="1"/>
          </p:cNvGraphicFramePr>
          <p:nvPr userDrawn="1">
            <p:extLst/>
          </p:nvPr>
        </p:nvGraphicFramePr>
        <p:xfrm>
          <a:off x="135234" y="45066"/>
          <a:ext cx="11914875" cy="427038"/>
        </p:xfrm>
        <a:graphic>
          <a:graphicData uri="http://schemas.openxmlformats.org/drawingml/2006/table">
            <a:tbl>
              <a:tblPr/>
              <a:tblGrid>
                <a:gridCol w="81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4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2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4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화면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 ID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화면 명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작성자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타파크로스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정승필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PAGE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55555"/>
                        </a:solidFill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페이지 경로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작성일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2017.07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 userDrawn="1"/>
        </p:nvSpPr>
        <p:spPr>
          <a:xfrm>
            <a:off x="122139" y="469129"/>
            <a:ext cx="8127939" cy="605708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99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22140" y="6524624"/>
            <a:ext cx="12069860" cy="331789"/>
          </a:xfrm>
          <a:prstGeom prst="rect">
            <a:avLst/>
          </a:prstGeom>
          <a:solidFill>
            <a:srgbClr val="55555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892" y="6490943"/>
            <a:ext cx="737217" cy="413439"/>
          </a:xfrm>
          <a:prstGeom prst="rect">
            <a:avLst/>
          </a:prstGeom>
          <a:ln>
            <a:noFill/>
          </a:ln>
        </p:spPr>
      </p:pic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1160156" y="240529"/>
            <a:ext cx="1310481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/>
          <a:p>
            <a:pPr algn="ctr" fontAlgn="ctr"/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Page </a:t>
            </a:r>
            <a:fld id="{591D8A1D-D33A-4B50-8298-0FDB1C10EF53}" type="slidenum"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pPr algn="ctr" fontAlgn="ctr"/>
              <a:t>‹#›</a:t>
            </a:fld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텍스트 개체 틀 2"/>
          <p:cNvSpPr>
            <a:spLocks noGrp="1"/>
          </p:cNvSpPr>
          <p:nvPr userDrawn="1">
            <p:ph type="body" sz="quarter" idx="10"/>
          </p:nvPr>
        </p:nvSpPr>
        <p:spPr>
          <a:xfrm>
            <a:off x="8323604" y="505785"/>
            <a:ext cx="3726505" cy="5913294"/>
          </a:xfrm>
        </p:spPr>
        <p:txBody>
          <a:bodyPr>
            <a:normAutofit/>
          </a:bodyPr>
          <a:lstStyle>
            <a:lvl1pPr marL="0" indent="0">
              <a:buNone/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78396" y="6524624"/>
            <a:ext cx="564238" cy="33178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D21F4316-5FCC-4257-B224-A62E07C5E1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567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162854" y="6483799"/>
            <a:ext cx="11856516" cy="413439"/>
            <a:chOff x="122140" y="6483798"/>
            <a:chExt cx="8892387" cy="413439"/>
          </a:xfrm>
        </p:grpSpPr>
        <p:sp>
          <p:nvSpPr>
            <p:cNvPr id="7" name="직사각형 6"/>
            <p:cNvSpPr/>
            <p:nvPr userDrawn="1"/>
          </p:nvSpPr>
          <p:spPr>
            <a:xfrm>
              <a:off x="122140" y="6524624"/>
              <a:ext cx="8892387" cy="331789"/>
            </a:xfrm>
            <a:prstGeom prst="rect">
              <a:avLst/>
            </a:prstGeom>
            <a:solidFill>
              <a:srgbClr val="555555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8" name="그림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8219" y="6483798"/>
              <a:ext cx="737217" cy="413439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9" name="직선 연결선 8"/>
          <p:cNvCxnSpPr/>
          <p:nvPr userDrawn="1"/>
        </p:nvCxnSpPr>
        <p:spPr>
          <a:xfrm>
            <a:off x="353014" y="684304"/>
            <a:ext cx="1144090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421217" y="85800"/>
            <a:ext cx="11295067" cy="563681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162854" y="6524623"/>
            <a:ext cx="11856516" cy="331789"/>
          </a:xfrm>
          <a:prstGeom prst="rect">
            <a:avLst/>
          </a:prstGeom>
          <a:solidFill>
            <a:srgbClr val="55555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862" y="6524625"/>
            <a:ext cx="752317" cy="33178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D21F4316-5FCC-4257-B224-A62E07C5E13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503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162854" y="6483799"/>
            <a:ext cx="11856516" cy="413439"/>
            <a:chOff x="122140" y="6483798"/>
            <a:chExt cx="8892387" cy="413439"/>
          </a:xfrm>
        </p:grpSpPr>
        <p:sp>
          <p:nvSpPr>
            <p:cNvPr id="7" name="직사각형 6"/>
            <p:cNvSpPr/>
            <p:nvPr userDrawn="1"/>
          </p:nvSpPr>
          <p:spPr>
            <a:xfrm>
              <a:off x="122140" y="6524624"/>
              <a:ext cx="8892387" cy="331789"/>
            </a:xfrm>
            <a:prstGeom prst="rect">
              <a:avLst/>
            </a:prstGeom>
            <a:solidFill>
              <a:srgbClr val="555555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8" name="그림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8219" y="6483798"/>
              <a:ext cx="737217" cy="41343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9674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D104-A498-4E78-BDF2-7948E00E9128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0698A-CA51-48C6-86D9-B0003BB51D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05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D104-A498-4E78-BDF2-7948E00E9128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0698A-CA51-48C6-86D9-B0003BB51D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196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D104-A498-4E78-BDF2-7948E00E9128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0698A-CA51-48C6-86D9-B0003BB51D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9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D104-A498-4E78-BDF2-7948E00E9128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0698A-CA51-48C6-86D9-B0003BB51D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502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D104-A498-4E78-BDF2-7948E00E9128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0698A-CA51-48C6-86D9-B0003BB51D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80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7"/>
          <p:cNvSpPr>
            <a:spLocks noChangeShapeType="1"/>
          </p:cNvSpPr>
          <p:nvPr userDrawn="1"/>
        </p:nvSpPr>
        <p:spPr bwMode="auto">
          <a:xfrm flipV="1">
            <a:off x="8683229" y="6538913"/>
            <a:ext cx="0" cy="317500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8" name="Group 17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6139149"/>
              </p:ext>
            </p:extLst>
          </p:nvPr>
        </p:nvGraphicFramePr>
        <p:xfrm>
          <a:off x="135234" y="45066"/>
          <a:ext cx="11914875" cy="427038"/>
        </p:xfrm>
        <a:graphic>
          <a:graphicData uri="http://schemas.openxmlformats.org/drawingml/2006/table">
            <a:tbl>
              <a:tblPr/>
              <a:tblGrid>
                <a:gridCol w="81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4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2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4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화면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 ID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화면 명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작성자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타파크로스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정승필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PAGE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55555"/>
                        </a:solidFill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페이지 경로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작성일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2017.07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 userDrawn="1"/>
        </p:nvSpPr>
        <p:spPr>
          <a:xfrm>
            <a:off x="122139" y="469129"/>
            <a:ext cx="8127939" cy="605708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99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22140" y="6524624"/>
            <a:ext cx="12069860" cy="331789"/>
          </a:xfrm>
          <a:prstGeom prst="rect">
            <a:avLst/>
          </a:prstGeom>
          <a:solidFill>
            <a:srgbClr val="55555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892" y="6490943"/>
            <a:ext cx="737217" cy="413439"/>
          </a:xfrm>
          <a:prstGeom prst="rect">
            <a:avLst/>
          </a:prstGeom>
          <a:ln>
            <a:noFill/>
          </a:ln>
        </p:spPr>
      </p:pic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1160156" y="240529"/>
            <a:ext cx="1310481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/>
          <a:p>
            <a:pPr algn="ctr" fontAlgn="ctr"/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Page </a:t>
            </a:r>
            <a:fld id="{591D8A1D-D33A-4B50-8298-0FDB1C10EF53}" type="slidenum"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pPr algn="ctr" fontAlgn="ctr"/>
              <a:t>‹#›</a:t>
            </a:fld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텍스트 개체 틀 2"/>
          <p:cNvSpPr>
            <a:spLocks noGrp="1"/>
          </p:cNvSpPr>
          <p:nvPr userDrawn="1">
            <p:ph type="body" sz="quarter" idx="10"/>
          </p:nvPr>
        </p:nvSpPr>
        <p:spPr>
          <a:xfrm>
            <a:off x="8323604" y="505785"/>
            <a:ext cx="3726505" cy="5913294"/>
          </a:xfrm>
        </p:spPr>
        <p:txBody>
          <a:bodyPr>
            <a:normAutofit/>
          </a:bodyPr>
          <a:lstStyle>
            <a:lvl1pPr marL="0" indent="0">
              <a:buNone/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78396" y="6524624"/>
            <a:ext cx="564238" cy="33178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D21F4316-5FCC-4257-B224-A62E07C5E13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20250" y="476672"/>
            <a:ext cx="7232161" cy="337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4144227" y="535941"/>
            <a:ext cx="1902476" cy="230832"/>
            <a:chOff x="8324866" y="760589"/>
            <a:chExt cx="1902476" cy="230832"/>
          </a:xfrm>
        </p:grpSpPr>
        <p:sp>
          <p:nvSpPr>
            <p:cNvPr id="17" name="TextBox 16"/>
            <p:cNvSpPr txBox="1"/>
            <p:nvPr/>
          </p:nvSpPr>
          <p:spPr>
            <a:xfrm>
              <a:off x="8450894" y="760589"/>
              <a:ext cx="1776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u="sng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안녕하세요</a:t>
              </a:r>
              <a:r>
                <a:rPr lang="en-US" altLang="ko-KR" sz="900" u="sng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900" u="sng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타파크로스</a:t>
              </a:r>
              <a:r>
                <a:rPr lang="en-US" altLang="ko-KR" sz="900" u="sng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(tapa01)</a:t>
              </a:r>
              <a:r>
                <a:rPr lang="ko-KR" altLang="en-US" sz="900" u="sng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님</a:t>
              </a:r>
              <a:endParaRPr lang="ko-KR" altLang="en-US" sz="900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8" name="Picture 4" descr="account, business, human, person, profile, seo, u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4866" y="795399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 userDrawn="1"/>
        </p:nvGrpSpPr>
        <p:grpSpPr>
          <a:xfrm>
            <a:off x="6230990" y="535941"/>
            <a:ext cx="684764" cy="230832"/>
            <a:chOff x="9268729" y="775261"/>
            <a:chExt cx="684764" cy="230832"/>
          </a:xfrm>
        </p:grpSpPr>
        <p:pic>
          <p:nvPicPr>
            <p:cNvPr id="20" name="Picture 8" descr="configuration, control, energy, off, on, power, settings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8729" y="801785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9395327" y="775261"/>
              <a:ext cx="5581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LOGOUT</a:t>
              </a:r>
              <a:endPara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56" y="505785"/>
            <a:ext cx="317857" cy="276608"/>
          </a:xfrm>
          <a:prstGeom prst="rect">
            <a:avLst/>
          </a:prstGeom>
        </p:spPr>
      </p:pic>
      <p:sp>
        <p:nvSpPr>
          <p:cNvPr id="23" name="직사각형 22"/>
          <p:cNvSpPr/>
          <p:nvPr userDrawn="1"/>
        </p:nvSpPr>
        <p:spPr>
          <a:xfrm>
            <a:off x="1129821" y="813810"/>
            <a:ext cx="6622590" cy="43975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6944621" y="534238"/>
            <a:ext cx="701124" cy="230832"/>
            <a:chOff x="6149142" y="871121"/>
            <a:chExt cx="701124" cy="23083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142" y="899347"/>
              <a:ext cx="186071" cy="18607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268055" y="871121"/>
              <a:ext cx="58221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고객지원</a:t>
              </a: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127448" y="1255292"/>
            <a:ext cx="6624962" cy="479630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31" name="직사각형 30"/>
          <p:cNvSpPr/>
          <p:nvPr userDrawn="1"/>
        </p:nvSpPr>
        <p:spPr>
          <a:xfrm>
            <a:off x="524595" y="6336227"/>
            <a:ext cx="7227168" cy="556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2" name="직사각형 31"/>
          <p:cNvSpPr/>
          <p:nvPr userDrawn="1"/>
        </p:nvSpPr>
        <p:spPr>
          <a:xfrm>
            <a:off x="1952084" y="6426124"/>
            <a:ext cx="3688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서울특별시 성동구 성수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308-4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서울숲코오롱디지털타워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1705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</a:t>
            </a:r>
          </a:p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대표전화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02-2115-8761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팩스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이메일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help@tapacross.co.kr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3" name="Picture 4" descr="타파크로스 블로그"/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5"/>
          <a:stretch/>
        </p:blipFill>
        <p:spPr bwMode="auto">
          <a:xfrm>
            <a:off x="723383" y="6413863"/>
            <a:ext cx="1155159" cy="3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 userDrawn="1"/>
        </p:nvSpPr>
        <p:spPr>
          <a:xfrm>
            <a:off x="5934968" y="6404683"/>
            <a:ext cx="17208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개인정보 처리방침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이용약관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SITE MAP</a:t>
            </a:r>
            <a:endParaRPr lang="ko-KR" altLang="en-US" sz="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35" name="그룹 34"/>
          <p:cNvGrpSpPr/>
          <p:nvPr userDrawn="1"/>
        </p:nvGrpSpPr>
        <p:grpSpPr>
          <a:xfrm>
            <a:off x="6602033" y="6641591"/>
            <a:ext cx="492787" cy="159734"/>
            <a:chOff x="4245076" y="4995716"/>
            <a:chExt cx="936524" cy="303570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076" y="4995716"/>
              <a:ext cx="303570" cy="303570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030" y="4995716"/>
              <a:ext cx="303570" cy="30357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553" y="4995716"/>
              <a:ext cx="303570" cy="303570"/>
            </a:xfrm>
            <a:prstGeom prst="rect">
              <a:avLst/>
            </a:prstGeom>
          </p:spPr>
        </p:pic>
      </p:grpSp>
      <p:sp>
        <p:nvSpPr>
          <p:cNvPr id="39" name="직사각형 38"/>
          <p:cNvSpPr/>
          <p:nvPr userDrawn="1"/>
        </p:nvSpPr>
        <p:spPr>
          <a:xfrm>
            <a:off x="524712" y="812612"/>
            <a:ext cx="602739" cy="5248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 userDrawn="1"/>
        </p:nvSpPr>
        <p:spPr>
          <a:xfrm>
            <a:off x="524712" y="1704798"/>
            <a:ext cx="602739" cy="45122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1" name="직사각형 40"/>
          <p:cNvSpPr/>
          <p:nvPr userDrawn="1"/>
        </p:nvSpPr>
        <p:spPr>
          <a:xfrm>
            <a:off x="524708" y="2156027"/>
            <a:ext cx="602739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2" name="직사각형 41"/>
          <p:cNvSpPr/>
          <p:nvPr userDrawn="1"/>
        </p:nvSpPr>
        <p:spPr>
          <a:xfrm>
            <a:off x="524708" y="2605533"/>
            <a:ext cx="602739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3" name="직사각형 42"/>
          <p:cNvSpPr/>
          <p:nvPr userDrawn="1"/>
        </p:nvSpPr>
        <p:spPr>
          <a:xfrm>
            <a:off x="524707" y="3055533"/>
            <a:ext cx="602739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4" name="직사각형 43"/>
          <p:cNvSpPr/>
          <p:nvPr userDrawn="1"/>
        </p:nvSpPr>
        <p:spPr>
          <a:xfrm>
            <a:off x="524595" y="6040865"/>
            <a:ext cx="7240302" cy="30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614280" y="6068643"/>
            <a:ext cx="4270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새로운 위젯이 출시하였습니다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고객지원에 위젯 리스트에서 확인하세요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~!!</a:t>
            </a:r>
            <a:endParaRPr lang="ko-KR" altLang="en-US" sz="10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6" name="TextBox 45"/>
          <p:cNvSpPr txBox="1"/>
          <p:nvPr userDrawn="1"/>
        </p:nvSpPr>
        <p:spPr>
          <a:xfrm>
            <a:off x="4790066" y="6021288"/>
            <a:ext cx="166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▲</a:t>
            </a:r>
            <a:endParaRPr lang="en-US" altLang="ko-KR" sz="800" dirty="0" smtClean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sp>
        <p:nvSpPr>
          <p:cNvPr id="47" name="직사각형 46"/>
          <p:cNvSpPr/>
          <p:nvPr userDrawn="1"/>
        </p:nvSpPr>
        <p:spPr>
          <a:xfrm>
            <a:off x="522329" y="1255292"/>
            <a:ext cx="605117" cy="44950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05441" y="918389"/>
            <a:ext cx="232151" cy="232151"/>
          </a:xfrm>
          <a:prstGeom prst="rect">
            <a:avLst/>
          </a:prstGeom>
        </p:spPr>
      </p:pic>
      <p:grpSp>
        <p:nvGrpSpPr>
          <p:cNvPr id="66" name="그룹 65"/>
          <p:cNvGrpSpPr/>
          <p:nvPr userDrawn="1"/>
        </p:nvGrpSpPr>
        <p:grpSpPr>
          <a:xfrm>
            <a:off x="6944621" y="918682"/>
            <a:ext cx="593282" cy="253916"/>
            <a:chOff x="6898836" y="1277295"/>
            <a:chExt cx="593282" cy="253916"/>
          </a:xfrm>
        </p:grpSpPr>
        <p:sp>
          <p:nvSpPr>
            <p:cNvPr id="67" name="TextBox 66"/>
            <p:cNvSpPr txBox="1"/>
            <p:nvPr/>
          </p:nvSpPr>
          <p:spPr>
            <a:xfrm>
              <a:off x="7076620" y="1277295"/>
              <a:ext cx="4154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설정</a:t>
              </a:r>
            </a:p>
          </p:txBody>
        </p:sp>
        <p:pic>
          <p:nvPicPr>
            <p:cNvPr id="68" name="Picture 10" descr="configuration, control, gear, option, repair, setting, system ico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836" y="1319077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9" name="그림 68"/>
          <p:cNvPicPr>
            <a:picLocks noChangeAspect="1"/>
          </p:cNvPicPr>
          <p:nvPr userDrawn="1"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3" y="2974567"/>
            <a:ext cx="1849490" cy="9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47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D104-A498-4E78-BDF2-7948E00E9128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0698A-CA51-48C6-86D9-B0003BB51D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5234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D104-A498-4E78-BDF2-7948E00E9128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0698A-CA51-48C6-86D9-B0003BB51D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8282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D104-A498-4E78-BDF2-7948E00E9128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0698A-CA51-48C6-86D9-B0003BB51D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310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D104-A498-4E78-BDF2-7948E00E9128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0698A-CA51-48C6-86D9-B0003BB51D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52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162854" y="6483799"/>
            <a:ext cx="11856516" cy="413439"/>
            <a:chOff x="122140" y="6483798"/>
            <a:chExt cx="8892387" cy="413439"/>
          </a:xfrm>
        </p:grpSpPr>
        <p:sp>
          <p:nvSpPr>
            <p:cNvPr id="7" name="직사각형 6"/>
            <p:cNvSpPr/>
            <p:nvPr userDrawn="1"/>
          </p:nvSpPr>
          <p:spPr>
            <a:xfrm>
              <a:off x="122140" y="6524624"/>
              <a:ext cx="8892387" cy="331789"/>
            </a:xfrm>
            <a:prstGeom prst="rect">
              <a:avLst/>
            </a:prstGeom>
            <a:solidFill>
              <a:srgbClr val="555555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8" name="그림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8219" y="6483798"/>
              <a:ext cx="737217" cy="413439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9" name="직선 연결선 8"/>
          <p:cNvCxnSpPr/>
          <p:nvPr userDrawn="1"/>
        </p:nvCxnSpPr>
        <p:spPr>
          <a:xfrm>
            <a:off x="353014" y="1034685"/>
            <a:ext cx="1144090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421217" y="316537"/>
            <a:ext cx="9674215" cy="677325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673503" y="1150642"/>
            <a:ext cx="10835216" cy="6080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862" y="6524625"/>
            <a:ext cx="752317" cy="33178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D21F4316-5FCC-4257-B224-A62E07C5E1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278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접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7"/>
          <p:cNvSpPr>
            <a:spLocks noChangeShapeType="1"/>
          </p:cNvSpPr>
          <p:nvPr userDrawn="1"/>
        </p:nvSpPr>
        <p:spPr bwMode="auto">
          <a:xfrm flipV="1">
            <a:off x="8683229" y="6538913"/>
            <a:ext cx="0" cy="317500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8" name="Group 178"/>
          <p:cNvGraphicFramePr>
            <a:graphicFrameLocks noGrp="1"/>
          </p:cNvGraphicFramePr>
          <p:nvPr userDrawn="1">
            <p:extLst/>
          </p:nvPr>
        </p:nvGraphicFramePr>
        <p:xfrm>
          <a:off x="135234" y="45066"/>
          <a:ext cx="11914875" cy="427038"/>
        </p:xfrm>
        <a:graphic>
          <a:graphicData uri="http://schemas.openxmlformats.org/drawingml/2006/table">
            <a:tbl>
              <a:tblPr/>
              <a:tblGrid>
                <a:gridCol w="81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4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2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4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화면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 ID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화면 명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작성자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타파크로스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정승필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PAGE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55555"/>
                        </a:solidFill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페이지 경로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작성일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2017.07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 userDrawn="1"/>
        </p:nvSpPr>
        <p:spPr>
          <a:xfrm>
            <a:off x="122139" y="469129"/>
            <a:ext cx="8127939" cy="605708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99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22140" y="6524624"/>
            <a:ext cx="12069860" cy="331789"/>
          </a:xfrm>
          <a:prstGeom prst="rect">
            <a:avLst/>
          </a:prstGeom>
          <a:solidFill>
            <a:srgbClr val="55555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892" y="6490943"/>
            <a:ext cx="737217" cy="413439"/>
          </a:xfrm>
          <a:prstGeom prst="rect">
            <a:avLst/>
          </a:prstGeom>
          <a:ln>
            <a:noFill/>
          </a:ln>
        </p:spPr>
      </p:pic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1160156" y="240529"/>
            <a:ext cx="1310481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/>
          <a:p>
            <a:pPr algn="ctr" fontAlgn="ctr"/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Page </a:t>
            </a:r>
            <a:fld id="{591D8A1D-D33A-4B50-8298-0FDB1C10EF53}" type="slidenum"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pPr algn="ctr" fontAlgn="ctr"/>
              <a:t>‹#›</a:t>
            </a:fld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텍스트 개체 틀 2"/>
          <p:cNvSpPr>
            <a:spLocks noGrp="1"/>
          </p:cNvSpPr>
          <p:nvPr userDrawn="1">
            <p:ph type="body" sz="quarter" idx="10"/>
          </p:nvPr>
        </p:nvSpPr>
        <p:spPr>
          <a:xfrm>
            <a:off x="8323604" y="505785"/>
            <a:ext cx="3726505" cy="5913294"/>
          </a:xfrm>
        </p:spPr>
        <p:txBody>
          <a:bodyPr>
            <a:normAutofit/>
          </a:bodyPr>
          <a:lstStyle>
            <a:lvl1pPr marL="0" indent="0">
              <a:buNone/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78396" y="6524624"/>
            <a:ext cx="564238" cy="33178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D21F4316-5FCC-4257-B224-A62E07C5E13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20250" y="476672"/>
            <a:ext cx="7232161" cy="337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4144227" y="535941"/>
            <a:ext cx="1902476" cy="230832"/>
            <a:chOff x="8324866" y="760589"/>
            <a:chExt cx="1902476" cy="230832"/>
          </a:xfrm>
        </p:grpSpPr>
        <p:sp>
          <p:nvSpPr>
            <p:cNvPr id="17" name="TextBox 16"/>
            <p:cNvSpPr txBox="1"/>
            <p:nvPr/>
          </p:nvSpPr>
          <p:spPr>
            <a:xfrm>
              <a:off x="8450894" y="760589"/>
              <a:ext cx="1776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u="sng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안녕하세요</a:t>
              </a:r>
              <a:r>
                <a:rPr lang="en-US" altLang="ko-KR" sz="900" u="sng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900" u="sng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타파크로스</a:t>
              </a:r>
              <a:r>
                <a:rPr lang="en-US" altLang="ko-KR" sz="900" u="sng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(tapa01)</a:t>
              </a:r>
              <a:r>
                <a:rPr lang="ko-KR" altLang="en-US" sz="900" u="sng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님</a:t>
              </a:r>
              <a:endParaRPr lang="ko-KR" altLang="en-US" sz="900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8" name="Picture 4" descr="account, business, human, person, profile, seo, u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4866" y="795399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 userDrawn="1"/>
        </p:nvGrpSpPr>
        <p:grpSpPr>
          <a:xfrm>
            <a:off x="6230990" y="535941"/>
            <a:ext cx="684764" cy="230832"/>
            <a:chOff x="9268729" y="775261"/>
            <a:chExt cx="684764" cy="230832"/>
          </a:xfrm>
        </p:grpSpPr>
        <p:pic>
          <p:nvPicPr>
            <p:cNvPr id="20" name="Picture 8" descr="configuration, control, energy, off, on, power, settings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8729" y="801785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9395327" y="775261"/>
              <a:ext cx="5581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LOGOUT</a:t>
              </a:r>
              <a:endPara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56" y="505785"/>
            <a:ext cx="317857" cy="276608"/>
          </a:xfrm>
          <a:prstGeom prst="rect">
            <a:avLst/>
          </a:prstGeom>
        </p:spPr>
      </p:pic>
      <p:sp>
        <p:nvSpPr>
          <p:cNvPr id="23" name="직사각형 22"/>
          <p:cNvSpPr/>
          <p:nvPr userDrawn="1"/>
        </p:nvSpPr>
        <p:spPr>
          <a:xfrm>
            <a:off x="1129821" y="813810"/>
            <a:ext cx="6622590" cy="43975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6944621" y="534238"/>
            <a:ext cx="701124" cy="230832"/>
            <a:chOff x="6149142" y="871121"/>
            <a:chExt cx="701124" cy="23083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142" y="899347"/>
              <a:ext cx="186071" cy="18607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268055" y="871121"/>
              <a:ext cx="58221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고객지원</a:t>
              </a: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127448" y="1255292"/>
            <a:ext cx="6624962" cy="479630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31" name="직사각형 30"/>
          <p:cNvSpPr/>
          <p:nvPr userDrawn="1"/>
        </p:nvSpPr>
        <p:spPr>
          <a:xfrm>
            <a:off x="524595" y="6336227"/>
            <a:ext cx="7227168" cy="556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2" name="직사각형 31"/>
          <p:cNvSpPr/>
          <p:nvPr userDrawn="1"/>
        </p:nvSpPr>
        <p:spPr>
          <a:xfrm>
            <a:off x="1952084" y="6426124"/>
            <a:ext cx="3688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서울특별시 성동구 성수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308-4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서울숲코오롱디지털타워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1705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</a:t>
            </a:r>
          </a:p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대표전화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02-2115-8761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팩스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이메일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help@tapacross.co.kr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3" name="Picture 4" descr="타파크로스 블로그"/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5"/>
          <a:stretch/>
        </p:blipFill>
        <p:spPr bwMode="auto">
          <a:xfrm>
            <a:off x="723383" y="6413863"/>
            <a:ext cx="1155159" cy="3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 userDrawn="1"/>
        </p:nvSpPr>
        <p:spPr>
          <a:xfrm>
            <a:off x="5934968" y="6404683"/>
            <a:ext cx="17208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개인정보 처리방침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이용약관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SITE MAP</a:t>
            </a:r>
            <a:endParaRPr lang="ko-KR" altLang="en-US" sz="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35" name="그룹 34"/>
          <p:cNvGrpSpPr/>
          <p:nvPr userDrawn="1"/>
        </p:nvGrpSpPr>
        <p:grpSpPr>
          <a:xfrm>
            <a:off x="6602033" y="6641591"/>
            <a:ext cx="492787" cy="159734"/>
            <a:chOff x="4245076" y="4995716"/>
            <a:chExt cx="936524" cy="303570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076" y="4995716"/>
              <a:ext cx="303570" cy="303570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030" y="4995716"/>
              <a:ext cx="303570" cy="30357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553" y="4995716"/>
              <a:ext cx="303570" cy="303570"/>
            </a:xfrm>
            <a:prstGeom prst="rect">
              <a:avLst/>
            </a:prstGeom>
          </p:spPr>
        </p:pic>
      </p:grpSp>
      <p:sp>
        <p:nvSpPr>
          <p:cNvPr id="39" name="직사각형 38"/>
          <p:cNvSpPr/>
          <p:nvPr userDrawn="1"/>
        </p:nvSpPr>
        <p:spPr>
          <a:xfrm>
            <a:off x="524712" y="812612"/>
            <a:ext cx="602739" cy="5248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 userDrawn="1"/>
        </p:nvSpPr>
        <p:spPr>
          <a:xfrm>
            <a:off x="524712" y="1704798"/>
            <a:ext cx="602739" cy="45122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1" name="직사각형 40"/>
          <p:cNvSpPr/>
          <p:nvPr userDrawn="1"/>
        </p:nvSpPr>
        <p:spPr>
          <a:xfrm>
            <a:off x="524708" y="2156027"/>
            <a:ext cx="602739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2" name="직사각형 41"/>
          <p:cNvSpPr/>
          <p:nvPr userDrawn="1"/>
        </p:nvSpPr>
        <p:spPr>
          <a:xfrm>
            <a:off x="524708" y="2605533"/>
            <a:ext cx="602739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3" name="직사각형 42"/>
          <p:cNvSpPr/>
          <p:nvPr userDrawn="1"/>
        </p:nvSpPr>
        <p:spPr>
          <a:xfrm>
            <a:off x="524707" y="3055533"/>
            <a:ext cx="602739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4" name="직사각형 43"/>
          <p:cNvSpPr/>
          <p:nvPr userDrawn="1"/>
        </p:nvSpPr>
        <p:spPr>
          <a:xfrm>
            <a:off x="524595" y="6040865"/>
            <a:ext cx="7240302" cy="30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614280" y="6068643"/>
            <a:ext cx="4270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새로운 위젯이 출시하였습니다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고객지원에 위젯 리스트에서 확인하세요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~!!</a:t>
            </a:r>
            <a:endParaRPr lang="ko-KR" altLang="en-US" sz="10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6" name="TextBox 45"/>
          <p:cNvSpPr txBox="1"/>
          <p:nvPr userDrawn="1"/>
        </p:nvSpPr>
        <p:spPr>
          <a:xfrm>
            <a:off x="4790066" y="6021288"/>
            <a:ext cx="166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▲</a:t>
            </a:r>
            <a:endParaRPr lang="en-US" altLang="ko-KR" sz="800" dirty="0" smtClean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sp>
        <p:nvSpPr>
          <p:cNvPr id="47" name="직사각형 46"/>
          <p:cNvSpPr/>
          <p:nvPr userDrawn="1"/>
        </p:nvSpPr>
        <p:spPr>
          <a:xfrm>
            <a:off x="522329" y="1255292"/>
            <a:ext cx="605117" cy="44950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05441" y="918389"/>
            <a:ext cx="232151" cy="232151"/>
          </a:xfrm>
          <a:prstGeom prst="rect">
            <a:avLst/>
          </a:prstGeom>
        </p:spPr>
      </p:pic>
      <p:grpSp>
        <p:nvGrpSpPr>
          <p:cNvPr id="66" name="그룹 65"/>
          <p:cNvGrpSpPr/>
          <p:nvPr userDrawn="1"/>
        </p:nvGrpSpPr>
        <p:grpSpPr>
          <a:xfrm>
            <a:off x="6944621" y="918682"/>
            <a:ext cx="593282" cy="253916"/>
            <a:chOff x="6898836" y="1277295"/>
            <a:chExt cx="593282" cy="253916"/>
          </a:xfrm>
        </p:grpSpPr>
        <p:sp>
          <p:nvSpPr>
            <p:cNvPr id="67" name="TextBox 66"/>
            <p:cNvSpPr txBox="1"/>
            <p:nvPr/>
          </p:nvSpPr>
          <p:spPr>
            <a:xfrm>
              <a:off x="7076620" y="1277295"/>
              <a:ext cx="4154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설정</a:t>
              </a:r>
            </a:p>
          </p:txBody>
        </p:sp>
        <p:pic>
          <p:nvPicPr>
            <p:cNvPr id="68" name="Picture 10" descr="configuration, control, gear, option, repair, setting, system ico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836" y="1319077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그림 48"/>
          <p:cNvPicPr>
            <a:picLocks noChangeAspect="1"/>
          </p:cNvPicPr>
          <p:nvPr userDrawn="1"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3" y="2974567"/>
            <a:ext cx="1849490" cy="9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50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커버스토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7"/>
          <p:cNvSpPr>
            <a:spLocks noChangeShapeType="1"/>
          </p:cNvSpPr>
          <p:nvPr userDrawn="1"/>
        </p:nvSpPr>
        <p:spPr bwMode="auto">
          <a:xfrm flipV="1">
            <a:off x="8683229" y="6538913"/>
            <a:ext cx="0" cy="317500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8" name="Group 178"/>
          <p:cNvGraphicFramePr>
            <a:graphicFrameLocks noGrp="1"/>
          </p:cNvGraphicFramePr>
          <p:nvPr userDrawn="1">
            <p:extLst/>
          </p:nvPr>
        </p:nvGraphicFramePr>
        <p:xfrm>
          <a:off x="135234" y="45066"/>
          <a:ext cx="11914875" cy="427038"/>
        </p:xfrm>
        <a:graphic>
          <a:graphicData uri="http://schemas.openxmlformats.org/drawingml/2006/table">
            <a:tbl>
              <a:tblPr/>
              <a:tblGrid>
                <a:gridCol w="81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4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2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4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화면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 ID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화면 명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작성자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타파크로스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정승필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PAGE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55555"/>
                        </a:solidFill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페이지 경로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작성일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2017.07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 userDrawn="1"/>
        </p:nvSpPr>
        <p:spPr>
          <a:xfrm>
            <a:off x="122139" y="469129"/>
            <a:ext cx="8127939" cy="605708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99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22140" y="6524624"/>
            <a:ext cx="12069860" cy="331789"/>
          </a:xfrm>
          <a:prstGeom prst="rect">
            <a:avLst/>
          </a:prstGeom>
          <a:solidFill>
            <a:srgbClr val="55555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892" y="6490943"/>
            <a:ext cx="737217" cy="413439"/>
          </a:xfrm>
          <a:prstGeom prst="rect">
            <a:avLst/>
          </a:prstGeom>
          <a:ln>
            <a:noFill/>
          </a:ln>
        </p:spPr>
      </p:pic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1160156" y="240529"/>
            <a:ext cx="1310481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/>
          <a:p>
            <a:pPr algn="ctr" fontAlgn="ctr"/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Page </a:t>
            </a:r>
            <a:fld id="{591D8A1D-D33A-4B50-8298-0FDB1C10EF53}" type="slidenum"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pPr algn="ctr" fontAlgn="ctr"/>
              <a:t>‹#›</a:t>
            </a:fld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텍스트 개체 틀 2"/>
          <p:cNvSpPr>
            <a:spLocks noGrp="1"/>
          </p:cNvSpPr>
          <p:nvPr userDrawn="1">
            <p:ph type="body" sz="quarter" idx="10"/>
          </p:nvPr>
        </p:nvSpPr>
        <p:spPr>
          <a:xfrm>
            <a:off x="8323604" y="505785"/>
            <a:ext cx="3726505" cy="5913294"/>
          </a:xfrm>
        </p:spPr>
        <p:txBody>
          <a:bodyPr>
            <a:normAutofit/>
          </a:bodyPr>
          <a:lstStyle>
            <a:lvl1pPr marL="0" indent="0">
              <a:buNone/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78396" y="6524624"/>
            <a:ext cx="564238" cy="33178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D21F4316-5FCC-4257-B224-A62E07C5E13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20250" y="476672"/>
            <a:ext cx="7232161" cy="337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4144227" y="535941"/>
            <a:ext cx="1902476" cy="230832"/>
            <a:chOff x="8324866" y="760589"/>
            <a:chExt cx="1902476" cy="230832"/>
          </a:xfrm>
        </p:grpSpPr>
        <p:sp>
          <p:nvSpPr>
            <p:cNvPr id="17" name="TextBox 16"/>
            <p:cNvSpPr txBox="1"/>
            <p:nvPr/>
          </p:nvSpPr>
          <p:spPr>
            <a:xfrm>
              <a:off x="8450894" y="760589"/>
              <a:ext cx="1776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u="sng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안녕하세요</a:t>
              </a:r>
              <a:r>
                <a:rPr lang="en-US" altLang="ko-KR" sz="900" u="sng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900" u="sng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타파크로스</a:t>
              </a:r>
              <a:r>
                <a:rPr lang="en-US" altLang="ko-KR" sz="900" u="sng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(tapa01)</a:t>
              </a:r>
              <a:r>
                <a:rPr lang="ko-KR" altLang="en-US" sz="900" u="sng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님</a:t>
              </a:r>
              <a:endParaRPr lang="ko-KR" altLang="en-US" sz="900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8" name="Picture 4" descr="account, business, human, person, profile, seo, u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4866" y="795399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 userDrawn="1"/>
        </p:nvGrpSpPr>
        <p:grpSpPr>
          <a:xfrm>
            <a:off x="6230990" y="535941"/>
            <a:ext cx="684764" cy="230832"/>
            <a:chOff x="9268729" y="775261"/>
            <a:chExt cx="684764" cy="230832"/>
          </a:xfrm>
        </p:grpSpPr>
        <p:pic>
          <p:nvPicPr>
            <p:cNvPr id="20" name="Picture 8" descr="configuration, control, energy, off, on, power, settings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8729" y="801785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9395327" y="775261"/>
              <a:ext cx="5581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LOGOUT</a:t>
              </a:r>
              <a:endPara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 userDrawn="1"/>
        </p:nvGrpSpPr>
        <p:grpSpPr>
          <a:xfrm>
            <a:off x="6944621" y="534238"/>
            <a:ext cx="701124" cy="230832"/>
            <a:chOff x="6149142" y="871121"/>
            <a:chExt cx="701124" cy="23083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142" y="899347"/>
              <a:ext cx="186071" cy="18607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268055" y="871121"/>
              <a:ext cx="58221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고객지원</a:t>
              </a:r>
            </a:p>
          </p:txBody>
        </p:sp>
      </p:grpSp>
      <p:sp>
        <p:nvSpPr>
          <p:cNvPr id="45" name="직사각형 44"/>
          <p:cNvSpPr/>
          <p:nvPr userDrawn="1"/>
        </p:nvSpPr>
        <p:spPr>
          <a:xfrm>
            <a:off x="1627236" y="1256823"/>
            <a:ext cx="6125176" cy="480781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50" name="직사각형 49"/>
          <p:cNvSpPr/>
          <p:nvPr userDrawn="1"/>
        </p:nvSpPr>
        <p:spPr>
          <a:xfrm>
            <a:off x="517473" y="815980"/>
            <a:ext cx="1111961" cy="5248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51" name="직사각형 50"/>
          <p:cNvSpPr/>
          <p:nvPr userDrawn="1"/>
        </p:nvSpPr>
        <p:spPr>
          <a:xfrm>
            <a:off x="517473" y="1709889"/>
            <a:ext cx="1111961" cy="44950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간편 분석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2" name="직사각형 51"/>
          <p:cNvSpPr/>
          <p:nvPr userDrawn="1"/>
        </p:nvSpPr>
        <p:spPr>
          <a:xfrm>
            <a:off x="517469" y="2159395"/>
            <a:ext cx="1111961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심층 분석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" name="직사각형 52"/>
          <p:cNvSpPr/>
          <p:nvPr userDrawn="1"/>
        </p:nvSpPr>
        <p:spPr>
          <a:xfrm>
            <a:off x="517469" y="2608901"/>
            <a:ext cx="1111961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SNS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분석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4" name="직사각형 53"/>
          <p:cNvSpPr/>
          <p:nvPr userDrawn="1"/>
        </p:nvSpPr>
        <p:spPr>
          <a:xfrm>
            <a:off x="517468" y="3058901"/>
            <a:ext cx="1111961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관리  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5" name="직사각형 54"/>
          <p:cNvSpPr/>
          <p:nvPr userDrawn="1"/>
        </p:nvSpPr>
        <p:spPr>
          <a:xfrm>
            <a:off x="1629429" y="815981"/>
            <a:ext cx="6122983" cy="440841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62510" y="918635"/>
            <a:ext cx="232151" cy="232151"/>
          </a:xfrm>
          <a:prstGeom prst="rect">
            <a:avLst/>
          </a:prstGeom>
        </p:spPr>
      </p:pic>
      <p:sp>
        <p:nvSpPr>
          <p:cNvPr id="57" name="직사각형 56"/>
          <p:cNvSpPr/>
          <p:nvPr userDrawn="1"/>
        </p:nvSpPr>
        <p:spPr>
          <a:xfrm>
            <a:off x="524594" y="1258992"/>
            <a:ext cx="1102641" cy="4495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커버스토리</a:t>
            </a:r>
            <a:endParaRPr lang="ko-KR" altLang="en-US" sz="16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7" name="직사각형 26"/>
          <p:cNvSpPr/>
          <p:nvPr userDrawn="1"/>
        </p:nvSpPr>
        <p:spPr>
          <a:xfrm>
            <a:off x="524595" y="6336227"/>
            <a:ext cx="7227168" cy="556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직사각형 27"/>
          <p:cNvSpPr/>
          <p:nvPr userDrawn="1"/>
        </p:nvSpPr>
        <p:spPr>
          <a:xfrm>
            <a:off x="1952084" y="6426124"/>
            <a:ext cx="3688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서울특별시 성동구 성수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308-4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서울숲코오롱디지털타워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1705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</a:t>
            </a:r>
          </a:p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대표전화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02-2115-8761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팩스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이메일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help@tapacross.co.kr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9" name="Picture 4" descr="타파크로스 블로그"/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5"/>
          <a:stretch/>
        </p:blipFill>
        <p:spPr bwMode="auto">
          <a:xfrm>
            <a:off x="723383" y="6413863"/>
            <a:ext cx="1155159" cy="3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 userDrawn="1"/>
        </p:nvSpPr>
        <p:spPr>
          <a:xfrm>
            <a:off x="5934968" y="6404683"/>
            <a:ext cx="17208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개인정보 처리방침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이용약관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SITE MAP</a:t>
            </a:r>
            <a:endParaRPr lang="ko-KR" altLang="en-US" sz="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31" name="그룹 30"/>
          <p:cNvGrpSpPr/>
          <p:nvPr userDrawn="1"/>
        </p:nvGrpSpPr>
        <p:grpSpPr>
          <a:xfrm>
            <a:off x="6602033" y="6641591"/>
            <a:ext cx="492787" cy="159734"/>
            <a:chOff x="4245076" y="4995716"/>
            <a:chExt cx="936524" cy="30357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076" y="4995716"/>
              <a:ext cx="303570" cy="30357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030" y="4995716"/>
              <a:ext cx="303570" cy="30357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553" y="4995716"/>
              <a:ext cx="303570" cy="303570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 userDrawn="1"/>
        </p:nvSpPr>
        <p:spPr>
          <a:xfrm>
            <a:off x="524595" y="6040865"/>
            <a:ext cx="7240302" cy="30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614280" y="6068643"/>
            <a:ext cx="4270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새로운 위젯이 출시하였습니다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고객지원에 위젯 리스트에서 확인하세요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~!!</a:t>
            </a:r>
            <a:endParaRPr lang="ko-KR" altLang="en-US" sz="10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4790066" y="6021288"/>
            <a:ext cx="166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▲</a:t>
            </a:r>
            <a:endParaRPr lang="en-US" altLang="ko-KR" sz="800" dirty="0" smtClean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grpSp>
        <p:nvGrpSpPr>
          <p:cNvPr id="61" name="그룹 60"/>
          <p:cNvGrpSpPr/>
          <p:nvPr userDrawn="1"/>
        </p:nvGrpSpPr>
        <p:grpSpPr>
          <a:xfrm>
            <a:off x="677343" y="493622"/>
            <a:ext cx="1033340" cy="322319"/>
            <a:chOff x="1153464" y="836278"/>
            <a:chExt cx="1033340" cy="322319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167" y="836278"/>
              <a:ext cx="644637" cy="322319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464" y="851581"/>
              <a:ext cx="317857" cy="276608"/>
            </a:xfrm>
            <a:prstGeom prst="rect">
              <a:avLst/>
            </a:prstGeom>
          </p:spPr>
        </p:pic>
      </p:grpSp>
      <p:grpSp>
        <p:nvGrpSpPr>
          <p:cNvPr id="64" name="그룹 63"/>
          <p:cNvGrpSpPr/>
          <p:nvPr userDrawn="1"/>
        </p:nvGrpSpPr>
        <p:grpSpPr>
          <a:xfrm>
            <a:off x="6944621" y="918682"/>
            <a:ext cx="593282" cy="253916"/>
            <a:chOff x="6898836" y="1277295"/>
            <a:chExt cx="593282" cy="253916"/>
          </a:xfrm>
        </p:grpSpPr>
        <p:sp>
          <p:nvSpPr>
            <p:cNvPr id="65" name="TextBox 64"/>
            <p:cNvSpPr txBox="1"/>
            <p:nvPr/>
          </p:nvSpPr>
          <p:spPr>
            <a:xfrm>
              <a:off x="7076620" y="1277295"/>
              <a:ext cx="4154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설정</a:t>
              </a:r>
            </a:p>
          </p:txBody>
        </p:sp>
        <p:pic>
          <p:nvPicPr>
            <p:cNvPr id="66" name="Picture 10" descr="configuration, control, gear, option, repair, setting, system icon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836" y="1319077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9" name="그림 68"/>
          <p:cNvPicPr>
            <a:picLocks noChangeAspect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3" y="3008310"/>
            <a:ext cx="1849490" cy="9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1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편 분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7"/>
          <p:cNvSpPr>
            <a:spLocks noChangeShapeType="1"/>
          </p:cNvSpPr>
          <p:nvPr userDrawn="1"/>
        </p:nvSpPr>
        <p:spPr bwMode="auto">
          <a:xfrm flipV="1">
            <a:off x="8683229" y="6538913"/>
            <a:ext cx="0" cy="317500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8" name="Group 178"/>
          <p:cNvGraphicFramePr>
            <a:graphicFrameLocks noGrp="1"/>
          </p:cNvGraphicFramePr>
          <p:nvPr userDrawn="1">
            <p:extLst/>
          </p:nvPr>
        </p:nvGraphicFramePr>
        <p:xfrm>
          <a:off x="135234" y="45066"/>
          <a:ext cx="11914875" cy="427038"/>
        </p:xfrm>
        <a:graphic>
          <a:graphicData uri="http://schemas.openxmlformats.org/drawingml/2006/table">
            <a:tbl>
              <a:tblPr/>
              <a:tblGrid>
                <a:gridCol w="81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4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2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4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화면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 ID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화면 명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작성자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타파크로스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정승필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PAGE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55555"/>
                        </a:solidFill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페이지 경로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작성일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2017.07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 userDrawn="1"/>
        </p:nvSpPr>
        <p:spPr>
          <a:xfrm>
            <a:off x="122139" y="469129"/>
            <a:ext cx="8127939" cy="605708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99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22140" y="6524624"/>
            <a:ext cx="12069860" cy="331789"/>
          </a:xfrm>
          <a:prstGeom prst="rect">
            <a:avLst/>
          </a:prstGeom>
          <a:solidFill>
            <a:srgbClr val="55555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892" y="6490943"/>
            <a:ext cx="737217" cy="413439"/>
          </a:xfrm>
          <a:prstGeom prst="rect">
            <a:avLst/>
          </a:prstGeom>
          <a:ln>
            <a:noFill/>
          </a:ln>
        </p:spPr>
      </p:pic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1160156" y="240529"/>
            <a:ext cx="1310481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/>
          <a:p>
            <a:pPr algn="ctr" fontAlgn="ctr"/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Page </a:t>
            </a:r>
            <a:fld id="{591D8A1D-D33A-4B50-8298-0FDB1C10EF53}" type="slidenum"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pPr algn="ctr" fontAlgn="ctr"/>
              <a:t>‹#›</a:t>
            </a:fld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텍스트 개체 틀 2"/>
          <p:cNvSpPr>
            <a:spLocks noGrp="1"/>
          </p:cNvSpPr>
          <p:nvPr userDrawn="1">
            <p:ph type="body" sz="quarter" idx="10"/>
          </p:nvPr>
        </p:nvSpPr>
        <p:spPr>
          <a:xfrm>
            <a:off x="8323604" y="505785"/>
            <a:ext cx="3726505" cy="5913294"/>
          </a:xfrm>
        </p:spPr>
        <p:txBody>
          <a:bodyPr>
            <a:normAutofit/>
          </a:bodyPr>
          <a:lstStyle>
            <a:lvl1pPr marL="0" indent="0">
              <a:buNone/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78396" y="6524624"/>
            <a:ext cx="564238" cy="33178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D21F4316-5FCC-4257-B224-A62E07C5E13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20250" y="476672"/>
            <a:ext cx="7232161" cy="337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4144227" y="535941"/>
            <a:ext cx="1902476" cy="230832"/>
            <a:chOff x="8324866" y="760589"/>
            <a:chExt cx="1902476" cy="230832"/>
          </a:xfrm>
        </p:grpSpPr>
        <p:sp>
          <p:nvSpPr>
            <p:cNvPr id="17" name="TextBox 16"/>
            <p:cNvSpPr txBox="1"/>
            <p:nvPr/>
          </p:nvSpPr>
          <p:spPr>
            <a:xfrm>
              <a:off x="8450894" y="760589"/>
              <a:ext cx="1776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u="sng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안녕하세요</a:t>
              </a:r>
              <a:r>
                <a:rPr lang="en-US" altLang="ko-KR" sz="900" u="sng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900" u="sng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타파크로스</a:t>
              </a:r>
              <a:r>
                <a:rPr lang="en-US" altLang="ko-KR" sz="900" u="sng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(tapa01)</a:t>
              </a:r>
              <a:r>
                <a:rPr lang="ko-KR" altLang="en-US" sz="900" u="sng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님</a:t>
              </a:r>
              <a:endParaRPr lang="ko-KR" altLang="en-US" sz="900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8" name="Picture 4" descr="account, business, human, person, profile, seo, u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4866" y="795399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 userDrawn="1"/>
        </p:nvGrpSpPr>
        <p:grpSpPr>
          <a:xfrm>
            <a:off x="6230990" y="535941"/>
            <a:ext cx="684764" cy="230832"/>
            <a:chOff x="9268729" y="775261"/>
            <a:chExt cx="684764" cy="230832"/>
          </a:xfrm>
        </p:grpSpPr>
        <p:pic>
          <p:nvPicPr>
            <p:cNvPr id="20" name="Picture 8" descr="configuration, control, energy, off, on, power, settings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8729" y="801785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9395327" y="775261"/>
              <a:ext cx="5581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LOGOUT</a:t>
              </a:r>
              <a:endPara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 userDrawn="1"/>
        </p:nvGrpSpPr>
        <p:grpSpPr>
          <a:xfrm>
            <a:off x="6944621" y="534238"/>
            <a:ext cx="701124" cy="230832"/>
            <a:chOff x="6149142" y="871121"/>
            <a:chExt cx="701124" cy="23083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142" y="899347"/>
              <a:ext cx="186071" cy="18607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268055" y="871121"/>
              <a:ext cx="58221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고객지원</a:t>
              </a:r>
            </a:p>
          </p:txBody>
        </p:sp>
      </p:grpSp>
      <p:sp>
        <p:nvSpPr>
          <p:cNvPr id="45" name="직사각형 44"/>
          <p:cNvSpPr/>
          <p:nvPr userDrawn="1"/>
        </p:nvSpPr>
        <p:spPr>
          <a:xfrm>
            <a:off x="1627236" y="1256823"/>
            <a:ext cx="6125176" cy="480781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50" name="직사각형 49"/>
          <p:cNvSpPr/>
          <p:nvPr userDrawn="1"/>
        </p:nvSpPr>
        <p:spPr>
          <a:xfrm>
            <a:off x="517473" y="815980"/>
            <a:ext cx="1111961" cy="5248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51" name="직사각형 50"/>
          <p:cNvSpPr/>
          <p:nvPr userDrawn="1"/>
        </p:nvSpPr>
        <p:spPr>
          <a:xfrm>
            <a:off x="517473" y="1709889"/>
            <a:ext cx="1111961" cy="4495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200" b="1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간편 분석</a:t>
            </a:r>
            <a:endParaRPr lang="ko-KR" altLang="en-US" sz="12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2" name="직사각형 51"/>
          <p:cNvSpPr/>
          <p:nvPr userDrawn="1"/>
        </p:nvSpPr>
        <p:spPr>
          <a:xfrm>
            <a:off x="517469" y="2159395"/>
            <a:ext cx="1111961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심층 분석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" name="직사각형 52"/>
          <p:cNvSpPr/>
          <p:nvPr userDrawn="1"/>
        </p:nvSpPr>
        <p:spPr>
          <a:xfrm>
            <a:off x="517469" y="2608901"/>
            <a:ext cx="1111961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SNS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분석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4" name="직사각형 53"/>
          <p:cNvSpPr/>
          <p:nvPr userDrawn="1"/>
        </p:nvSpPr>
        <p:spPr>
          <a:xfrm>
            <a:off x="517468" y="3058901"/>
            <a:ext cx="1111961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관리  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5" name="직사각형 54"/>
          <p:cNvSpPr/>
          <p:nvPr userDrawn="1"/>
        </p:nvSpPr>
        <p:spPr>
          <a:xfrm>
            <a:off x="1629429" y="815981"/>
            <a:ext cx="6122983" cy="440841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57" name="직사각형 56"/>
          <p:cNvSpPr/>
          <p:nvPr userDrawn="1"/>
        </p:nvSpPr>
        <p:spPr>
          <a:xfrm>
            <a:off x="524594" y="1258992"/>
            <a:ext cx="1102641" cy="44950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커버스토리</a:t>
            </a:r>
          </a:p>
        </p:txBody>
      </p:sp>
      <p:sp>
        <p:nvSpPr>
          <p:cNvPr id="27" name="직사각형 26"/>
          <p:cNvSpPr/>
          <p:nvPr userDrawn="1"/>
        </p:nvSpPr>
        <p:spPr>
          <a:xfrm>
            <a:off x="524595" y="6336227"/>
            <a:ext cx="7227168" cy="556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직사각형 27"/>
          <p:cNvSpPr/>
          <p:nvPr userDrawn="1"/>
        </p:nvSpPr>
        <p:spPr>
          <a:xfrm>
            <a:off x="1952084" y="6426124"/>
            <a:ext cx="3688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서울특별시 성동구 성수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308-4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서울숲코오롱디지털타워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1705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</a:t>
            </a:r>
          </a:p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대표전화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02-2115-8761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팩스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이메일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help@tapacross.co.kr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9" name="Picture 4" descr="타파크로스 블로그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5"/>
          <a:stretch/>
        </p:blipFill>
        <p:spPr bwMode="auto">
          <a:xfrm>
            <a:off x="723383" y="6413863"/>
            <a:ext cx="1155159" cy="3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 userDrawn="1"/>
        </p:nvSpPr>
        <p:spPr>
          <a:xfrm>
            <a:off x="5934968" y="6404683"/>
            <a:ext cx="17208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개인정보 처리방침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이용약관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SITE MAP</a:t>
            </a:r>
            <a:endParaRPr lang="ko-KR" altLang="en-US" sz="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31" name="그룹 30"/>
          <p:cNvGrpSpPr/>
          <p:nvPr userDrawn="1"/>
        </p:nvGrpSpPr>
        <p:grpSpPr>
          <a:xfrm>
            <a:off x="6602033" y="6641591"/>
            <a:ext cx="492787" cy="159734"/>
            <a:chOff x="4245076" y="4995716"/>
            <a:chExt cx="936524" cy="30357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076" y="4995716"/>
              <a:ext cx="303570" cy="30357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030" y="4995716"/>
              <a:ext cx="303570" cy="30357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553" y="4995716"/>
              <a:ext cx="303570" cy="303570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 userDrawn="1"/>
        </p:nvSpPr>
        <p:spPr>
          <a:xfrm>
            <a:off x="524595" y="6040865"/>
            <a:ext cx="7240302" cy="30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614280" y="6068643"/>
            <a:ext cx="4270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새로운 위젯이 출시하였습니다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고객지원에 위젯 리스트에서 확인하세요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~!!</a:t>
            </a:r>
            <a:endParaRPr lang="ko-KR" altLang="en-US" sz="10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4790066" y="6021288"/>
            <a:ext cx="166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▲</a:t>
            </a:r>
            <a:endParaRPr lang="en-US" altLang="ko-KR" sz="800" dirty="0" smtClean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grpSp>
        <p:nvGrpSpPr>
          <p:cNvPr id="61" name="그룹 60"/>
          <p:cNvGrpSpPr/>
          <p:nvPr userDrawn="1"/>
        </p:nvGrpSpPr>
        <p:grpSpPr>
          <a:xfrm>
            <a:off x="677343" y="493622"/>
            <a:ext cx="1033340" cy="322319"/>
            <a:chOff x="1153464" y="836278"/>
            <a:chExt cx="1033340" cy="322319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167" y="836278"/>
              <a:ext cx="644637" cy="322319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464" y="851581"/>
              <a:ext cx="317857" cy="276608"/>
            </a:xfrm>
            <a:prstGeom prst="rect">
              <a:avLst/>
            </a:prstGeom>
          </p:spPr>
        </p:pic>
      </p:grp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62510" y="918635"/>
            <a:ext cx="232151" cy="232151"/>
          </a:xfrm>
          <a:prstGeom prst="rect">
            <a:avLst/>
          </a:prstGeom>
        </p:spPr>
      </p:pic>
      <p:grpSp>
        <p:nvGrpSpPr>
          <p:cNvPr id="44" name="그룹 43"/>
          <p:cNvGrpSpPr/>
          <p:nvPr userDrawn="1"/>
        </p:nvGrpSpPr>
        <p:grpSpPr>
          <a:xfrm>
            <a:off x="6944621" y="918682"/>
            <a:ext cx="593282" cy="253916"/>
            <a:chOff x="6898836" y="1277295"/>
            <a:chExt cx="593282" cy="253916"/>
          </a:xfrm>
        </p:grpSpPr>
        <p:sp>
          <p:nvSpPr>
            <p:cNvPr id="46" name="TextBox 45"/>
            <p:cNvSpPr txBox="1"/>
            <p:nvPr/>
          </p:nvSpPr>
          <p:spPr>
            <a:xfrm>
              <a:off x="7076620" y="1277295"/>
              <a:ext cx="4154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설정</a:t>
              </a:r>
            </a:p>
          </p:txBody>
        </p:sp>
        <p:pic>
          <p:nvPicPr>
            <p:cNvPr id="47" name="Picture 10" descr="configuration, control, gear, option, repair, setting, system icon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836" y="1319077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그림 48"/>
          <p:cNvPicPr>
            <a:picLocks noChangeAspect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3" y="3008310"/>
            <a:ext cx="1849490" cy="9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37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심층분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7"/>
          <p:cNvSpPr>
            <a:spLocks noChangeShapeType="1"/>
          </p:cNvSpPr>
          <p:nvPr userDrawn="1"/>
        </p:nvSpPr>
        <p:spPr bwMode="auto">
          <a:xfrm flipV="1">
            <a:off x="8683229" y="6538913"/>
            <a:ext cx="0" cy="317500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8" name="Group 178"/>
          <p:cNvGraphicFramePr>
            <a:graphicFrameLocks noGrp="1"/>
          </p:cNvGraphicFramePr>
          <p:nvPr userDrawn="1">
            <p:extLst/>
          </p:nvPr>
        </p:nvGraphicFramePr>
        <p:xfrm>
          <a:off x="135234" y="45066"/>
          <a:ext cx="11914875" cy="427038"/>
        </p:xfrm>
        <a:graphic>
          <a:graphicData uri="http://schemas.openxmlformats.org/drawingml/2006/table">
            <a:tbl>
              <a:tblPr/>
              <a:tblGrid>
                <a:gridCol w="81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4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2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4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화면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 ID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화면 명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작성자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타파크로스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정승필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PAGE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55555"/>
                        </a:solidFill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페이지 경로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작성일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2017.07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 userDrawn="1"/>
        </p:nvSpPr>
        <p:spPr>
          <a:xfrm>
            <a:off x="122139" y="469129"/>
            <a:ext cx="8127939" cy="605708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99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22140" y="6524624"/>
            <a:ext cx="12069860" cy="331789"/>
          </a:xfrm>
          <a:prstGeom prst="rect">
            <a:avLst/>
          </a:prstGeom>
          <a:solidFill>
            <a:srgbClr val="55555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892" y="6490943"/>
            <a:ext cx="737217" cy="413439"/>
          </a:xfrm>
          <a:prstGeom prst="rect">
            <a:avLst/>
          </a:prstGeom>
          <a:ln>
            <a:noFill/>
          </a:ln>
        </p:spPr>
      </p:pic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1160156" y="240529"/>
            <a:ext cx="1310481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/>
          <a:p>
            <a:pPr algn="ctr" fontAlgn="ctr"/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Page </a:t>
            </a:r>
            <a:fld id="{591D8A1D-D33A-4B50-8298-0FDB1C10EF53}" type="slidenum"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pPr algn="ctr" fontAlgn="ctr"/>
              <a:t>‹#›</a:t>
            </a:fld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텍스트 개체 틀 2"/>
          <p:cNvSpPr>
            <a:spLocks noGrp="1"/>
          </p:cNvSpPr>
          <p:nvPr userDrawn="1">
            <p:ph type="body" sz="quarter" idx="10"/>
          </p:nvPr>
        </p:nvSpPr>
        <p:spPr>
          <a:xfrm>
            <a:off x="8323604" y="505785"/>
            <a:ext cx="3726505" cy="5913294"/>
          </a:xfrm>
        </p:spPr>
        <p:txBody>
          <a:bodyPr>
            <a:normAutofit/>
          </a:bodyPr>
          <a:lstStyle>
            <a:lvl1pPr marL="0" indent="0">
              <a:buNone/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78396" y="6524624"/>
            <a:ext cx="564238" cy="33178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D21F4316-5FCC-4257-B224-A62E07C5E13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20250" y="476672"/>
            <a:ext cx="7232161" cy="337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4144227" y="535941"/>
            <a:ext cx="1902476" cy="230832"/>
            <a:chOff x="8324866" y="760589"/>
            <a:chExt cx="1902476" cy="230832"/>
          </a:xfrm>
        </p:grpSpPr>
        <p:sp>
          <p:nvSpPr>
            <p:cNvPr id="17" name="TextBox 16"/>
            <p:cNvSpPr txBox="1"/>
            <p:nvPr/>
          </p:nvSpPr>
          <p:spPr>
            <a:xfrm>
              <a:off x="8450894" y="760589"/>
              <a:ext cx="1776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u="sng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안녕하세요</a:t>
              </a:r>
              <a:r>
                <a:rPr lang="en-US" altLang="ko-KR" sz="900" u="sng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900" u="sng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타파크로스</a:t>
              </a:r>
              <a:r>
                <a:rPr lang="en-US" altLang="ko-KR" sz="900" u="sng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(tapa01)</a:t>
              </a:r>
              <a:r>
                <a:rPr lang="ko-KR" altLang="en-US" sz="900" u="sng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님</a:t>
              </a:r>
              <a:endParaRPr lang="ko-KR" altLang="en-US" sz="900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8" name="Picture 4" descr="account, business, human, person, profile, seo, u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4866" y="795399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 userDrawn="1"/>
        </p:nvGrpSpPr>
        <p:grpSpPr>
          <a:xfrm>
            <a:off x="6230990" y="535941"/>
            <a:ext cx="684764" cy="230832"/>
            <a:chOff x="9268729" y="775261"/>
            <a:chExt cx="684764" cy="230832"/>
          </a:xfrm>
        </p:grpSpPr>
        <p:pic>
          <p:nvPicPr>
            <p:cNvPr id="20" name="Picture 8" descr="configuration, control, energy, off, on, power, settings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8729" y="801785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9395327" y="775261"/>
              <a:ext cx="5581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LOGOUT</a:t>
              </a:r>
              <a:endPara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 userDrawn="1"/>
        </p:nvGrpSpPr>
        <p:grpSpPr>
          <a:xfrm>
            <a:off x="6944621" y="534238"/>
            <a:ext cx="701124" cy="230832"/>
            <a:chOff x="6149142" y="871121"/>
            <a:chExt cx="701124" cy="23083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142" y="899347"/>
              <a:ext cx="186071" cy="18607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268055" y="871121"/>
              <a:ext cx="58221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고객지원</a:t>
              </a:r>
            </a:p>
          </p:txBody>
        </p:sp>
      </p:grpSp>
      <p:sp>
        <p:nvSpPr>
          <p:cNvPr id="45" name="직사각형 44"/>
          <p:cNvSpPr/>
          <p:nvPr userDrawn="1"/>
        </p:nvSpPr>
        <p:spPr>
          <a:xfrm>
            <a:off x="1627236" y="1256823"/>
            <a:ext cx="6125176" cy="480781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50" name="직사각형 49"/>
          <p:cNvSpPr/>
          <p:nvPr userDrawn="1"/>
        </p:nvSpPr>
        <p:spPr>
          <a:xfrm>
            <a:off x="517473" y="815980"/>
            <a:ext cx="1111961" cy="5248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51" name="직사각형 50"/>
          <p:cNvSpPr/>
          <p:nvPr userDrawn="1"/>
        </p:nvSpPr>
        <p:spPr>
          <a:xfrm>
            <a:off x="517473" y="1709889"/>
            <a:ext cx="1111961" cy="44950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간편 분석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2" name="직사각형 51"/>
          <p:cNvSpPr/>
          <p:nvPr userDrawn="1"/>
        </p:nvSpPr>
        <p:spPr>
          <a:xfrm>
            <a:off x="517469" y="2159395"/>
            <a:ext cx="1111961" cy="45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200" b="1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심층 분석</a:t>
            </a:r>
            <a:endParaRPr lang="ko-KR" altLang="en-US" sz="12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" name="직사각형 52"/>
          <p:cNvSpPr/>
          <p:nvPr userDrawn="1"/>
        </p:nvSpPr>
        <p:spPr>
          <a:xfrm>
            <a:off x="517469" y="2608901"/>
            <a:ext cx="1111961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SNS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분석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4" name="직사각형 53"/>
          <p:cNvSpPr/>
          <p:nvPr userDrawn="1"/>
        </p:nvSpPr>
        <p:spPr>
          <a:xfrm>
            <a:off x="517468" y="3058901"/>
            <a:ext cx="1111961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관리  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5" name="직사각형 54"/>
          <p:cNvSpPr/>
          <p:nvPr userDrawn="1"/>
        </p:nvSpPr>
        <p:spPr>
          <a:xfrm>
            <a:off x="1629429" y="815981"/>
            <a:ext cx="6122983" cy="440841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57" name="직사각형 56"/>
          <p:cNvSpPr/>
          <p:nvPr userDrawn="1"/>
        </p:nvSpPr>
        <p:spPr>
          <a:xfrm>
            <a:off x="524594" y="1258992"/>
            <a:ext cx="1102641" cy="44950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커버스토리</a:t>
            </a:r>
          </a:p>
        </p:txBody>
      </p:sp>
      <p:sp>
        <p:nvSpPr>
          <p:cNvPr id="27" name="직사각형 26"/>
          <p:cNvSpPr/>
          <p:nvPr userDrawn="1"/>
        </p:nvSpPr>
        <p:spPr>
          <a:xfrm>
            <a:off x="524595" y="6336227"/>
            <a:ext cx="7227168" cy="556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직사각형 27"/>
          <p:cNvSpPr/>
          <p:nvPr userDrawn="1"/>
        </p:nvSpPr>
        <p:spPr>
          <a:xfrm>
            <a:off x="1952084" y="6426124"/>
            <a:ext cx="3688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서울특별시 성동구 성수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308-4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서울숲코오롱디지털타워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1705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</a:t>
            </a:r>
          </a:p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대표전화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02-2115-8761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팩스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이메일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help@tapacross.co.kr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9" name="Picture 4" descr="타파크로스 블로그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5"/>
          <a:stretch/>
        </p:blipFill>
        <p:spPr bwMode="auto">
          <a:xfrm>
            <a:off x="723383" y="6413863"/>
            <a:ext cx="1155159" cy="3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 userDrawn="1"/>
        </p:nvSpPr>
        <p:spPr>
          <a:xfrm>
            <a:off x="5934968" y="6404683"/>
            <a:ext cx="17208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개인정보 처리방침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이용약관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SITE MAP</a:t>
            </a:r>
            <a:endParaRPr lang="ko-KR" altLang="en-US" sz="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31" name="그룹 30"/>
          <p:cNvGrpSpPr/>
          <p:nvPr userDrawn="1"/>
        </p:nvGrpSpPr>
        <p:grpSpPr>
          <a:xfrm>
            <a:off x="6602033" y="6641591"/>
            <a:ext cx="492787" cy="159734"/>
            <a:chOff x="4245076" y="4995716"/>
            <a:chExt cx="936524" cy="30357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076" y="4995716"/>
              <a:ext cx="303570" cy="30357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030" y="4995716"/>
              <a:ext cx="303570" cy="30357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553" y="4995716"/>
              <a:ext cx="303570" cy="303570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 userDrawn="1"/>
        </p:nvSpPr>
        <p:spPr>
          <a:xfrm>
            <a:off x="524595" y="6040865"/>
            <a:ext cx="7240302" cy="30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614280" y="6068643"/>
            <a:ext cx="4270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새로운 위젯이 출시하였습니다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고객지원에 위젯 리스트에서 확인하세요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~!!</a:t>
            </a:r>
            <a:endParaRPr lang="ko-KR" altLang="en-US" sz="10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4790066" y="6021288"/>
            <a:ext cx="166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▲</a:t>
            </a:r>
            <a:endParaRPr lang="en-US" altLang="ko-KR" sz="800" dirty="0" smtClean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grpSp>
        <p:nvGrpSpPr>
          <p:cNvPr id="61" name="그룹 60"/>
          <p:cNvGrpSpPr/>
          <p:nvPr userDrawn="1"/>
        </p:nvGrpSpPr>
        <p:grpSpPr>
          <a:xfrm>
            <a:off x="677343" y="493622"/>
            <a:ext cx="1033340" cy="322319"/>
            <a:chOff x="1153464" y="836278"/>
            <a:chExt cx="1033340" cy="322319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167" y="836278"/>
              <a:ext cx="644637" cy="322319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464" y="851581"/>
              <a:ext cx="317857" cy="276608"/>
            </a:xfrm>
            <a:prstGeom prst="rect">
              <a:avLst/>
            </a:prstGeom>
          </p:spPr>
        </p:pic>
      </p:grp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62510" y="918635"/>
            <a:ext cx="232151" cy="232151"/>
          </a:xfrm>
          <a:prstGeom prst="rect">
            <a:avLst/>
          </a:prstGeom>
        </p:spPr>
      </p:pic>
      <p:grpSp>
        <p:nvGrpSpPr>
          <p:cNvPr id="44" name="그룹 43"/>
          <p:cNvGrpSpPr/>
          <p:nvPr userDrawn="1"/>
        </p:nvGrpSpPr>
        <p:grpSpPr>
          <a:xfrm>
            <a:off x="6944621" y="918682"/>
            <a:ext cx="593282" cy="253916"/>
            <a:chOff x="6898836" y="1277295"/>
            <a:chExt cx="593282" cy="253916"/>
          </a:xfrm>
        </p:grpSpPr>
        <p:sp>
          <p:nvSpPr>
            <p:cNvPr id="46" name="TextBox 45"/>
            <p:cNvSpPr txBox="1"/>
            <p:nvPr/>
          </p:nvSpPr>
          <p:spPr>
            <a:xfrm>
              <a:off x="7076620" y="1277295"/>
              <a:ext cx="4154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설정</a:t>
              </a:r>
            </a:p>
          </p:txBody>
        </p:sp>
        <p:pic>
          <p:nvPicPr>
            <p:cNvPr id="47" name="Picture 10" descr="configuration, control, gear, option, repair, setting, system icon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836" y="1319077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그림 48"/>
          <p:cNvPicPr>
            <a:picLocks noChangeAspect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3" y="3008310"/>
            <a:ext cx="1849490" cy="9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7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S분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7"/>
          <p:cNvSpPr>
            <a:spLocks noChangeShapeType="1"/>
          </p:cNvSpPr>
          <p:nvPr userDrawn="1"/>
        </p:nvSpPr>
        <p:spPr bwMode="auto">
          <a:xfrm flipV="1">
            <a:off x="8683229" y="6538913"/>
            <a:ext cx="0" cy="317500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8" name="Group 178"/>
          <p:cNvGraphicFramePr>
            <a:graphicFrameLocks noGrp="1"/>
          </p:cNvGraphicFramePr>
          <p:nvPr userDrawn="1">
            <p:extLst/>
          </p:nvPr>
        </p:nvGraphicFramePr>
        <p:xfrm>
          <a:off x="135234" y="45066"/>
          <a:ext cx="11914875" cy="427038"/>
        </p:xfrm>
        <a:graphic>
          <a:graphicData uri="http://schemas.openxmlformats.org/drawingml/2006/table">
            <a:tbl>
              <a:tblPr/>
              <a:tblGrid>
                <a:gridCol w="81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4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2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4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화면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 ID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화면 명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작성자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타파크로스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정승필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PAGE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55555"/>
                        </a:solidFill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페이지 경로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작성일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2017.07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 userDrawn="1"/>
        </p:nvSpPr>
        <p:spPr>
          <a:xfrm>
            <a:off x="122139" y="469129"/>
            <a:ext cx="8127939" cy="605708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99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22140" y="6524624"/>
            <a:ext cx="12069860" cy="331789"/>
          </a:xfrm>
          <a:prstGeom prst="rect">
            <a:avLst/>
          </a:prstGeom>
          <a:solidFill>
            <a:srgbClr val="55555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892" y="6490943"/>
            <a:ext cx="737217" cy="413439"/>
          </a:xfrm>
          <a:prstGeom prst="rect">
            <a:avLst/>
          </a:prstGeom>
          <a:ln>
            <a:noFill/>
          </a:ln>
        </p:spPr>
      </p:pic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1160156" y="240529"/>
            <a:ext cx="1310481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/>
          <a:p>
            <a:pPr algn="ctr" fontAlgn="ctr"/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Page </a:t>
            </a:r>
            <a:fld id="{591D8A1D-D33A-4B50-8298-0FDB1C10EF53}" type="slidenum"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pPr algn="ctr" fontAlgn="ctr"/>
              <a:t>‹#›</a:t>
            </a:fld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텍스트 개체 틀 2"/>
          <p:cNvSpPr>
            <a:spLocks noGrp="1"/>
          </p:cNvSpPr>
          <p:nvPr userDrawn="1">
            <p:ph type="body" sz="quarter" idx="10"/>
          </p:nvPr>
        </p:nvSpPr>
        <p:spPr>
          <a:xfrm>
            <a:off x="8323604" y="505785"/>
            <a:ext cx="3726505" cy="5913294"/>
          </a:xfrm>
        </p:spPr>
        <p:txBody>
          <a:bodyPr>
            <a:normAutofit/>
          </a:bodyPr>
          <a:lstStyle>
            <a:lvl1pPr marL="0" indent="0">
              <a:buNone/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78396" y="6524624"/>
            <a:ext cx="564238" cy="33178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D21F4316-5FCC-4257-B224-A62E07C5E13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20250" y="476672"/>
            <a:ext cx="7232161" cy="337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4144227" y="535941"/>
            <a:ext cx="1902476" cy="230832"/>
            <a:chOff x="8324866" y="760589"/>
            <a:chExt cx="1902476" cy="230832"/>
          </a:xfrm>
        </p:grpSpPr>
        <p:sp>
          <p:nvSpPr>
            <p:cNvPr id="17" name="TextBox 16"/>
            <p:cNvSpPr txBox="1"/>
            <p:nvPr/>
          </p:nvSpPr>
          <p:spPr>
            <a:xfrm>
              <a:off x="8450894" y="760589"/>
              <a:ext cx="1776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u="sng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안녕하세요</a:t>
              </a:r>
              <a:r>
                <a:rPr lang="en-US" altLang="ko-KR" sz="900" u="sng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900" u="sng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타파크로스</a:t>
              </a:r>
              <a:r>
                <a:rPr lang="en-US" altLang="ko-KR" sz="900" u="sng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(tapa01)</a:t>
              </a:r>
              <a:r>
                <a:rPr lang="ko-KR" altLang="en-US" sz="900" u="sng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님</a:t>
              </a:r>
              <a:endParaRPr lang="ko-KR" altLang="en-US" sz="900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8" name="Picture 4" descr="account, business, human, person, profile, seo, u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4866" y="795399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 userDrawn="1"/>
        </p:nvGrpSpPr>
        <p:grpSpPr>
          <a:xfrm>
            <a:off x="6230990" y="535941"/>
            <a:ext cx="684764" cy="230832"/>
            <a:chOff x="9268729" y="775261"/>
            <a:chExt cx="684764" cy="230832"/>
          </a:xfrm>
        </p:grpSpPr>
        <p:pic>
          <p:nvPicPr>
            <p:cNvPr id="20" name="Picture 8" descr="configuration, control, energy, off, on, power, settings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8729" y="801785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9395327" y="775261"/>
              <a:ext cx="5581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LOGOUT</a:t>
              </a:r>
              <a:endPara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 userDrawn="1"/>
        </p:nvGrpSpPr>
        <p:grpSpPr>
          <a:xfrm>
            <a:off x="6944621" y="534238"/>
            <a:ext cx="701124" cy="230832"/>
            <a:chOff x="6149142" y="871121"/>
            <a:chExt cx="701124" cy="23083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142" y="899347"/>
              <a:ext cx="186071" cy="18607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268055" y="871121"/>
              <a:ext cx="58221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고객지원</a:t>
              </a:r>
            </a:p>
          </p:txBody>
        </p:sp>
      </p:grpSp>
      <p:sp>
        <p:nvSpPr>
          <p:cNvPr id="45" name="직사각형 44"/>
          <p:cNvSpPr/>
          <p:nvPr userDrawn="1"/>
        </p:nvSpPr>
        <p:spPr>
          <a:xfrm>
            <a:off x="1627236" y="1256823"/>
            <a:ext cx="6125176" cy="480781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50" name="직사각형 49"/>
          <p:cNvSpPr/>
          <p:nvPr userDrawn="1"/>
        </p:nvSpPr>
        <p:spPr>
          <a:xfrm>
            <a:off x="517473" y="815980"/>
            <a:ext cx="1111961" cy="5248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51" name="직사각형 50"/>
          <p:cNvSpPr/>
          <p:nvPr userDrawn="1"/>
        </p:nvSpPr>
        <p:spPr>
          <a:xfrm>
            <a:off x="517473" y="1709889"/>
            <a:ext cx="1111961" cy="44950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간편 분석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2" name="직사각형 51"/>
          <p:cNvSpPr/>
          <p:nvPr userDrawn="1"/>
        </p:nvSpPr>
        <p:spPr>
          <a:xfrm>
            <a:off x="517469" y="2159395"/>
            <a:ext cx="1111961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심층 분석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" name="직사각형 52"/>
          <p:cNvSpPr/>
          <p:nvPr userDrawn="1"/>
        </p:nvSpPr>
        <p:spPr>
          <a:xfrm>
            <a:off x="517469" y="2608901"/>
            <a:ext cx="1111961" cy="45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2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SNS </a:t>
            </a:r>
            <a:r>
              <a:rPr lang="ko-KR" altLang="en-US" sz="12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분석</a:t>
            </a:r>
          </a:p>
        </p:txBody>
      </p:sp>
      <p:sp>
        <p:nvSpPr>
          <p:cNvPr id="54" name="직사각형 53"/>
          <p:cNvSpPr/>
          <p:nvPr userDrawn="1"/>
        </p:nvSpPr>
        <p:spPr>
          <a:xfrm>
            <a:off x="517468" y="3058901"/>
            <a:ext cx="1111961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관리  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5" name="직사각형 54"/>
          <p:cNvSpPr/>
          <p:nvPr userDrawn="1"/>
        </p:nvSpPr>
        <p:spPr>
          <a:xfrm>
            <a:off x="1634356" y="815981"/>
            <a:ext cx="6118056" cy="440841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57" name="직사각형 56"/>
          <p:cNvSpPr/>
          <p:nvPr userDrawn="1"/>
        </p:nvSpPr>
        <p:spPr>
          <a:xfrm>
            <a:off x="524594" y="1258992"/>
            <a:ext cx="1104835" cy="44950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커버스토리</a:t>
            </a:r>
          </a:p>
        </p:txBody>
      </p:sp>
      <p:sp>
        <p:nvSpPr>
          <p:cNvPr id="27" name="직사각형 26"/>
          <p:cNvSpPr/>
          <p:nvPr userDrawn="1"/>
        </p:nvSpPr>
        <p:spPr>
          <a:xfrm>
            <a:off x="524595" y="6336227"/>
            <a:ext cx="7227168" cy="556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직사각형 27"/>
          <p:cNvSpPr/>
          <p:nvPr userDrawn="1"/>
        </p:nvSpPr>
        <p:spPr>
          <a:xfrm>
            <a:off x="1952084" y="6426124"/>
            <a:ext cx="3688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서울특별시 성동구 성수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308-4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서울숲코오롱디지털타워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1705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</a:t>
            </a:r>
          </a:p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대표전화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02-2115-8761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팩스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이메일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help@tapacross.co.kr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9" name="Picture 4" descr="타파크로스 블로그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5"/>
          <a:stretch/>
        </p:blipFill>
        <p:spPr bwMode="auto">
          <a:xfrm>
            <a:off x="723383" y="6413863"/>
            <a:ext cx="1155159" cy="3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 userDrawn="1"/>
        </p:nvSpPr>
        <p:spPr>
          <a:xfrm>
            <a:off x="5934968" y="6404683"/>
            <a:ext cx="17208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개인정보 처리방침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이용약관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SITE MAP</a:t>
            </a:r>
            <a:endParaRPr lang="ko-KR" altLang="en-US" sz="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31" name="그룹 30"/>
          <p:cNvGrpSpPr/>
          <p:nvPr userDrawn="1"/>
        </p:nvGrpSpPr>
        <p:grpSpPr>
          <a:xfrm>
            <a:off x="6602033" y="6641591"/>
            <a:ext cx="492787" cy="159734"/>
            <a:chOff x="4245076" y="4995716"/>
            <a:chExt cx="936524" cy="30357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076" y="4995716"/>
              <a:ext cx="303570" cy="30357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030" y="4995716"/>
              <a:ext cx="303570" cy="30357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553" y="4995716"/>
              <a:ext cx="303570" cy="303570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 userDrawn="1"/>
        </p:nvSpPr>
        <p:spPr>
          <a:xfrm>
            <a:off x="524595" y="6040865"/>
            <a:ext cx="7240302" cy="30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614280" y="6068643"/>
            <a:ext cx="4270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새로운 위젯이 출시하였습니다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고객지원에 위젯 리스트에서 확인하세요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~!!</a:t>
            </a:r>
            <a:endParaRPr lang="ko-KR" altLang="en-US" sz="10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4790066" y="6021288"/>
            <a:ext cx="166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▲</a:t>
            </a:r>
            <a:endParaRPr lang="en-US" altLang="ko-KR" sz="800" dirty="0" smtClean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grpSp>
        <p:nvGrpSpPr>
          <p:cNvPr id="61" name="그룹 60"/>
          <p:cNvGrpSpPr/>
          <p:nvPr userDrawn="1"/>
        </p:nvGrpSpPr>
        <p:grpSpPr>
          <a:xfrm>
            <a:off x="677343" y="493622"/>
            <a:ext cx="1033340" cy="322319"/>
            <a:chOff x="1153464" y="836278"/>
            <a:chExt cx="1033340" cy="322319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167" y="836278"/>
              <a:ext cx="644637" cy="322319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464" y="851581"/>
              <a:ext cx="317857" cy="276608"/>
            </a:xfrm>
            <a:prstGeom prst="rect">
              <a:avLst/>
            </a:prstGeom>
          </p:spPr>
        </p:pic>
      </p:grp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62510" y="918635"/>
            <a:ext cx="232151" cy="232151"/>
          </a:xfrm>
          <a:prstGeom prst="rect">
            <a:avLst/>
          </a:prstGeom>
        </p:spPr>
      </p:pic>
      <p:grpSp>
        <p:nvGrpSpPr>
          <p:cNvPr id="44" name="그룹 43"/>
          <p:cNvGrpSpPr/>
          <p:nvPr userDrawn="1"/>
        </p:nvGrpSpPr>
        <p:grpSpPr>
          <a:xfrm>
            <a:off x="6944621" y="918682"/>
            <a:ext cx="593282" cy="253916"/>
            <a:chOff x="6898836" y="1277295"/>
            <a:chExt cx="593282" cy="253916"/>
          </a:xfrm>
        </p:grpSpPr>
        <p:sp>
          <p:nvSpPr>
            <p:cNvPr id="46" name="TextBox 45"/>
            <p:cNvSpPr txBox="1"/>
            <p:nvPr/>
          </p:nvSpPr>
          <p:spPr>
            <a:xfrm>
              <a:off x="7076620" y="1277295"/>
              <a:ext cx="4154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설정</a:t>
              </a:r>
            </a:p>
          </p:txBody>
        </p:sp>
        <p:pic>
          <p:nvPicPr>
            <p:cNvPr id="47" name="Picture 10" descr="configuration, control, gear, option, repair, setting, system icon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836" y="1319077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그림 48"/>
          <p:cNvPicPr>
            <a:picLocks noChangeAspect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3" y="3008310"/>
            <a:ext cx="1849490" cy="9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33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보고서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7"/>
          <p:cNvSpPr>
            <a:spLocks noChangeShapeType="1"/>
          </p:cNvSpPr>
          <p:nvPr userDrawn="1"/>
        </p:nvSpPr>
        <p:spPr bwMode="auto">
          <a:xfrm flipV="1">
            <a:off x="8683229" y="6538913"/>
            <a:ext cx="0" cy="317500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8" name="Group 178"/>
          <p:cNvGraphicFramePr>
            <a:graphicFrameLocks noGrp="1"/>
          </p:cNvGraphicFramePr>
          <p:nvPr userDrawn="1">
            <p:extLst/>
          </p:nvPr>
        </p:nvGraphicFramePr>
        <p:xfrm>
          <a:off x="135234" y="45066"/>
          <a:ext cx="11914875" cy="427038"/>
        </p:xfrm>
        <a:graphic>
          <a:graphicData uri="http://schemas.openxmlformats.org/drawingml/2006/table">
            <a:tbl>
              <a:tblPr/>
              <a:tblGrid>
                <a:gridCol w="81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4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2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4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화면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 ID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화면 명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작성자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타파크로스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정승필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PAGE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55555"/>
                        </a:solidFill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페이지 경로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작성일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2017.07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 userDrawn="1"/>
        </p:nvSpPr>
        <p:spPr>
          <a:xfrm>
            <a:off x="122139" y="469129"/>
            <a:ext cx="8127939" cy="605708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99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22140" y="6524624"/>
            <a:ext cx="12069860" cy="331789"/>
          </a:xfrm>
          <a:prstGeom prst="rect">
            <a:avLst/>
          </a:prstGeom>
          <a:solidFill>
            <a:srgbClr val="55555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892" y="6490943"/>
            <a:ext cx="737217" cy="413439"/>
          </a:xfrm>
          <a:prstGeom prst="rect">
            <a:avLst/>
          </a:prstGeom>
          <a:ln>
            <a:noFill/>
          </a:ln>
        </p:spPr>
      </p:pic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1160156" y="240529"/>
            <a:ext cx="1310481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/>
          <a:p>
            <a:pPr algn="ctr" fontAlgn="ctr"/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Page </a:t>
            </a:r>
            <a:fld id="{591D8A1D-D33A-4B50-8298-0FDB1C10EF53}" type="slidenum"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pPr algn="ctr" fontAlgn="ctr"/>
              <a:t>‹#›</a:t>
            </a:fld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텍스트 개체 틀 2"/>
          <p:cNvSpPr>
            <a:spLocks noGrp="1"/>
          </p:cNvSpPr>
          <p:nvPr userDrawn="1">
            <p:ph type="body" sz="quarter" idx="10"/>
          </p:nvPr>
        </p:nvSpPr>
        <p:spPr>
          <a:xfrm>
            <a:off x="8323604" y="505785"/>
            <a:ext cx="3726505" cy="5913294"/>
          </a:xfrm>
        </p:spPr>
        <p:txBody>
          <a:bodyPr>
            <a:normAutofit/>
          </a:bodyPr>
          <a:lstStyle>
            <a:lvl1pPr marL="0" indent="0">
              <a:buNone/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78396" y="6524624"/>
            <a:ext cx="564238" cy="33178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D21F4316-5FCC-4257-B224-A62E07C5E13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20250" y="476672"/>
            <a:ext cx="7232161" cy="337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4144227" y="535941"/>
            <a:ext cx="1902476" cy="230832"/>
            <a:chOff x="8324866" y="760589"/>
            <a:chExt cx="1902476" cy="230832"/>
          </a:xfrm>
        </p:grpSpPr>
        <p:sp>
          <p:nvSpPr>
            <p:cNvPr id="17" name="TextBox 16"/>
            <p:cNvSpPr txBox="1"/>
            <p:nvPr/>
          </p:nvSpPr>
          <p:spPr>
            <a:xfrm>
              <a:off x="8450894" y="760589"/>
              <a:ext cx="17764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u="sng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안녕하세요</a:t>
              </a:r>
              <a:r>
                <a:rPr lang="en-US" altLang="ko-KR" sz="900" u="sng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900" u="sng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타파크로스</a:t>
              </a:r>
              <a:r>
                <a:rPr lang="en-US" altLang="ko-KR" sz="900" u="sng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(tapa01)</a:t>
              </a:r>
              <a:r>
                <a:rPr lang="ko-KR" altLang="en-US" sz="900" u="sng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님</a:t>
              </a:r>
              <a:endParaRPr lang="ko-KR" altLang="en-US" sz="900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8" name="Picture 4" descr="account, business, human, person, profile, seo, u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4866" y="795399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 userDrawn="1"/>
        </p:nvGrpSpPr>
        <p:grpSpPr>
          <a:xfrm>
            <a:off x="6230990" y="535941"/>
            <a:ext cx="684764" cy="230832"/>
            <a:chOff x="9268729" y="775261"/>
            <a:chExt cx="684764" cy="230832"/>
          </a:xfrm>
        </p:grpSpPr>
        <p:pic>
          <p:nvPicPr>
            <p:cNvPr id="20" name="Picture 8" descr="configuration, control, energy, off, on, power, settings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8729" y="801785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9395327" y="775261"/>
              <a:ext cx="5581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LOGOUT</a:t>
              </a:r>
              <a:endPara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 userDrawn="1"/>
        </p:nvGrpSpPr>
        <p:grpSpPr>
          <a:xfrm>
            <a:off x="6944621" y="534238"/>
            <a:ext cx="701124" cy="230832"/>
            <a:chOff x="6149142" y="871121"/>
            <a:chExt cx="701124" cy="23083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142" y="899347"/>
              <a:ext cx="186071" cy="18607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268055" y="871121"/>
              <a:ext cx="58221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고객지원</a:t>
              </a:r>
            </a:p>
          </p:txBody>
        </p:sp>
      </p:grpSp>
      <p:sp>
        <p:nvSpPr>
          <p:cNvPr id="45" name="직사각형 44"/>
          <p:cNvSpPr/>
          <p:nvPr userDrawn="1"/>
        </p:nvSpPr>
        <p:spPr>
          <a:xfrm>
            <a:off x="1627236" y="1256823"/>
            <a:ext cx="6125176" cy="480781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55" name="직사각형 54"/>
          <p:cNvSpPr/>
          <p:nvPr userDrawn="1"/>
        </p:nvSpPr>
        <p:spPr>
          <a:xfrm>
            <a:off x="1627235" y="815981"/>
            <a:ext cx="6125177" cy="440841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27" name="직사각형 26"/>
          <p:cNvSpPr/>
          <p:nvPr userDrawn="1"/>
        </p:nvSpPr>
        <p:spPr>
          <a:xfrm>
            <a:off x="524595" y="6336227"/>
            <a:ext cx="7227168" cy="556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직사각형 27"/>
          <p:cNvSpPr/>
          <p:nvPr userDrawn="1"/>
        </p:nvSpPr>
        <p:spPr>
          <a:xfrm>
            <a:off x="1952084" y="6426124"/>
            <a:ext cx="3688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서울특별시 성동구 성수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308-4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서울숲코오롱디지털타워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1705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</a:t>
            </a:r>
          </a:p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대표전화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02-2115-8761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팩스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이메일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help@tapacross.co.kr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9" name="Picture 4" descr="타파크로스 블로그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5"/>
          <a:stretch/>
        </p:blipFill>
        <p:spPr bwMode="auto">
          <a:xfrm>
            <a:off x="723383" y="6413863"/>
            <a:ext cx="1155159" cy="3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 userDrawn="1"/>
        </p:nvSpPr>
        <p:spPr>
          <a:xfrm>
            <a:off x="5934968" y="6404683"/>
            <a:ext cx="17208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개인정보 처리방침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이용약관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SITE MAP</a:t>
            </a:r>
            <a:endParaRPr lang="ko-KR" altLang="en-US" sz="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31" name="그룹 30"/>
          <p:cNvGrpSpPr/>
          <p:nvPr userDrawn="1"/>
        </p:nvGrpSpPr>
        <p:grpSpPr>
          <a:xfrm>
            <a:off x="6602033" y="6641591"/>
            <a:ext cx="492787" cy="159734"/>
            <a:chOff x="4245076" y="4995716"/>
            <a:chExt cx="936524" cy="30357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076" y="4995716"/>
              <a:ext cx="303570" cy="30357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030" y="4995716"/>
              <a:ext cx="303570" cy="30357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553" y="4995716"/>
              <a:ext cx="303570" cy="303570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 userDrawn="1"/>
        </p:nvSpPr>
        <p:spPr>
          <a:xfrm>
            <a:off x="524595" y="6040865"/>
            <a:ext cx="7240302" cy="30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614280" y="6068643"/>
            <a:ext cx="4270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새로운 위젯이 출시하였습니다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고객지원에 위젯 리스트에서 확인하세요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~!!</a:t>
            </a:r>
            <a:endParaRPr lang="ko-KR" altLang="en-US" sz="10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4790066" y="6021288"/>
            <a:ext cx="166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▲</a:t>
            </a:r>
            <a:endParaRPr lang="en-US" altLang="ko-KR" sz="800" dirty="0" smtClean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grpSp>
        <p:nvGrpSpPr>
          <p:cNvPr id="61" name="그룹 60"/>
          <p:cNvGrpSpPr/>
          <p:nvPr userDrawn="1"/>
        </p:nvGrpSpPr>
        <p:grpSpPr>
          <a:xfrm>
            <a:off x="677343" y="493622"/>
            <a:ext cx="1033340" cy="322319"/>
            <a:chOff x="1153464" y="836278"/>
            <a:chExt cx="1033340" cy="322319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167" y="836278"/>
              <a:ext cx="644637" cy="322319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464" y="851581"/>
              <a:ext cx="317857" cy="276608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 userDrawn="1"/>
        </p:nvGrpSpPr>
        <p:grpSpPr>
          <a:xfrm>
            <a:off x="6944621" y="918682"/>
            <a:ext cx="593282" cy="253916"/>
            <a:chOff x="6898836" y="1277295"/>
            <a:chExt cx="593282" cy="253916"/>
          </a:xfrm>
        </p:grpSpPr>
        <p:sp>
          <p:nvSpPr>
            <p:cNvPr id="46" name="TextBox 45"/>
            <p:cNvSpPr txBox="1"/>
            <p:nvPr/>
          </p:nvSpPr>
          <p:spPr>
            <a:xfrm>
              <a:off x="7076620" y="1277295"/>
              <a:ext cx="4154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설정</a:t>
              </a:r>
            </a:p>
          </p:txBody>
        </p:sp>
        <p:pic>
          <p:nvPicPr>
            <p:cNvPr id="47" name="Picture 10" descr="configuration, control, gear, option, repair, setting, system ico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836" y="1319077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그림 48"/>
          <p:cNvPicPr>
            <a:picLocks noChangeAspect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3" y="3008310"/>
            <a:ext cx="1849490" cy="924746"/>
          </a:xfrm>
          <a:prstGeom prst="rect">
            <a:avLst/>
          </a:prstGeom>
        </p:spPr>
      </p:pic>
      <p:sp>
        <p:nvSpPr>
          <p:cNvPr id="58" name="직사각형 57"/>
          <p:cNvSpPr/>
          <p:nvPr userDrawn="1"/>
        </p:nvSpPr>
        <p:spPr>
          <a:xfrm>
            <a:off x="517474" y="815980"/>
            <a:ext cx="1109762" cy="522488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59" name="직사각형 58"/>
          <p:cNvSpPr/>
          <p:nvPr userDrawn="1"/>
        </p:nvSpPr>
        <p:spPr>
          <a:xfrm>
            <a:off x="517474" y="1709889"/>
            <a:ext cx="1109762" cy="44950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간편 분석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0" name="직사각형 59"/>
          <p:cNvSpPr/>
          <p:nvPr userDrawn="1"/>
        </p:nvSpPr>
        <p:spPr>
          <a:xfrm>
            <a:off x="517470" y="2159395"/>
            <a:ext cx="1109766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심층 분석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4" name="직사각형 63"/>
          <p:cNvSpPr/>
          <p:nvPr userDrawn="1"/>
        </p:nvSpPr>
        <p:spPr>
          <a:xfrm>
            <a:off x="517470" y="2608901"/>
            <a:ext cx="1109766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SNS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분석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5" name="직사각형 64"/>
          <p:cNvSpPr/>
          <p:nvPr userDrawn="1"/>
        </p:nvSpPr>
        <p:spPr>
          <a:xfrm>
            <a:off x="517468" y="3058901"/>
            <a:ext cx="1109767" cy="45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200" b="1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 </a:t>
            </a:r>
            <a:r>
              <a:rPr lang="ko-KR" altLang="en-US" sz="12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관리  </a:t>
            </a:r>
          </a:p>
        </p:txBody>
      </p:sp>
      <p:sp>
        <p:nvSpPr>
          <p:cNvPr id="66" name="직사각형 65"/>
          <p:cNvSpPr/>
          <p:nvPr userDrawn="1"/>
        </p:nvSpPr>
        <p:spPr>
          <a:xfrm>
            <a:off x="524594" y="1258992"/>
            <a:ext cx="1102641" cy="44950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커버스토리</a:t>
            </a:r>
          </a:p>
        </p:txBody>
      </p:sp>
      <p:pic>
        <p:nvPicPr>
          <p:cNvPr id="67" name="그림 6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62510" y="918635"/>
            <a:ext cx="232151" cy="23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4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로그인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7"/>
          <p:cNvSpPr>
            <a:spLocks noChangeShapeType="1"/>
          </p:cNvSpPr>
          <p:nvPr userDrawn="1"/>
        </p:nvSpPr>
        <p:spPr bwMode="auto">
          <a:xfrm flipV="1">
            <a:off x="8683229" y="6538913"/>
            <a:ext cx="0" cy="317500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8" name="Group 178"/>
          <p:cNvGraphicFramePr>
            <a:graphicFrameLocks noGrp="1"/>
          </p:cNvGraphicFramePr>
          <p:nvPr userDrawn="1">
            <p:extLst/>
          </p:nvPr>
        </p:nvGraphicFramePr>
        <p:xfrm>
          <a:off x="135234" y="45066"/>
          <a:ext cx="11914875" cy="427038"/>
        </p:xfrm>
        <a:graphic>
          <a:graphicData uri="http://schemas.openxmlformats.org/drawingml/2006/table">
            <a:tbl>
              <a:tblPr/>
              <a:tblGrid>
                <a:gridCol w="81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4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2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4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화면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 ID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화면 명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작성자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타파크로스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정승필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PAGE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555555"/>
                        </a:solidFill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페이지 경로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작성일</a:t>
                      </a: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dern H Medium" panose="020B0603000000020004" pitchFamily="50" charset="-127"/>
                          <a:ea typeface="Modern H Medium" panose="020B0603000000020004" pitchFamily="50" charset="-127"/>
                        </a:rPr>
                        <a:t>2017.07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555555"/>
                        </a:solidFill>
                        <a:effectLst/>
                        <a:latin typeface="Modern H Medium" panose="020B0603000000020004" pitchFamily="50" charset="-127"/>
                        <a:ea typeface="Modern H Medium" panose="020B0603000000020004" pitchFamily="50" charset="-127"/>
                      </a:endParaRPr>
                    </a:p>
                  </a:txBody>
                  <a:tcPr marL="99060" marR="99060" marT="45754" marB="4575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 userDrawn="1"/>
        </p:nvSpPr>
        <p:spPr>
          <a:xfrm>
            <a:off x="122139" y="469129"/>
            <a:ext cx="8127939" cy="605708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799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22140" y="6524624"/>
            <a:ext cx="12069860" cy="331789"/>
          </a:xfrm>
          <a:prstGeom prst="rect">
            <a:avLst/>
          </a:prstGeom>
          <a:solidFill>
            <a:srgbClr val="55555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892" y="6490943"/>
            <a:ext cx="737217" cy="413439"/>
          </a:xfrm>
          <a:prstGeom prst="rect">
            <a:avLst/>
          </a:prstGeom>
          <a:ln>
            <a:noFill/>
          </a:ln>
        </p:spPr>
      </p:pic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1160156" y="240529"/>
            <a:ext cx="1310481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/>
          <a:p>
            <a:pPr algn="ctr" fontAlgn="ctr"/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Page </a:t>
            </a:r>
            <a:fld id="{591D8A1D-D33A-4B50-8298-0FDB1C10EF53}" type="slidenum">
              <a:rPr lang="en-US" altLang="ko-KR" sz="700" b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pPr algn="ctr" fontAlgn="ctr"/>
              <a:t>‹#›</a:t>
            </a:fld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텍스트 개체 틀 2"/>
          <p:cNvSpPr>
            <a:spLocks noGrp="1"/>
          </p:cNvSpPr>
          <p:nvPr userDrawn="1">
            <p:ph type="body" sz="quarter" idx="10"/>
          </p:nvPr>
        </p:nvSpPr>
        <p:spPr>
          <a:xfrm>
            <a:off x="8323604" y="505785"/>
            <a:ext cx="3726505" cy="5913294"/>
          </a:xfrm>
        </p:spPr>
        <p:txBody>
          <a:bodyPr>
            <a:normAutofit/>
          </a:bodyPr>
          <a:lstStyle>
            <a:lvl1pPr marL="0" indent="0">
              <a:buNone/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78396" y="6524624"/>
            <a:ext cx="564238" cy="33178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fld id="{D21F4316-5FCC-4257-B224-A62E07C5E13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20250" y="476672"/>
            <a:ext cx="7232161" cy="3347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6230990" y="535941"/>
            <a:ext cx="591790" cy="230832"/>
            <a:chOff x="9268729" y="775261"/>
            <a:chExt cx="591790" cy="230832"/>
          </a:xfrm>
        </p:grpSpPr>
        <p:pic>
          <p:nvPicPr>
            <p:cNvPr id="20" name="Picture 8" descr="configuration, control, energy, off, on, power, settings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8729" y="801785"/>
              <a:ext cx="177784" cy="177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9395327" y="775261"/>
              <a:ext cx="4651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LOG</a:t>
              </a:r>
              <a:r>
                <a:rPr lang="en-US" altLang="ko-KR" sz="900" baseline="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IN</a:t>
              </a:r>
              <a:endPara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 userDrawn="1"/>
        </p:nvGrpSpPr>
        <p:grpSpPr>
          <a:xfrm>
            <a:off x="6944621" y="534238"/>
            <a:ext cx="701124" cy="230832"/>
            <a:chOff x="6149142" y="871121"/>
            <a:chExt cx="701124" cy="23083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142" y="899347"/>
              <a:ext cx="186071" cy="18607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268055" y="871121"/>
              <a:ext cx="58221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고객지원</a:t>
              </a:r>
            </a:p>
          </p:txBody>
        </p:sp>
      </p:grpSp>
      <p:sp>
        <p:nvSpPr>
          <p:cNvPr id="27" name="직사각형 26"/>
          <p:cNvSpPr/>
          <p:nvPr userDrawn="1"/>
        </p:nvSpPr>
        <p:spPr>
          <a:xfrm>
            <a:off x="524595" y="6336227"/>
            <a:ext cx="7227168" cy="556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직사각형 27"/>
          <p:cNvSpPr/>
          <p:nvPr userDrawn="1"/>
        </p:nvSpPr>
        <p:spPr>
          <a:xfrm>
            <a:off x="1952084" y="6426124"/>
            <a:ext cx="3688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서울특별시 성동구 성수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308-4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서울숲코오롱디지털타워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1705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</a:t>
            </a:r>
          </a:p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대표전화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02-2115-8761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팩스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이메일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help@tapacross.co.kr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9" name="Picture 4" descr="타파크로스 블로그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5"/>
          <a:stretch/>
        </p:blipFill>
        <p:spPr bwMode="auto">
          <a:xfrm>
            <a:off x="723383" y="6413863"/>
            <a:ext cx="1155159" cy="3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 userDrawn="1"/>
        </p:nvSpPr>
        <p:spPr>
          <a:xfrm>
            <a:off x="5934968" y="6404683"/>
            <a:ext cx="17208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개인정보 처리방침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이용약관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SITE MAP</a:t>
            </a:r>
            <a:endParaRPr lang="ko-KR" altLang="en-US" sz="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31" name="그룹 30"/>
          <p:cNvGrpSpPr/>
          <p:nvPr userDrawn="1"/>
        </p:nvGrpSpPr>
        <p:grpSpPr>
          <a:xfrm>
            <a:off x="6602033" y="6641591"/>
            <a:ext cx="492787" cy="159734"/>
            <a:chOff x="4245076" y="4995716"/>
            <a:chExt cx="936524" cy="30357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076" y="4995716"/>
              <a:ext cx="303570" cy="30357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030" y="4995716"/>
              <a:ext cx="303570" cy="30357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553" y="4995716"/>
              <a:ext cx="303570" cy="303570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 userDrawn="1"/>
        </p:nvSpPr>
        <p:spPr>
          <a:xfrm>
            <a:off x="524595" y="6040865"/>
            <a:ext cx="7240302" cy="30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614280" y="6068643"/>
            <a:ext cx="4270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새로운 위젯이 출시하였습니다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고객지원에 위젯 리스트에서 확인하세요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~!!</a:t>
            </a:r>
            <a:endParaRPr lang="ko-KR" altLang="en-US" sz="10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4790066" y="6021288"/>
            <a:ext cx="166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▲</a:t>
            </a:r>
            <a:endParaRPr lang="en-US" altLang="ko-KR" sz="800" dirty="0" smtClean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grpSp>
        <p:nvGrpSpPr>
          <p:cNvPr id="61" name="그룹 60"/>
          <p:cNvGrpSpPr/>
          <p:nvPr userDrawn="1"/>
        </p:nvGrpSpPr>
        <p:grpSpPr>
          <a:xfrm>
            <a:off x="677343" y="493622"/>
            <a:ext cx="1033340" cy="322319"/>
            <a:chOff x="1153464" y="836278"/>
            <a:chExt cx="1033340" cy="322319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167" y="836278"/>
              <a:ext cx="644637" cy="322319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464" y="851581"/>
              <a:ext cx="317857" cy="276608"/>
            </a:xfrm>
            <a:prstGeom prst="rect">
              <a:avLst/>
            </a:prstGeom>
          </p:spPr>
        </p:pic>
      </p:grpSp>
      <p:sp>
        <p:nvSpPr>
          <p:cNvPr id="48" name="직사각형 47"/>
          <p:cNvSpPr/>
          <p:nvPr userDrawn="1"/>
        </p:nvSpPr>
        <p:spPr>
          <a:xfrm>
            <a:off x="520247" y="811468"/>
            <a:ext cx="7232165" cy="44535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58" name="직사각형 57"/>
          <p:cNvSpPr/>
          <p:nvPr userDrawn="1"/>
        </p:nvSpPr>
        <p:spPr>
          <a:xfrm>
            <a:off x="1127448" y="1255292"/>
            <a:ext cx="6624962" cy="477744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59" name="직사각형 58"/>
          <p:cNvSpPr/>
          <p:nvPr userDrawn="1"/>
        </p:nvSpPr>
        <p:spPr>
          <a:xfrm>
            <a:off x="524712" y="812612"/>
            <a:ext cx="602739" cy="522012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60" name="직사각형 59"/>
          <p:cNvSpPr/>
          <p:nvPr userDrawn="1"/>
        </p:nvSpPr>
        <p:spPr>
          <a:xfrm>
            <a:off x="524712" y="1704798"/>
            <a:ext cx="602739" cy="45122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4" name="직사각형 63"/>
          <p:cNvSpPr/>
          <p:nvPr userDrawn="1"/>
        </p:nvSpPr>
        <p:spPr>
          <a:xfrm>
            <a:off x="524708" y="2156027"/>
            <a:ext cx="602739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5" name="직사각형 64"/>
          <p:cNvSpPr/>
          <p:nvPr userDrawn="1"/>
        </p:nvSpPr>
        <p:spPr>
          <a:xfrm>
            <a:off x="524708" y="2605533"/>
            <a:ext cx="602739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6" name="직사각형 65"/>
          <p:cNvSpPr/>
          <p:nvPr userDrawn="1"/>
        </p:nvSpPr>
        <p:spPr>
          <a:xfrm>
            <a:off x="524707" y="3055533"/>
            <a:ext cx="602739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7" name="직사각형 66"/>
          <p:cNvSpPr/>
          <p:nvPr userDrawn="1"/>
        </p:nvSpPr>
        <p:spPr>
          <a:xfrm>
            <a:off x="522329" y="1255292"/>
            <a:ext cx="605117" cy="44950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68" name="그림 6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05441" y="918389"/>
            <a:ext cx="232151" cy="23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0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1D104-A498-4E78-BDF2-7948E00E9128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0698A-CA51-48C6-86D9-B0003BB51D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181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63" r:id="rId4"/>
    <p:sldLayoutId id="2147483665" r:id="rId5"/>
    <p:sldLayoutId id="2147483667" r:id="rId6"/>
    <p:sldLayoutId id="2147483666" r:id="rId7"/>
    <p:sldLayoutId id="2147483668" r:id="rId8"/>
    <p:sldLayoutId id="2147483670" r:id="rId9"/>
    <p:sldLayoutId id="2147483672" r:id="rId10"/>
    <p:sldLayoutId id="2147483671" r:id="rId11"/>
    <p:sldLayoutId id="2147483664" r:id="rId12"/>
    <p:sldLayoutId id="2147483661" r:id="rId13"/>
    <p:sldLayoutId id="2147483660" r:id="rId14"/>
    <p:sldLayoutId id="2147483651" r:id="rId15"/>
    <p:sldLayoutId id="2147483652" r:id="rId16"/>
    <p:sldLayoutId id="2147483653" r:id="rId17"/>
    <p:sldLayoutId id="2147483654" r:id="rId18"/>
    <p:sldLayoutId id="2147483655" r:id="rId19"/>
    <p:sldLayoutId id="2147483656" r:id="rId20"/>
    <p:sldLayoutId id="2147483657" r:id="rId21"/>
    <p:sldLayoutId id="2147483658" r:id="rId22"/>
    <p:sldLayoutId id="2147483659" r:id="rId23"/>
    <p:sldLayoutId id="2147483662" r:id="rId2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3.png"/><Relationship Id="rId7" Type="http://schemas.openxmlformats.org/officeDocument/2006/relationships/image" Target="../media/image10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00.png"/><Relationship Id="rId10" Type="http://schemas.openxmlformats.org/officeDocument/2006/relationships/image" Target="../media/image84.png"/><Relationship Id="rId4" Type="http://schemas.openxmlformats.org/officeDocument/2006/relationships/image" Target="../media/image85.png"/><Relationship Id="rId9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23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17.png"/><Relationship Id="rId4" Type="http://schemas.openxmlformats.org/officeDocument/2006/relationships/image" Target="../media/image4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11" Type="http://schemas.openxmlformats.org/officeDocument/2006/relationships/image" Target="../media/image28.png"/><Relationship Id="rId5" Type="http://schemas.openxmlformats.org/officeDocument/2006/relationships/image" Target="../media/image58.png"/><Relationship Id="rId10" Type="http://schemas.openxmlformats.org/officeDocument/2006/relationships/image" Target="../media/image7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110.png"/><Relationship Id="rId5" Type="http://schemas.openxmlformats.org/officeDocument/2006/relationships/image" Target="../media/image25.png"/><Relationship Id="rId10" Type="http://schemas.openxmlformats.org/officeDocument/2006/relationships/image" Target="../media/image10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1.png"/><Relationship Id="rId4" Type="http://schemas.openxmlformats.org/officeDocument/2006/relationships/image" Target="../media/image24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2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24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3.png"/><Relationship Id="rId7" Type="http://schemas.openxmlformats.org/officeDocument/2006/relationships/image" Target="../media/image10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32.png"/><Relationship Id="rId10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10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23.png"/><Relationship Id="rId4" Type="http://schemas.openxmlformats.org/officeDocument/2006/relationships/image" Target="../media/image44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46.png"/><Relationship Id="rId4" Type="http://schemas.openxmlformats.org/officeDocument/2006/relationships/image" Target="../media/image23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7.png"/><Relationship Id="rId7" Type="http://schemas.openxmlformats.org/officeDocument/2006/relationships/image" Target="../media/image12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24.png"/><Relationship Id="rId9" Type="http://schemas.openxmlformats.org/officeDocument/2006/relationships/image" Target="../media/image124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24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5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24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0.png"/><Relationship Id="rId4" Type="http://schemas.openxmlformats.org/officeDocument/2006/relationships/image" Target="../media/image12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mailto:lottekim@lottemark.co.kr" TargetMode="External"/><Relationship Id="rId1" Type="http://schemas.openxmlformats.org/officeDocument/2006/relationships/slideLayout" Target="../slideLayouts/slideLayout10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hyperlink" Target="mailto:lottekim@lottemark.co.kr" TargetMode="External"/><Relationship Id="rId1" Type="http://schemas.openxmlformats.org/officeDocument/2006/relationships/slideLayout" Target="../slideLayouts/slideLayout10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hyperlink" Target="mailto:lottekim@lottemark.co.kr" TargetMode="External"/><Relationship Id="rId1" Type="http://schemas.openxmlformats.org/officeDocument/2006/relationships/slideLayout" Target="../slideLayouts/slideLayout10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7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23.png"/><Relationship Id="rId7" Type="http://schemas.openxmlformats.org/officeDocument/2006/relationships/image" Target="../media/image15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84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microsoft.com/office/2007/relationships/hdphoto" Target="../media/hdphoto1.wdp"/><Relationship Id="rId7" Type="http://schemas.openxmlformats.org/officeDocument/2006/relationships/image" Target="../media/image15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jpeg"/><Relationship Id="rId9" Type="http://schemas.openxmlformats.org/officeDocument/2006/relationships/image" Target="../media/image159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rosahaha@naver.com" TargetMode="External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2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jpeg"/><Relationship Id="rId18" Type="http://schemas.openxmlformats.org/officeDocument/2006/relationships/image" Target="../media/image181.jpeg"/><Relationship Id="rId3" Type="http://schemas.openxmlformats.org/officeDocument/2006/relationships/image" Target="../media/image166.jpeg"/><Relationship Id="rId7" Type="http://schemas.openxmlformats.org/officeDocument/2006/relationships/image" Target="../media/image170.png"/><Relationship Id="rId12" Type="http://schemas.openxmlformats.org/officeDocument/2006/relationships/image" Target="../media/image175.jpeg"/><Relationship Id="rId17" Type="http://schemas.openxmlformats.org/officeDocument/2006/relationships/image" Target="../media/image180.jpeg"/><Relationship Id="rId2" Type="http://schemas.openxmlformats.org/officeDocument/2006/relationships/image" Target="../media/image165.jpeg"/><Relationship Id="rId16" Type="http://schemas.openxmlformats.org/officeDocument/2006/relationships/image" Target="../media/image17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jpeg"/><Relationship Id="rId5" Type="http://schemas.openxmlformats.org/officeDocument/2006/relationships/image" Target="../media/image168.jpeg"/><Relationship Id="rId15" Type="http://schemas.openxmlformats.org/officeDocument/2006/relationships/image" Target="../media/image178.jpeg"/><Relationship Id="rId10" Type="http://schemas.openxmlformats.org/officeDocument/2006/relationships/image" Target="../media/image173.jpeg"/><Relationship Id="rId19" Type="http://schemas.openxmlformats.org/officeDocument/2006/relationships/image" Target="../media/image182.jpeg"/><Relationship Id="rId4" Type="http://schemas.openxmlformats.org/officeDocument/2006/relationships/image" Target="../media/image167.png"/><Relationship Id="rId9" Type="http://schemas.openxmlformats.org/officeDocument/2006/relationships/image" Target="../media/image172.jpeg"/><Relationship Id="rId14" Type="http://schemas.openxmlformats.org/officeDocument/2006/relationships/image" Target="../media/image17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2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5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56.png"/><Relationship Id="rId4" Type="http://schemas.openxmlformats.org/officeDocument/2006/relationships/image" Target="../media/image7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28.png"/><Relationship Id="rId5" Type="http://schemas.openxmlformats.org/officeDocument/2006/relationships/image" Target="../media/image59.png"/><Relationship Id="rId10" Type="http://schemas.openxmlformats.org/officeDocument/2006/relationships/image" Target="../media/image7.png"/><Relationship Id="rId4" Type="http://schemas.openxmlformats.org/officeDocument/2006/relationships/image" Target="../media/image58.png"/><Relationship Id="rId9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28.png"/><Relationship Id="rId5" Type="http://schemas.openxmlformats.org/officeDocument/2006/relationships/image" Target="../media/image59.png"/><Relationship Id="rId10" Type="http://schemas.openxmlformats.org/officeDocument/2006/relationships/image" Target="../media/image7.png"/><Relationship Id="rId4" Type="http://schemas.openxmlformats.org/officeDocument/2006/relationships/image" Target="../media/image58.png"/><Relationship Id="rId9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65.png"/><Relationship Id="rId5" Type="http://schemas.openxmlformats.org/officeDocument/2006/relationships/image" Target="../media/image26.png"/><Relationship Id="rId10" Type="http://schemas.openxmlformats.org/officeDocument/2006/relationships/image" Target="../media/image64.png"/><Relationship Id="rId4" Type="http://schemas.openxmlformats.org/officeDocument/2006/relationships/image" Target="../media/image25.png"/><Relationship Id="rId9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68.png"/><Relationship Id="rId5" Type="http://schemas.openxmlformats.org/officeDocument/2006/relationships/image" Target="../media/image26.png"/><Relationship Id="rId10" Type="http://schemas.openxmlformats.org/officeDocument/2006/relationships/image" Target="../media/image67.png"/><Relationship Id="rId4" Type="http://schemas.openxmlformats.org/officeDocument/2006/relationships/image" Target="../media/image25.png"/><Relationship Id="rId9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87.png"/><Relationship Id="rId12" Type="http://schemas.openxmlformats.org/officeDocument/2006/relationships/image" Target="../media/image2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11" Type="http://schemas.openxmlformats.org/officeDocument/2006/relationships/image" Target="../media/image7.png"/><Relationship Id="rId5" Type="http://schemas.openxmlformats.org/officeDocument/2006/relationships/image" Target="../media/image85.png"/><Relationship Id="rId15" Type="http://schemas.openxmlformats.org/officeDocument/2006/relationships/image" Target="../media/image89.png"/><Relationship Id="rId10" Type="http://schemas.openxmlformats.org/officeDocument/2006/relationships/image" Target="../media/image27.png"/><Relationship Id="rId4" Type="http://schemas.openxmlformats.org/officeDocument/2006/relationships/image" Target="../media/image84.png"/><Relationship Id="rId9" Type="http://schemas.openxmlformats.org/officeDocument/2006/relationships/image" Target="../media/image26.png"/><Relationship Id="rId14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4.png"/><Relationship Id="rId7" Type="http://schemas.openxmlformats.org/officeDocument/2006/relationships/image" Target="../media/image9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46.png"/><Relationship Id="rId4" Type="http://schemas.openxmlformats.org/officeDocument/2006/relationships/image" Target="../media/image8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28.png"/><Relationship Id="rId5" Type="http://schemas.openxmlformats.org/officeDocument/2006/relationships/image" Target="../media/image59.png"/><Relationship Id="rId10" Type="http://schemas.openxmlformats.org/officeDocument/2006/relationships/image" Target="../media/image7.png"/><Relationship Id="rId4" Type="http://schemas.openxmlformats.org/officeDocument/2006/relationships/image" Target="../media/image58.png"/><Relationship Id="rId9" Type="http://schemas.openxmlformats.org/officeDocument/2006/relationships/image" Target="../media/image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65.png"/><Relationship Id="rId5" Type="http://schemas.openxmlformats.org/officeDocument/2006/relationships/image" Target="../media/image26.png"/><Relationship Id="rId10" Type="http://schemas.openxmlformats.org/officeDocument/2006/relationships/image" Target="../media/image64.png"/><Relationship Id="rId4" Type="http://schemas.openxmlformats.org/officeDocument/2006/relationships/image" Target="../media/image25.png"/><Relationship Id="rId9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28.png"/><Relationship Id="rId5" Type="http://schemas.openxmlformats.org/officeDocument/2006/relationships/image" Target="../media/image59.png"/><Relationship Id="rId10" Type="http://schemas.openxmlformats.org/officeDocument/2006/relationships/image" Target="../media/image7.png"/><Relationship Id="rId4" Type="http://schemas.openxmlformats.org/officeDocument/2006/relationships/image" Target="../media/image58.png"/><Relationship Id="rId9" Type="http://schemas.openxmlformats.org/officeDocument/2006/relationships/image" Target="../media/image2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65.png"/><Relationship Id="rId5" Type="http://schemas.openxmlformats.org/officeDocument/2006/relationships/image" Target="../media/image26.png"/><Relationship Id="rId10" Type="http://schemas.openxmlformats.org/officeDocument/2006/relationships/image" Target="../media/image64.png"/><Relationship Id="rId4" Type="http://schemas.openxmlformats.org/officeDocument/2006/relationships/image" Target="../media/image25.png"/><Relationship Id="rId9" Type="http://schemas.openxmlformats.org/officeDocument/2006/relationships/image" Target="../media/image6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97.png"/><Relationship Id="rId5" Type="http://schemas.openxmlformats.org/officeDocument/2006/relationships/image" Target="../media/image26.png"/><Relationship Id="rId10" Type="http://schemas.openxmlformats.org/officeDocument/2006/relationships/image" Target="../media/image96.png"/><Relationship Id="rId4" Type="http://schemas.openxmlformats.org/officeDocument/2006/relationships/image" Target="../media/image25.png"/><Relationship Id="rId9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99.png"/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12" Type="http://schemas.openxmlformats.org/officeDocument/2006/relationships/image" Target="../media/image9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68.png"/><Relationship Id="rId5" Type="http://schemas.openxmlformats.org/officeDocument/2006/relationships/image" Target="../media/image26.png"/><Relationship Id="rId10" Type="http://schemas.openxmlformats.org/officeDocument/2006/relationships/image" Target="../media/image67.png"/><Relationship Id="rId4" Type="http://schemas.openxmlformats.org/officeDocument/2006/relationships/image" Target="../media/image25.png"/><Relationship Id="rId9" Type="http://schemas.openxmlformats.org/officeDocument/2006/relationships/image" Target="../media/image6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450" y="4638324"/>
            <a:ext cx="2384474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3"/>
            <a:r>
              <a:rPr lang="en-US" altLang="ko-KR" sz="3600" b="1" spc="97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</a:rPr>
              <a:t>Service IA</a:t>
            </a:r>
            <a:endParaRPr lang="en-US" altLang="ko-KR" sz="3600" b="1" spc="97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</a:endParaRPr>
          </a:p>
          <a:p>
            <a:pPr marL="11723"/>
            <a:endParaRPr lang="en-US" altLang="ko-KR" sz="2400" b="1" spc="97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</a:endParaRPr>
          </a:p>
          <a:p>
            <a:pPr marL="11723"/>
            <a:r>
              <a:rPr lang="en-US" altLang="ko-KR" sz="2400" b="1" spc="97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</a:rPr>
              <a:t>- TrendUp4.0</a:t>
            </a:r>
            <a:endParaRPr sz="24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471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텍스트 개체 틀 5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" name="Picture 2" descr="https://owlin.com/img/heroimg-productp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29" y="632314"/>
            <a:ext cx="7214034" cy="493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6485" y="817369"/>
            <a:ext cx="34243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400" b="1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pPr algn="l"/>
            <a:r>
              <a:rPr lang="en-US" altLang="ko-KR" dirty="0"/>
              <a:t>Intelligent Alerting</a:t>
            </a:r>
          </a:p>
          <a:p>
            <a:pPr algn="l"/>
            <a:r>
              <a:rPr lang="ko-KR" altLang="en-US" dirty="0"/>
              <a:t>다양한 채널을 통해서 알림 선재 대응해보세요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537729" y="5561863"/>
            <a:ext cx="7227168" cy="30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280" y="5589641"/>
            <a:ext cx="4270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새로운 위젯이 출시하였습니다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고객지원에 위젯 리스트에서 확인하세요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~!!</a:t>
            </a:r>
            <a:endParaRPr lang="ko-KR" altLang="en-US" sz="10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4595" y="5874477"/>
            <a:ext cx="7227168" cy="556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52084" y="5964374"/>
            <a:ext cx="3688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서울특별시 성동구 성수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308-4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서울숲코오롱디지털타워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1705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</a:t>
            </a:r>
          </a:p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대표전화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02-2115-8761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팩스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이메일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help@tapacross.co.kr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4" name="Picture 4" descr="타파크로스 블로그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5"/>
          <a:stretch/>
        </p:blipFill>
        <p:spPr bwMode="auto">
          <a:xfrm>
            <a:off x="723383" y="5952113"/>
            <a:ext cx="1155159" cy="3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934968" y="5942933"/>
            <a:ext cx="17208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개인정보 처리방침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이용약관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SITE MAP</a:t>
            </a:r>
            <a:endParaRPr lang="ko-KR" altLang="en-US" sz="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90066" y="5542286"/>
            <a:ext cx="166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▲</a:t>
            </a:r>
            <a:endParaRPr lang="en-US" altLang="ko-KR" sz="800" dirty="0" smtClean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6602033" y="6179841"/>
            <a:ext cx="492787" cy="159734"/>
            <a:chOff x="4245076" y="4995716"/>
            <a:chExt cx="936524" cy="30357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076" y="4995716"/>
              <a:ext cx="303570" cy="30357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030" y="4995716"/>
              <a:ext cx="303570" cy="30357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553" y="4995716"/>
              <a:ext cx="303570" cy="303570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3021252" y="1578613"/>
            <a:ext cx="2260121" cy="3087322"/>
            <a:chOff x="-504173" y="237799"/>
            <a:chExt cx="2260121" cy="3087322"/>
          </a:xfrm>
        </p:grpSpPr>
        <p:sp>
          <p:nvSpPr>
            <p:cNvPr id="35" name="직사각형 34"/>
            <p:cNvSpPr/>
            <p:nvPr/>
          </p:nvSpPr>
          <p:spPr>
            <a:xfrm>
              <a:off x="-504173" y="237799"/>
              <a:ext cx="2260121" cy="308732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-226270" y="434813"/>
              <a:ext cx="1704314" cy="570739"/>
              <a:chOff x="1224310" y="836277"/>
              <a:chExt cx="962494" cy="322319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2167" y="836277"/>
                <a:ext cx="644637" cy="322319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4310" y="859133"/>
                <a:ext cx="317857" cy="276608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55149" y="2922954"/>
              <a:ext cx="107593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Product by TAPACROSS</a:t>
              </a:r>
              <a:endParaRPr lang="ko-KR" altLang="en-US" sz="7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-46974" y="1281578"/>
              <a:ext cx="1345721" cy="30192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46974" y="1704990"/>
              <a:ext cx="1345721" cy="30192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-46974" y="2128401"/>
              <a:ext cx="1345721" cy="2940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로그인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4639" y="2528708"/>
              <a:ext cx="1162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아이디 찾기 </a:t>
              </a:r>
              <a:r>
                <a:rPr lang="en-US" altLang="ko-KR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비밀번호 변경</a:t>
              </a:r>
              <a:endParaRPr lang="ko-KR" altLang="en-US" sz="7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2" name="Picture 6" descr="power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18" y="2180135"/>
              <a:ext cx="177785" cy="177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266092" y="1321080"/>
              <a:ext cx="103265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아이디를 입력하세요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12953" y="1748230"/>
              <a:ext cx="11208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비밀번호를 입력하세요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8" y="1774805"/>
              <a:ext cx="177785" cy="177785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9" y="1348565"/>
              <a:ext cx="177785" cy="177785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5570991" y="5008830"/>
            <a:ext cx="1887535" cy="234044"/>
            <a:chOff x="5570991" y="5008830"/>
            <a:chExt cx="1887535" cy="234044"/>
          </a:xfrm>
        </p:grpSpPr>
        <p:sp>
          <p:nvSpPr>
            <p:cNvPr id="52" name="직사각형 51"/>
            <p:cNvSpPr/>
            <p:nvPr/>
          </p:nvSpPr>
          <p:spPr>
            <a:xfrm>
              <a:off x="5570991" y="5008830"/>
              <a:ext cx="1887535" cy="23404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800" dirty="0" smtClean="0"/>
                <a:t>Ready </a:t>
              </a:r>
              <a:r>
                <a:rPr lang="en-US" altLang="ko-KR" sz="800" dirty="0"/>
                <a:t>to experience </a:t>
              </a:r>
              <a:r>
                <a:rPr lang="en-US" altLang="ko-KR" sz="800" dirty="0" err="1"/>
                <a:t>TrendUp</a:t>
              </a:r>
              <a:r>
                <a:rPr lang="en-US" altLang="ko-KR" sz="800" dirty="0" smtClean="0"/>
                <a:t>?</a:t>
              </a:r>
            </a:p>
          </p:txBody>
        </p:sp>
        <p:sp>
          <p:nvSpPr>
            <p:cNvPr id="53" name="위로 굽은 화살표 52"/>
            <p:cNvSpPr/>
            <p:nvPr/>
          </p:nvSpPr>
          <p:spPr>
            <a:xfrm rot="5400000" flipV="1">
              <a:off x="7160268" y="5074786"/>
              <a:ext cx="101482" cy="102133"/>
            </a:xfrm>
            <a:prstGeom prst="bent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49" name="타원 48"/>
          <p:cNvSpPr/>
          <p:nvPr/>
        </p:nvSpPr>
        <p:spPr>
          <a:xfrm>
            <a:off x="6538486" y="1573832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b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(BG)</a:t>
            </a:r>
          </a:p>
        </p:txBody>
      </p:sp>
    </p:spTree>
    <p:extLst>
      <p:ext uri="{BB962C8B-B14F-4D97-AF65-F5344CB8AC3E}">
        <p14:creationId xmlns:p14="http://schemas.microsoft.com/office/powerpoint/2010/main" val="408140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err="1"/>
              <a:t>간편분석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연관어</a:t>
            </a:r>
            <a:r>
              <a:rPr lang="en-US" altLang="ko-KR" dirty="0"/>
              <a:t>, </a:t>
            </a:r>
            <a:r>
              <a:rPr lang="ko-KR" altLang="en-US" dirty="0" err="1"/>
              <a:t>감성어</a:t>
            </a:r>
            <a:r>
              <a:rPr lang="en-US" altLang="ko-KR" dirty="0"/>
              <a:t>, TPO</a:t>
            </a:r>
            <a:r>
              <a:rPr lang="ko-KR" altLang="en-US" dirty="0"/>
              <a:t>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2x1,  min 2x1, max : 4x1 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</a:t>
            </a:r>
            <a:r>
              <a:rPr lang="en-US" altLang="ko-KR" dirty="0" err="1"/>
              <a:t>df</a:t>
            </a:r>
            <a:r>
              <a:rPr lang="en-US" altLang="ko-KR" dirty="0"/>
              <a:t> 4x1,  min 3x1, max : 6x3 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연관어</a:t>
            </a:r>
            <a:r>
              <a:rPr lang="en-US" altLang="ko-KR" dirty="0"/>
              <a:t>, </a:t>
            </a:r>
            <a:r>
              <a:rPr lang="ko-KR" altLang="en-US" dirty="0" err="1"/>
              <a:t>감성어</a:t>
            </a:r>
            <a:r>
              <a:rPr lang="en-US" altLang="ko-KR" dirty="0"/>
              <a:t>, TPO </a:t>
            </a:r>
            <a:r>
              <a:rPr lang="ko-KR" altLang="en-US" dirty="0" smtClean="0"/>
              <a:t>를 </a:t>
            </a:r>
            <a:r>
              <a:rPr lang="ko-KR" altLang="en-US" dirty="0"/>
              <a:t>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분류 시 여러 개의 데이터가 있는 경우 선택해서 해당 </a:t>
            </a:r>
            <a:r>
              <a:rPr lang="ko-KR" altLang="en-US" dirty="0" err="1"/>
              <a:t>연관어</a:t>
            </a:r>
            <a:r>
              <a:rPr lang="en-US" altLang="ko-KR" dirty="0"/>
              <a:t>, </a:t>
            </a:r>
            <a:r>
              <a:rPr lang="ko-KR" altLang="en-US" dirty="0" err="1"/>
              <a:t>감성어</a:t>
            </a:r>
            <a:r>
              <a:rPr lang="en-US" altLang="ko-KR" dirty="0"/>
              <a:t>, TPO</a:t>
            </a:r>
            <a:r>
              <a:rPr lang="ko-KR" altLang="en-US" dirty="0" smtClean="0"/>
              <a:t> </a:t>
            </a:r>
            <a:r>
              <a:rPr lang="ko-KR" altLang="en-US" dirty="0"/>
              <a:t>조회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 err="1"/>
              <a:t>연관어</a:t>
            </a:r>
            <a:r>
              <a:rPr lang="en-US" altLang="ko-KR" dirty="0"/>
              <a:t>, </a:t>
            </a:r>
            <a:r>
              <a:rPr lang="ko-KR" altLang="en-US" dirty="0" err="1"/>
              <a:t>감성어</a:t>
            </a:r>
            <a:r>
              <a:rPr lang="en-US" altLang="ko-KR" dirty="0"/>
              <a:t>, TPO</a:t>
            </a:r>
            <a:r>
              <a:rPr lang="ko-KR" altLang="en-US" dirty="0" smtClean="0"/>
              <a:t> </a:t>
            </a:r>
            <a:r>
              <a:rPr lang="ko-KR" altLang="en-US" dirty="0"/>
              <a:t>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  <a:r>
              <a:rPr lang="en-US" altLang="ko-KR" dirty="0"/>
              <a:t>, 5~20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6.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Excel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7. TPO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- </a:t>
            </a:r>
            <a:r>
              <a:rPr lang="ko-KR" altLang="en-US" dirty="0" err="1" smtClean="0"/>
              <a:t>연관어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연관어에</a:t>
            </a:r>
            <a:r>
              <a:rPr lang="ko-KR" altLang="en-US" dirty="0" smtClean="0"/>
              <a:t> 대한 키워드를 볼 수 있음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err="1" smtClean="0"/>
              <a:t>긍정어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긍정어</a:t>
            </a:r>
            <a:r>
              <a:rPr lang="ko-KR" altLang="en-US" dirty="0" err="1"/>
              <a:t>에</a:t>
            </a:r>
            <a:r>
              <a:rPr lang="ko-KR" altLang="en-US" dirty="0"/>
              <a:t> 대한 키워드를 볼 수 있음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부정어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부정어</a:t>
            </a:r>
            <a:r>
              <a:rPr lang="ko-KR" altLang="en-US" dirty="0"/>
              <a:t>에 대한 키워드를 볼 수 있음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en-US" altLang="ko-KR" dirty="0"/>
              <a:t>- T : </a:t>
            </a:r>
            <a:r>
              <a:rPr lang="ko-KR" altLang="en-US" dirty="0"/>
              <a:t>시간에 대한 키워드를 볼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P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장소에 대한 키워드를 볼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O : </a:t>
            </a:r>
            <a:r>
              <a:rPr lang="ko-KR" altLang="en-US" dirty="0"/>
              <a:t>상황에 대한 키워드를 볼 수 있음</a:t>
            </a:r>
          </a:p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828100" y="1075167"/>
            <a:ext cx="4685572" cy="2913291"/>
            <a:chOff x="770741" y="884133"/>
            <a:chExt cx="4685572" cy="2913291"/>
          </a:xfrm>
        </p:grpSpPr>
        <p:grpSp>
          <p:nvGrpSpPr>
            <p:cNvPr id="4" name="그룹 3"/>
            <p:cNvGrpSpPr/>
            <p:nvPr/>
          </p:nvGrpSpPr>
          <p:grpSpPr>
            <a:xfrm>
              <a:off x="770741" y="884133"/>
              <a:ext cx="4685572" cy="2913291"/>
              <a:chOff x="3595679" y="4872625"/>
              <a:chExt cx="4685572" cy="2985299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3595679" y="4872625"/>
                <a:ext cx="4685572" cy="32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연관어</a:t>
                </a:r>
                <a:r>
                  <a:rPr lang="en-US" altLang="ko-KR" sz="1000" b="1" dirty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, </a:t>
                </a:r>
                <a:r>
                  <a:rPr lang="ko-KR" altLang="en-US" sz="1000" b="1" dirty="0" err="1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감성어</a:t>
                </a:r>
                <a:r>
                  <a:rPr lang="en-US" altLang="ko-KR" sz="1000" b="1" dirty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, TPO</a:t>
                </a:r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차트</a:t>
                </a:r>
                <a:endPara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3595679" y="5202024"/>
                <a:ext cx="4685572" cy="2655900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</p:grpSp>
        <p:cxnSp>
          <p:nvCxnSpPr>
            <p:cNvPr id="5" name="직선 연결선 4"/>
            <p:cNvCxnSpPr/>
            <p:nvPr/>
          </p:nvCxnSpPr>
          <p:spPr>
            <a:xfrm>
              <a:off x="1025293" y="1637184"/>
              <a:ext cx="42878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3648099" y="1339298"/>
              <a:ext cx="591259" cy="1700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59968" y="1339298"/>
              <a:ext cx="1033578" cy="1721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             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7033" y="1339297"/>
              <a:ext cx="942460" cy="170012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4683358" y="1339297"/>
              <a:ext cx="517696" cy="170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다운로드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610033" y="1276567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6</a:t>
              </a:r>
              <a:endParaRPr lang="ko-KR" altLang="en-US" sz="1050" b="1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934133" y="1278708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1</a:t>
              </a:r>
              <a:endParaRPr lang="ko-KR" altLang="en-US" sz="1050" b="1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2315625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2</a:t>
              </a:r>
              <a:endParaRPr lang="ko-KR" altLang="en-US" sz="1050" b="1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3583350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3</a:t>
              </a:r>
              <a:endParaRPr lang="ko-KR" altLang="en-US" sz="1050" b="1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807857" y="1927988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734532" y="186047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58071" y="3475835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9266" y="76346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54" y="2181744"/>
            <a:ext cx="3608924" cy="121930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73204" y="4340821"/>
            <a:ext cx="2226808" cy="1447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50185" y="4596488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31922" y="4610070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58071" y="4623652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973204" y="4870767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897422" y="4610070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501896" y="4615026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973204" y="4341983"/>
            <a:ext cx="4453616" cy="2582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00012" y="4601441"/>
            <a:ext cx="2226808" cy="119176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076993" y="4599126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58730" y="4603916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84879" y="4608706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200012" y="4864613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124230" y="4603916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728704" y="4608872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971134" y="4340821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4242932" y="4346653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685970" y="5923039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127852" y="1936949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037206" y="18857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  <p:sp>
        <p:nvSpPr>
          <p:cNvPr id="42" name="타원 41"/>
          <p:cNvSpPr/>
          <p:nvPr/>
        </p:nvSpPr>
        <p:spPr>
          <a:xfrm>
            <a:off x="4248722" y="3549512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1406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err="1"/>
              <a:t>간편분석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 smtClean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포스트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smtClean="0"/>
              <a:t>포스트 위젯 </a:t>
            </a:r>
            <a:r>
              <a:rPr lang="ko-KR" altLang="en-US" dirty="0"/>
              <a:t>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dirty="0" smtClean="0"/>
              <a:t>1. </a:t>
            </a:r>
            <a:r>
              <a:rPr lang="ko-KR" altLang="en-US" dirty="0" err="1" smtClean="0"/>
              <a:t>유형선택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포스트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키워드가 포함된 포스팅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포스트 원문 찾기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키워드가 포함된 포스팅과</a:t>
            </a:r>
            <a:r>
              <a:rPr lang="en-US" altLang="ko-KR" dirty="0"/>
              <a:t> </a:t>
            </a:r>
            <a:r>
              <a:rPr lang="ko-KR" altLang="en-US" dirty="0" smtClean="0"/>
              <a:t>해당포스팅의 원문 포함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2. </a:t>
            </a:r>
            <a:r>
              <a:rPr lang="ko-KR" altLang="en-US" dirty="0" smtClean="0"/>
              <a:t>최초 </a:t>
            </a:r>
            <a:r>
              <a:rPr lang="ko-KR" altLang="en-US" dirty="0" err="1" smtClean="0"/>
              <a:t>작성글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 smtClean="0"/>
              <a:t>포함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최초 </a:t>
            </a:r>
            <a:r>
              <a:rPr lang="ko-KR" altLang="en-US" dirty="0" err="1" smtClean="0"/>
              <a:t>작성글을</a:t>
            </a:r>
            <a:r>
              <a:rPr lang="ko-KR" altLang="en-US" dirty="0" smtClean="0"/>
              <a:t> 리스트 상단에 표시해주는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- </a:t>
            </a:r>
            <a:r>
              <a:rPr lang="ko-KR" altLang="en-US" dirty="0" smtClean="0"/>
              <a:t>미포함 </a:t>
            </a:r>
            <a:r>
              <a:rPr lang="en-US" altLang="ko-KR" dirty="0" smtClean="0"/>
              <a:t>: </a:t>
            </a:r>
            <a:r>
              <a:rPr lang="ko-KR" altLang="en-US" dirty="0"/>
              <a:t>최초 </a:t>
            </a:r>
            <a:r>
              <a:rPr lang="ko-KR" altLang="en-US" dirty="0" err="1" smtClean="0"/>
              <a:t>작성글을</a:t>
            </a:r>
            <a:r>
              <a:rPr lang="ko-KR" altLang="en-US" dirty="0" smtClean="0"/>
              <a:t> 없이 리스트만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포스트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1x3, min 1x2, max 4x3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 </a:t>
            </a:r>
            <a:r>
              <a:rPr lang="ko-KR" altLang="en-US" dirty="0" smtClean="0"/>
              <a:t>포스트 </a:t>
            </a:r>
            <a:r>
              <a:rPr lang="en-US" altLang="ko-KR" dirty="0" smtClean="0"/>
              <a:t>RT</a:t>
            </a:r>
            <a:r>
              <a:rPr lang="ko-KR" altLang="en-US" dirty="0" smtClean="0"/>
              <a:t>글 포함 미포함 여부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트위터의 경우 수집된 포스트 중에서 </a:t>
            </a:r>
            <a:r>
              <a:rPr lang="en-US" altLang="ko-KR" dirty="0" smtClean="0"/>
              <a:t>RT</a:t>
            </a:r>
            <a:r>
              <a:rPr lang="ko-KR" altLang="en-US" dirty="0" smtClean="0"/>
              <a:t>글을 제외 할 수 있음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4. </a:t>
            </a:r>
            <a:r>
              <a:rPr lang="ko-KR" altLang="en-US" dirty="0" smtClean="0"/>
              <a:t>포스팅 부가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메일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포스트를 원하는 사람에게 메일로 발송 할 수 있는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스크랩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포스트를 나중에 보기 위해서 스크랩 폴더에 저장하는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5. </a:t>
            </a:r>
            <a:r>
              <a:rPr lang="ko-KR" altLang="en-US" dirty="0" smtClean="0"/>
              <a:t>최초 작성 글 포함으로 설정 시 나타나는 최초 작성 글 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4" name="직사각형 3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9" name="타원 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724952" y="744334"/>
            <a:ext cx="3223857" cy="1815261"/>
            <a:chOff x="3595678" y="4872625"/>
            <a:chExt cx="3223857" cy="1815261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4788983" y="627442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포스트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595678" y="5202024"/>
              <a:ext cx="3223857" cy="1485862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15" name="타원 14"/>
          <p:cNvSpPr/>
          <p:nvPr/>
        </p:nvSpPr>
        <p:spPr>
          <a:xfrm>
            <a:off x="670435" y="70445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18786" y="1196395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514908" y="1200397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포스트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16438" y="115698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8786" y="1556273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최초 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작성글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10948" y="15345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21" name="타원 20"/>
          <p:cNvSpPr/>
          <p:nvPr/>
        </p:nvSpPr>
        <p:spPr>
          <a:xfrm>
            <a:off x="2088743" y="1600204"/>
            <a:ext cx="115889" cy="1079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79508" y="1600204"/>
            <a:ext cx="117475" cy="10795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latinLnBrk="0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83826" y="1551374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ko-KR" altLang="en-US" dirty="0" smtClean="0"/>
              <a:t>포함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09570" y="1547347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ko-KR" altLang="en-US" dirty="0" smtClean="0"/>
              <a:t>미포함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1386570" y="3263615"/>
            <a:ext cx="2639826" cy="3182861"/>
            <a:chOff x="450542" y="3340045"/>
            <a:chExt cx="2639826" cy="3182861"/>
          </a:xfrm>
        </p:grpSpPr>
        <p:sp>
          <p:nvSpPr>
            <p:cNvPr id="26" name="직사각형 25"/>
            <p:cNvSpPr/>
            <p:nvPr/>
          </p:nvSpPr>
          <p:spPr>
            <a:xfrm>
              <a:off x="450542" y="3340045"/>
              <a:ext cx="2639826" cy="3181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Rectangle 1"/>
            <p:cNvSpPr>
              <a:spLocks noChangeArrowheads="1"/>
            </p:cNvSpPr>
            <p:nvPr/>
          </p:nvSpPr>
          <p:spPr bwMode="auto">
            <a:xfrm>
              <a:off x="474358" y="3727345"/>
              <a:ext cx="2591470" cy="70788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ko-KR" altLang="ko-KR" sz="800" b="0" i="0" u="none" strike="noStrike" cap="none" normalizeH="0" baseline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akarakaman</a:t>
              </a:r>
              <a:r>
                <a:rPr kumimoji="0" lang="ko-KR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0 -10분 전 (05.02 13:48) || 좋아요 0개 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800" b="1" i="0" u="none" strike="noStrike" cap="none" normalizeH="0" baseline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 의원 14명 "홍준표 지지" 탈당 결의</a:t>
              </a:r>
              <a:r>
                <a:rPr kumimoji="0" lang="en-US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kumimoji="0" lang="en-US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474720" y="3381428"/>
              <a:ext cx="2591470" cy="338554"/>
              <a:chOff x="474720" y="3346260"/>
              <a:chExt cx="2591470" cy="338554"/>
            </a:xfrm>
          </p:grpSpPr>
          <p:sp>
            <p:nvSpPr>
              <p:cNvPr id="35" name="Rectangle 1"/>
              <p:cNvSpPr>
                <a:spLocks noChangeArrowheads="1"/>
              </p:cNvSpPr>
              <p:nvPr/>
            </p:nvSpPr>
            <p:spPr bwMode="auto">
              <a:xfrm>
                <a:off x="474720" y="3346260"/>
                <a:ext cx="2591470" cy="3385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38088" tIns="45720" rIns="19044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    </a:t>
                </a:r>
                <a:r>
                  <a:rPr lang="ko-KR" altLang="en-US" sz="8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바른정당</a:t>
                </a:r>
                <a:r>
                  <a:rPr lang="ko-KR" alt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2017.03.02 ~ 2017.05.02</a:t>
                </a:r>
                <a:b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</a:b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    Total 153,373                           </a:t>
                </a:r>
                <a:r>
                  <a:rPr lang="ko-KR" altLang="en-US" sz="8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ㅁ</a:t>
                </a:r>
                <a:r>
                  <a:rPr lang="ko-KR" alt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RT</a:t>
                </a:r>
                <a:r>
                  <a:rPr lang="ko-KR" alt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글 포함 </a:t>
                </a: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(130,682)</a:t>
                </a:r>
              </a:p>
            </p:txBody>
          </p:sp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863" y="3397903"/>
                <a:ext cx="127655" cy="131303"/>
              </a:xfrm>
              <a:prstGeom prst="rect">
                <a:avLst/>
              </a:prstGeom>
            </p:spPr>
          </p:pic>
        </p:grpSp>
        <p:sp>
          <p:nvSpPr>
            <p:cNvPr id="29" name="Rectangle 1"/>
            <p:cNvSpPr>
              <a:spLocks noChangeArrowheads="1"/>
            </p:cNvSpPr>
            <p:nvPr/>
          </p:nvSpPr>
          <p:spPr bwMode="auto">
            <a:xfrm>
              <a:off x="474358" y="4453938"/>
              <a:ext cx="2591470" cy="9541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latinLnBrk="0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Hosoonchoi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latinLnBrk="0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0 -9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 전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(05.02 13:47) ||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좋아요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[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사설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]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최소한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정치도의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마저 저버린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의원 집단 탈당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네이버 뉴스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출처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헤럴드경제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네이버 뉴스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 http://naver.me/589ZIpGG </a:t>
              </a:r>
              <a:b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0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88" y="3790023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27" y="4495205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1"/>
            <p:cNvSpPr>
              <a:spLocks noChangeArrowheads="1"/>
            </p:cNvSpPr>
            <p:nvPr/>
          </p:nvSpPr>
          <p:spPr bwMode="auto">
            <a:xfrm>
              <a:off x="474358" y="5431738"/>
              <a:ext cx="2591470" cy="83099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latinLnBrk="0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OhmyNews_Korea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</a:p>
            <a:p>
              <a:pPr lvl="0" latinLnBrk="0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0 -5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 전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(05.02 13:43) ||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좋아요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ohmynews_korea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,[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오마이포토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]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탈당 회견 참석한 권성동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장제원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자유한국당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권성동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장제원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권우성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기자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3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27" y="5476025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308267" y="6276685"/>
              <a:ext cx="9236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◀ </a:t>
              </a:r>
              <a:r>
                <a:rPr lang="en-US" altLang="ko-KR" sz="1000" b="1" dirty="0">
                  <a:solidFill>
                    <a:srgbClr val="0070C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,2,3,4,5 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▶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20791" y="2433818"/>
            <a:ext cx="2639826" cy="4216695"/>
            <a:chOff x="6909622" y="24718"/>
            <a:chExt cx="2639826" cy="4216695"/>
          </a:xfrm>
        </p:grpSpPr>
        <p:sp>
          <p:nvSpPr>
            <p:cNvPr id="38" name="직사각형 37"/>
            <p:cNvSpPr/>
            <p:nvPr/>
          </p:nvSpPr>
          <p:spPr>
            <a:xfrm>
              <a:off x="6909622" y="24718"/>
              <a:ext cx="2639826" cy="421669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1"/>
            <p:cNvSpPr>
              <a:spLocks noChangeArrowheads="1"/>
            </p:cNvSpPr>
            <p:nvPr/>
          </p:nvSpPr>
          <p:spPr bwMode="auto">
            <a:xfrm>
              <a:off x="6933438" y="1369556"/>
              <a:ext cx="2591470" cy="70788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ko-KR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akarakaman</a:t>
              </a:r>
              <a:r>
                <a: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0 -10분 전 (05.02 13:48) || 좋아요 0개 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 의원 14명 "홍준표 지지" 탈당 결의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defTabSz="91440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6933800" y="66101"/>
              <a:ext cx="2591470" cy="338554"/>
              <a:chOff x="474720" y="3346260"/>
              <a:chExt cx="2591470" cy="338554"/>
            </a:xfrm>
          </p:grpSpPr>
          <p:sp>
            <p:nvSpPr>
              <p:cNvPr id="50" name="Rectangle 1"/>
              <p:cNvSpPr>
                <a:spLocks noChangeArrowheads="1"/>
              </p:cNvSpPr>
              <p:nvPr/>
            </p:nvSpPr>
            <p:spPr bwMode="auto">
              <a:xfrm>
                <a:off x="474720" y="3346260"/>
                <a:ext cx="2591470" cy="3385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38088" tIns="45720" rIns="19044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/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    </a:t>
                </a:r>
                <a:r>
                  <a:rPr lang="ko-KR" altLang="en-US" sz="800" b="1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바른정당</a:t>
                </a:r>
                <a:r>
                  <a:rPr lang="ko-KR" altLang="en-US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2017.03.02 ~ 2017.05.02</a:t>
                </a:r>
                <a:b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</a:br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    Total 153,373                           </a:t>
                </a:r>
                <a:r>
                  <a:rPr lang="ko-KR" altLang="en-US" sz="800" b="1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ㅁ</a:t>
                </a:r>
                <a:r>
                  <a:rPr lang="ko-KR" altLang="en-US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RT</a:t>
                </a:r>
                <a:r>
                  <a:rPr lang="ko-KR" altLang="en-US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글 포함 </a:t>
                </a:r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(130,682)</a:t>
                </a:r>
              </a:p>
            </p:txBody>
          </p:sp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863" y="3397903"/>
                <a:ext cx="127655" cy="131303"/>
              </a:xfrm>
              <a:prstGeom prst="rect">
                <a:avLst/>
              </a:prstGeom>
            </p:spPr>
          </p:pic>
        </p:grpSp>
        <p:sp>
          <p:nvSpPr>
            <p:cNvPr id="41" name="Rectangle 1"/>
            <p:cNvSpPr>
              <a:spLocks noChangeArrowheads="1"/>
            </p:cNvSpPr>
            <p:nvPr/>
          </p:nvSpPr>
          <p:spPr bwMode="auto">
            <a:xfrm>
              <a:off x="6933438" y="2096149"/>
              <a:ext cx="2591470" cy="9541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en-US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Hosoonchoi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0 -9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 전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(05.02 13:47) ||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좋아요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[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사설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]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최소한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정치도의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마저 저버린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의원 집단 탈당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네이버 뉴스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출처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헤럴드경제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네이버 뉴스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 http://naver.me/589ZIpGG </a:t>
              </a:r>
              <a:b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defTabSz="91440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2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7368" y="1432234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4207" y="2137416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1"/>
            <p:cNvSpPr>
              <a:spLocks noChangeArrowheads="1"/>
            </p:cNvSpPr>
            <p:nvPr/>
          </p:nvSpPr>
          <p:spPr bwMode="auto">
            <a:xfrm>
              <a:off x="6933438" y="3073949"/>
              <a:ext cx="2591470" cy="83099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en-US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OhmyNews_Korea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0 -5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 전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(05.02 13:43) ||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좋아요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</a:t>
              </a:r>
              <a:r>
                <a:rPr kumimoji="0" lang="en-US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ohmynews_korea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,[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오마이포토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]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탈당 회견 참석한 권성동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장제원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자유한국당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권성동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장제원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권우성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기자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defTabSz="91440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5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4207" y="3118236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7767347" y="3918896"/>
              <a:ext cx="9236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latinLnBrk="1"/>
              <a:r>
                <a:rPr lang="ko-KR" altLang="en-US" sz="1000" dirty="0">
                  <a:solidFill>
                    <a:prstClr val="black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◀ </a:t>
              </a:r>
              <a:r>
                <a:rPr lang="en-US" altLang="ko-KR" sz="1000" b="1" dirty="0">
                  <a:solidFill>
                    <a:srgbClr val="0070C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1000" dirty="0">
                  <a:solidFill>
                    <a:prstClr val="black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,2,3,4,5 </a:t>
              </a:r>
              <a:r>
                <a:rPr lang="ko-KR" altLang="en-US" sz="1000" dirty="0">
                  <a:solidFill>
                    <a:prstClr val="black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▶</a:t>
              </a:r>
            </a:p>
          </p:txBody>
        </p:sp>
        <p:sp>
          <p:nvSpPr>
            <p:cNvPr id="47" name="Rectangle 1"/>
            <p:cNvSpPr>
              <a:spLocks noChangeArrowheads="1"/>
            </p:cNvSpPr>
            <p:nvPr/>
          </p:nvSpPr>
          <p:spPr bwMode="auto">
            <a:xfrm>
              <a:off x="6933438" y="498861"/>
              <a:ext cx="2591470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  <a:effectLst/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0 -10분 전 (05.02 13:48) || 좋아요 0개 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 의원 14명 "홍준표 지지" 탈당 결의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defTabSz="91440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8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7368" y="543955"/>
              <a:ext cx="123391" cy="1233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cxnSp>
          <p:nvCxnSpPr>
            <p:cNvPr id="49" name="직선 연결선 48"/>
            <p:cNvCxnSpPr/>
            <p:nvPr/>
          </p:nvCxnSpPr>
          <p:spPr>
            <a:xfrm>
              <a:off x="6959943" y="1253800"/>
              <a:ext cx="2564965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타원 51"/>
          <p:cNvSpPr/>
          <p:nvPr/>
        </p:nvSpPr>
        <p:spPr>
          <a:xfrm>
            <a:off x="2884479" y="340095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53" name="타원 52"/>
          <p:cNvSpPr/>
          <p:nvPr/>
        </p:nvSpPr>
        <p:spPr>
          <a:xfrm>
            <a:off x="1325153" y="409531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54" name="타원 53"/>
          <p:cNvSpPr/>
          <p:nvPr/>
        </p:nvSpPr>
        <p:spPr>
          <a:xfrm>
            <a:off x="6728372" y="300312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45898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login &gt; </a:t>
            </a:r>
            <a:r>
              <a:rPr lang="ko-KR" altLang="en-US" dirty="0" smtClean="0"/>
              <a:t>심층분석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비교분석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기본적인 위젯 </a:t>
            </a:r>
            <a:r>
              <a:rPr lang="ko-KR" altLang="en-US" dirty="0" err="1" smtClean="0"/>
              <a:t>셋팅</a:t>
            </a:r>
            <a:r>
              <a:rPr lang="ko-KR" altLang="en-US" dirty="0" smtClean="0"/>
              <a:t> 화면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비교 </a:t>
            </a:r>
            <a:r>
              <a:rPr lang="ko-KR" altLang="en-US" dirty="0" err="1" smtClean="0"/>
              <a:t>검색어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: </a:t>
            </a:r>
            <a:r>
              <a:rPr lang="ko-KR" altLang="en-US" dirty="0" smtClean="0"/>
              <a:t>비교분석에서 자주 사용하는 </a:t>
            </a:r>
            <a:r>
              <a:rPr lang="ko-KR" altLang="en-US" dirty="0" err="1" smtClean="0"/>
              <a:t>검색식을</a:t>
            </a:r>
            <a:r>
              <a:rPr lang="ko-KR" altLang="en-US" dirty="0" smtClean="0"/>
              <a:t> 저장하여 빠르게 사용할 수 있는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SET</a:t>
            </a:r>
            <a:br>
              <a:rPr lang="en-US" altLang="ko-KR" dirty="0" smtClean="0"/>
            </a:br>
            <a:r>
              <a:rPr lang="en-US" altLang="ko-KR" dirty="0" smtClean="0"/>
              <a:t>       : </a:t>
            </a:r>
            <a:r>
              <a:rPr lang="ko-KR" altLang="en-US" dirty="0" smtClean="0"/>
              <a:t>고객이 분석을 할 기간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검색어를</a:t>
            </a:r>
            <a:r>
              <a:rPr lang="ko-KR" altLang="en-US" dirty="0" smtClean="0"/>
              <a:t> 입력 기능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최소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입력 시 검색</a:t>
            </a:r>
            <a:r>
              <a:rPr lang="en-US" altLang="ko-KR" dirty="0"/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err="1" smtClean="0"/>
              <a:t>버즈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: </a:t>
            </a:r>
            <a:r>
              <a:rPr lang="ko-KR" altLang="en-US" dirty="0" smtClean="0"/>
              <a:t>고객이 비교 분석한 검색 내용의 </a:t>
            </a:r>
            <a:r>
              <a:rPr lang="ko-KR" altLang="en-US" dirty="0" err="1" smtClean="0"/>
              <a:t>버즈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추이를 확인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: </a:t>
            </a:r>
            <a:r>
              <a:rPr lang="ko-KR" altLang="en-US" dirty="0" smtClean="0"/>
              <a:t>고객이 비교 분석한 검색 내용의 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 추이를 확인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err="1" smtClean="0"/>
              <a:t>감성어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: </a:t>
            </a:r>
            <a:r>
              <a:rPr lang="ko-KR" altLang="en-US" dirty="0" smtClean="0"/>
              <a:t>고객인 비교 분석한 검색 내용의 </a:t>
            </a:r>
            <a:r>
              <a:rPr lang="ko-KR" altLang="en-US" dirty="0" err="1" smtClean="0"/>
              <a:t>긍정어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부정어를 확인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: </a:t>
            </a:r>
            <a:r>
              <a:rPr lang="ko-KR" altLang="en-US" dirty="0" smtClean="0"/>
              <a:t>고객이 비교 분석한 검색 내용과 연관된 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포스트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: </a:t>
            </a:r>
            <a:r>
              <a:rPr lang="ko-KR" altLang="en-US" dirty="0" smtClean="0"/>
              <a:t>고객이 분석 시 입력한 검색어가 포함된 포스트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사용 가능한 위젯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- </a:t>
            </a:r>
            <a:r>
              <a:rPr lang="ko-KR" altLang="en-US" dirty="0"/>
              <a:t>비교 </a:t>
            </a:r>
            <a:r>
              <a:rPr lang="ko-KR" altLang="en-US" dirty="0" err="1"/>
              <a:t>검색어</a:t>
            </a:r>
            <a:r>
              <a:rPr lang="ko-KR" altLang="en-US" dirty="0"/>
              <a:t>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err="1" smtClean="0"/>
              <a:t>검색어</a:t>
            </a:r>
            <a:r>
              <a:rPr lang="en-US" altLang="ko-KR" dirty="0" smtClean="0"/>
              <a:t>SET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 smtClean="0"/>
              <a:t>    </a:t>
            </a:r>
            <a:r>
              <a:rPr lang="en-US" altLang="ko-KR" dirty="0" smtClean="0"/>
              <a:t>- </a:t>
            </a:r>
            <a:r>
              <a:rPr lang="ko-KR" altLang="en-US" dirty="0" err="1"/>
              <a:t>버즈</a:t>
            </a:r>
            <a:r>
              <a:rPr lang="ko-KR" altLang="en-US" dirty="0"/>
              <a:t> 차트</a:t>
            </a:r>
            <a:br>
              <a:rPr lang="ko-KR" altLang="en-US" dirty="0"/>
            </a:br>
            <a:r>
              <a:rPr lang="ko-KR" altLang="en-US" dirty="0" smtClean="0"/>
              <a:t>    </a:t>
            </a:r>
            <a:r>
              <a:rPr lang="en-US" altLang="ko-KR" dirty="0" smtClean="0"/>
              <a:t>- 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/>
              <a:t>부정 </a:t>
            </a:r>
            <a:r>
              <a:rPr lang="ko-KR" altLang="en-US" dirty="0" smtClean="0"/>
              <a:t>차트</a:t>
            </a:r>
            <a:r>
              <a:rPr lang="ko-KR" altLang="en-US" dirty="0">
                <a:solidFill>
                  <a:srgbClr val="FF0000"/>
                </a:solidFill>
              </a:rPr>
              <a:t/>
            </a:r>
            <a:br>
              <a:rPr lang="ko-KR" altLang="en-US" dirty="0">
                <a:solidFill>
                  <a:srgbClr val="FF0000"/>
                </a:solidFill>
              </a:rPr>
            </a:br>
            <a:r>
              <a:rPr lang="ko-KR" altLang="en-US" dirty="0" smtClean="0"/>
              <a:t>    </a:t>
            </a:r>
            <a:r>
              <a:rPr lang="en-US" altLang="ko-KR" dirty="0" smtClean="0"/>
              <a:t>- </a:t>
            </a:r>
            <a:r>
              <a:rPr lang="ko-KR" altLang="en-US" dirty="0" err="1"/>
              <a:t>연관어</a:t>
            </a:r>
            <a:r>
              <a:rPr lang="ko-KR" altLang="en-US" dirty="0"/>
              <a:t> 차트</a:t>
            </a:r>
            <a:br>
              <a:rPr lang="ko-KR" altLang="en-US" dirty="0"/>
            </a:br>
            <a:r>
              <a:rPr lang="ko-KR" altLang="en-US" dirty="0" smtClean="0"/>
              <a:t>    </a:t>
            </a:r>
            <a:r>
              <a:rPr lang="en-US" altLang="ko-KR" dirty="0" smtClean="0"/>
              <a:t>- </a:t>
            </a:r>
            <a:r>
              <a:rPr lang="ko-KR" altLang="en-US" dirty="0" err="1"/>
              <a:t>감성어</a:t>
            </a:r>
            <a:r>
              <a:rPr lang="ko-KR" altLang="en-US" dirty="0"/>
              <a:t> 차트</a:t>
            </a:r>
            <a:br>
              <a:rPr lang="ko-KR" altLang="en-US" dirty="0"/>
            </a:br>
            <a:r>
              <a:rPr lang="ko-KR" altLang="en-US" dirty="0" smtClean="0"/>
              <a:t>    </a:t>
            </a:r>
            <a:r>
              <a:rPr lang="en-US" altLang="ko-KR" dirty="0" smtClean="0"/>
              <a:t>- </a:t>
            </a:r>
            <a:r>
              <a:rPr lang="en-US" altLang="ko-KR" dirty="0"/>
              <a:t>TPO </a:t>
            </a:r>
            <a:r>
              <a:rPr lang="ko-KR" altLang="en-US" dirty="0"/>
              <a:t>차트</a:t>
            </a:r>
            <a:br>
              <a:rPr lang="ko-KR" altLang="en-US" dirty="0"/>
            </a:br>
            <a:r>
              <a:rPr lang="ko-KR" altLang="en-US" dirty="0" smtClean="0"/>
              <a:t>    </a:t>
            </a:r>
            <a:r>
              <a:rPr lang="en-US" altLang="ko-KR" dirty="0" smtClean="0"/>
              <a:t>- </a:t>
            </a:r>
            <a:r>
              <a:rPr lang="ko-KR" altLang="en-US" dirty="0"/>
              <a:t>포스트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931" y="1928250"/>
            <a:ext cx="1112148" cy="173377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1406897" y="1914677"/>
            <a:ext cx="1582541" cy="212242"/>
            <a:chOff x="4393634" y="4429513"/>
            <a:chExt cx="1582541" cy="212242"/>
          </a:xfrm>
        </p:grpSpPr>
        <p:sp>
          <p:nvSpPr>
            <p:cNvPr id="31" name="직사각형 30"/>
            <p:cNvSpPr/>
            <p:nvPr/>
          </p:nvSpPr>
          <p:spPr>
            <a:xfrm>
              <a:off x="4549925" y="4429513"/>
              <a:ext cx="1426250" cy="212242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2017-01-08~ 2017-05-08</a:t>
              </a:r>
              <a:endParaRPr lang="ko-KR" altLang="en-US" sz="799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634" y="4465447"/>
              <a:ext cx="148116" cy="14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0" name="직선 연결선 49"/>
          <p:cNvCxnSpPr/>
          <p:nvPr/>
        </p:nvCxnSpPr>
        <p:spPr>
          <a:xfrm>
            <a:off x="1366487" y="1323516"/>
            <a:ext cx="59397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1366487" y="1772816"/>
            <a:ext cx="59397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/>
          <p:cNvGrpSpPr/>
          <p:nvPr/>
        </p:nvGrpSpPr>
        <p:grpSpPr>
          <a:xfrm>
            <a:off x="1403918" y="2585009"/>
            <a:ext cx="3553593" cy="1787751"/>
            <a:chOff x="2214188" y="4902215"/>
            <a:chExt cx="2485001" cy="1787751"/>
          </a:xfrm>
        </p:grpSpPr>
        <p:sp>
          <p:nvSpPr>
            <p:cNvPr id="66" name="직사각형 65"/>
            <p:cNvSpPr/>
            <p:nvPr/>
          </p:nvSpPr>
          <p:spPr>
            <a:xfrm>
              <a:off x="2214189" y="5089586"/>
              <a:ext cx="2485000" cy="1600380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214188" y="4902215"/>
              <a:ext cx="2485001" cy="187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ko-KR" alt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050879" y="2585009"/>
            <a:ext cx="2262248" cy="1787750"/>
            <a:chOff x="2210967" y="4902216"/>
            <a:chExt cx="2525438" cy="1787750"/>
          </a:xfrm>
        </p:grpSpPr>
        <p:sp>
          <p:nvSpPr>
            <p:cNvPr id="69" name="직사각형 68"/>
            <p:cNvSpPr/>
            <p:nvPr/>
          </p:nvSpPr>
          <p:spPr>
            <a:xfrm>
              <a:off x="2210969" y="5089585"/>
              <a:ext cx="2525436" cy="1600381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210967" y="4902216"/>
              <a:ext cx="2525435" cy="1827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긍</a:t>
              </a:r>
              <a:r>
                <a:rPr lang="en-US" altLang="ko-KR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부정 차트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456597" y="1360946"/>
            <a:ext cx="4652063" cy="403244"/>
            <a:chOff x="2258545" y="2015128"/>
            <a:chExt cx="4652063" cy="403244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8545" y="2015128"/>
              <a:ext cx="632807" cy="196388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8421" y="2015128"/>
              <a:ext cx="632807" cy="196388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8297" y="2015128"/>
              <a:ext cx="632807" cy="196388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8173" y="2015128"/>
              <a:ext cx="632807" cy="196388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8049" y="2015128"/>
              <a:ext cx="632807" cy="196388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7925" y="2015128"/>
              <a:ext cx="632807" cy="196388"/>
            </a:xfrm>
            <a:prstGeom prst="rect">
              <a:avLst/>
            </a:prstGeom>
          </p:spPr>
        </p:pic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7801" y="2015128"/>
              <a:ext cx="632807" cy="196388"/>
            </a:xfrm>
            <a:prstGeom prst="rect">
              <a:avLst/>
            </a:prstGeom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8545" y="2221984"/>
              <a:ext cx="632807" cy="196388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8421" y="2221984"/>
              <a:ext cx="632807" cy="196388"/>
            </a:xfrm>
            <a:prstGeom prst="rect">
              <a:avLst/>
            </a:prstGeom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8297" y="2221984"/>
              <a:ext cx="632807" cy="196388"/>
            </a:xfrm>
            <a:prstGeom prst="rect">
              <a:avLst/>
            </a:prstGeom>
          </p:spPr>
        </p:pic>
      </p:grpSp>
      <p:sp>
        <p:nvSpPr>
          <p:cNvPr id="145" name="직사각형 144"/>
          <p:cNvSpPr/>
          <p:nvPr/>
        </p:nvSpPr>
        <p:spPr>
          <a:xfrm>
            <a:off x="1403543" y="4440207"/>
            <a:ext cx="3553968" cy="2194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감성어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1403543" y="4659705"/>
            <a:ext cx="3553968" cy="1361583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64" y="4753337"/>
            <a:ext cx="3109627" cy="1167207"/>
          </a:xfrm>
          <a:prstGeom prst="rect">
            <a:avLst/>
          </a:prstGeom>
        </p:spPr>
      </p:pic>
      <p:sp>
        <p:nvSpPr>
          <p:cNvPr id="177" name="직사각형 176"/>
          <p:cNvSpPr/>
          <p:nvPr/>
        </p:nvSpPr>
        <p:spPr>
          <a:xfrm>
            <a:off x="5050880" y="4440207"/>
            <a:ext cx="2262248" cy="22108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포스트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5050878" y="4659705"/>
            <a:ext cx="2262249" cy="1361583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79" name="그림 178"/>
          <p:cNvPicPr>
            <a:picLocks noChangeAspect="1"/>
          </p:cNvPicPr>
          <p:nvPr/>
        </p:nvPicPr>
        <p:blipFill rotWithShape="1">
          <a:blip r:embed="rId6"/>
          <a:srcRect t="-1" b="52550"/>
          <a:stretch/>
        </p:blipFill>
        <p:spPr>
          <a:xfrm>
            <a:off x="5308506" y="4943185"/>
            <a:ext cx="1793368" cy="1006095"/>
          </a:xfrm>
          <a:prstGeom prst="rect">
            <a:avLst/>
          </a:prstGeom>
        </p:spPr>
      </p:pic>
      <p:sp>
        <p:nvSpPr>
          <p:cNvPr id="181" name="모서리가 둥근 직사각형 180"/>
          <p:cNvSpPr/>
          <p:nvPr/>
        </p:nvSpPr>
        <p:spPr>
          <a:xfrm>
            <a:off x="6560688" y="4753629"/>
            <a:ext cx="517696" cy="11113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952" y="2820128"/>
            <a:ext cx="3045200" cy="150956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4240" y="3082250"/>
            <a:ext cx="1615522" cy="1269678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6920" y="2825492"/>
            <a:ext cx="2110161" cy="183288"/>
          </a:xfrm>
          <a:prstGeom prst="rect">
            <a:avLst/>
          </a:prstGeom>
        </p:spPr>
      </p:pic>
      <p:sp>
        <p:nvSpPr>
          <p:cNvPr id="249" name="TextBox 248"/>
          <p:cNvSpPr txBox="1"/>
          <p:nvPr/>
        </p:nvSpPr>
        <p:spPr>
          <a:xfrm>
            <a:off x="1460598" y="908720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sng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비교 분석</a:t>
            </a:r>
            <a:endParaRPr lang="ko-KR" altLang="en-US" sz="1050" b="1" u="sng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2496920" y="908720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 분석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3628747" y="907507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융합데이터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분석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52" name="직사각형 251"/>
          <p:cNvSpPr/>
          <p:nvPr/>
        </p:nvSpPr>
        <p:spPr>
          <a:xfrm>
            <a:off x="1407757" y="907507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7077" y="2208509"/>
            <a:ext cx="1177854" cy="21587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981073" y="2208509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VS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0851" y="2208509"/>
            <a:ext cx="1177854" cy="21587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2959" y="2208509"/>
            <a:ext cx="1177854" cy="21587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047410" y="2208509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VS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3396" y="2208509"/>
            <a:ext cx="1177854" cy="215877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507659" y="2208509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VS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79668" y="2208509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endParaRPr lang="ko-KR" altLang="en-US" sz="7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7168983" y="1046741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049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465171" y="1346189"/>
            <a:ext cx="3553967" cy="22108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465170" y="1565686"/>
            <a:ext cx="3553968" cy="3159457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460598" y="908720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sng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비교 분석</a:t>
            </a:r>
            <a:endParaRPr lang="ko-KR" altLang="en-US" sz="1050" b="1" u="sng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496920" y="908720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 분석</a:t>
            </a:r>
          </a:p>
        </p:txBody>
      </p:sp>
      <p:pic>
        <p:nvPicPr>
          <p:cNvPr id="177" name="그림 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51" y="1917540"/>
            <a:ext cx="3465605" cy="2700419"/>
          </a:xfrm>
          <a:prstGeom prst="rect">
            <a:avLst/>
          </a:prstGeom>
        </p:spPr>
      </p:pic>
      <p:sp>
        <p:nvSpPr>
          <p:cNvPr id="180" name="직사각형 179"/>
          <p:cNvSpPr/>
          <p:nvPr/>
        </p:nvSpPr>
        <p:spPr>
          <a:xfrm>
            <a:off x="5099134" y="1346189"/>
            <a:ext cx="2262249" cy="3127754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81" name="그림 180"/>
          <p:cNvPicPr>
            <a:picLocks noChangeAspect="1"/>
          </p:cNvPicPr>
          <p:nvPr/>
        </p:nvPicPr>
        <p:blipFill rotWithShape="1">
          <a:blip r:embed="rId3"/>
          <a:srcRect t="12023"/>
          <a:stretch/>
        </p:blipFill>
        <p:spPr>
          <a:xfrm>
            <a:off x="5352969" y="2348880"/>
            <a:ext cx="1793368" cy="1865334"/>
          </a:xfrm>
          <a:prstGeom prst="rect">
            <a:avLst/>
          </a:prstGeom>
        </p:spPr>
      </p:pic>
      <p:pic>
        <p:nvPicPr>
          <p:cNvPr id="182" name="그림 181"/>
          <p:cNvPicPr>
            <a:picLocks noChangeAspect="1"/>
          </p:cNvPicPr>
          <p:nvPr/>
        </p:nvPicPr>
        <p:blipFill rotWithShape="1">
          <a:blip r:embed="rId3"/>
          <a:srcRect t="48444" b="9043"/>
          <a:stretch/>
        </p:blipFill>
        <p:spPr>
          <a:xfrm>
            <a:off x="5354323" y="1447502"/>
            <a:ext cx="1793368" cy="901378"/>
          </a:xfrm>
          <a:prstGeom prst="rect">
            <a:avLst/>
          </a:prstGeom>
        </p:spPr>
      </p:pic>
      <p:sp>
        <p:nvSpPr>
          <p:cNvPr id="183" name="TextBox 182"/>
          <p:cNvSpPr txBox="1"/>
          <p:nvPr/>
        </p:nvSpPr>
        <p:spPr>
          <a:xfrm>
            <a:off x="3628747" y="907507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융합데이터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분석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1407757" y="907507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20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rcRect b="31631"/>
          <a:stretch/>
        </p:blipFill>
        <p:spPr>
          <a:xfrm>
            <a:off x="2361501" y="1873438"/>
            <a:ext cx="5218942" cy="412523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심층분석 </a:t>
            </a:r>
            <a:r>
              <a:rPr lang="en-US" altLang="ko-KR" dirty="0"/>
              <a:t>&gt; </a:t>
            </a:r>
            <a:r>
              <a:rPr lang="ko-KR" altLang="en-US" dirty="0" smtClean="0"/>
              <a:t>비교분석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/>
              <a:t>대시보드에 사용 할 수 있는 </a:t>
            </a:r>
            <a:r>
              <a:rPr lang="ko-KR" altLang="en-US" dirty="0" smtClean="0"/>
              <a:t>위젯 리스트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동일한 위젯을 선택한 경우 팝업 </a:t>
            </a:r>
            <a:r>
              <a:rPr lang="en-US" altLang="ko-KR" dirty="0"/>
              <a:t>a</a:t>
            </a:r>
            <a:r>
              <a:rPr lang="ko-KR" altLang="en-US" dirty="0" smtClean="0"/>
              <a:t>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계약이 되지않은 위젯리스트의 경우는 비활성화 표시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</a:t>
            </a:r>
            <a:r>
              <a:rPr lang="ko-KR" altLang="en-US" dirty="0"/>
              <a:t>클릭 시 </a:t>
            </a:r>
            <a:r>
              <a:rPr lang="en-US" altLang="ko-KR" dirty="0"/>
              <a:t>h</a:t>
            </a:r>
            <a:r>
              <a:rPr lang="ko-KR" altLang="en-US" dirty="0"/>
              <a:t>팝업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smtClean="0"/>
              <a:t>각 메뉴의 위젯을 구성할 수 있는 탭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</a:t>
            </a:r>
            <a:r>
              <a:rPr lang="en-US" altLang="ko-KR" dirty="0"/>
              <a:t>. </a:t>
            </a:r>
            <a:r>
              <a:rPr lang="ko-KR" altLang="en-US" dirty="0"/>
              <a:t>위젯 이동 및 크기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위젯을 선택하여 위치를 변경하거나 크기를 변경 할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* </a:t>
            </a:r>
            <a:r>
              <a:rPr lang="ko-KR" altLang="en-US" dirty="0"/>
              <a:t>위치 변경은 정해진 그리드의 영역에 따라 이동이 되며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      </a:t>
            </a:r>
            <a:r>
              <a:rPr lang="ko-KR" altLang="en-US" dirty="0"/>
              <a:t>크기는 위젯에 정해진 크기로만 변경이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각 각의 위젯의 기능을 설정하는 버튼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각각의 세부적인 위젯의 설정 기능은 별도 페이지에서 정의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선택 위젯을 삭제하는 버튼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버튼을 클릭 할 경우 팝업 </a:t>
            </a:r>
            <a:r>
              <a:rPr lang="en-US" altLang="ko-KR" dirty="0"/>
              <a:t>b</a:t>
            </a:r>
            <a:r>
              <a:rPr lang="ko-KR" altLang="en-US" dirty="0" smtClean="0"/>
              <a:t>가 노출됨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6. </a:t>
            </a:r>
            <a:r>
              <a:rPr lang="ko-KR" altLang="en-US" dirty="0"/>
              <a:t>대시보드를 수정한 내역을 저장 또는 취소하는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취소 </a:t>
            </a:r>
            <a:r>
              <a:rPr lang="en-US" altLang="ko-KR" dirty="0"/>
              <a:t>: </a:t>
            </a:r>
            <a:r>
              <a:rPr lang="ko-KR" altLang="en-US" dirty="0"/>
              <a:t>수정 내역을 반영하지 않고 기존 상태로 변경</a:t>
            </a:r>
            <a:r>
              <a:rPr lang="en-US" altLang="ko-KR" dirty="0"/>
              <a:t>, </a:t>
            </a:r>
            <a:r>
              <a:rPr lang="ko-KR" altLang="en-US" dirty="0"/>
              <a:t>팝업</a:t>
            </a:r>
            <a:r>
              <a:rPr lang="en-US" altLang="ko-KR" dirty="0"/>
              <a:t>f </a:t>
            </a:r>
            <a:r>
              <a:rPr lang="ko-KR" altLang="en-US" dirty="0"/>
              <a:t>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저장 </a:t>
            </a:r>
            <a:r>
              <a:rPr lang="en-US" altLang="ko-KR" dirty="0"/>
              <a:t>: </a:t>
            </a:r>
            <a:r>
              <a:rPr lang="ko-KR" altLang="en-US" dirty="0"/>
              <a:t>수정 내역을 반영하여 저장</a:t>
            </a:r>
            <a:r>
              <a:rPr lang="en-US" altLang="ko-KR" dirty="0"/>
              <a:t>, </a:t>
            </a:r>
            <a:r>
              <a:rPr lang="ko-KR" altLang="en-US" dirty="0"/>
              <a:t>팝업</a:t>
            </a:r>
            <a:r>
              <a:rPr lang="en-US" altLang="ko-KR" dirty="0"/>
              <a:t>g </a:t>
            </a:r>
            <a:r>
              <a:rPr lang="ko-KR" altLang="en-US" dirty="0"/>
              <a:t>노출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213" y="1403683"/>
            <a:ext cx="1073843" cy="193985"/>
          </a:xfrm>
          <a:prstGeom prst="rect">
            <a:avLst/>
          </a:prstGeom>
        </p:spPr>
      </p:pic>
      <p:sp>
        <p:nvSpPr>
          <p:cNvPr id="36" name="사각형: 둥근 모서리 79"/>
          <p:cNvSpPr/>
          <p:nvPr/>
        </p:nvSpPr>
        <p:spPr>
          <a:xfrm>
            <a:off x="2199351" y="1688133"/>
            <a:ext cx="45719" cy="767894"/>
          </a:xfrm>
          <a:prstGeom prst="roundRect">
            <a:avLst/>
          </a:prstGeom>
          <a:solidFill>
            <a:srgbClr val="BFBFB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2279576" y="1286012"/>
            <a:ext cx="0" cy="47480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2327541" y="1287207"/>
            <a:ext cx="1385629" cy="21159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b="1" dirty="0" smtClean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비교 분석</a:t>
            </a:r>
            <a:endParaRPr lang="ko-KR" altLang="en-US" sz="8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69926" y="1641518"/>
            <a:ext cx="11801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비교 </a:t>
            </a:r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설정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SET</a:t>
            </a:r>
            <a:b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긍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부정 차트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감성어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TPO </a:t>
            </a:r>
            <a:r>
              <a:rPr lang="ko-KR" altLang="en-US" sz="1050" dirty="0" smtClean="0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차트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포스트</a:t>
            </a:r>
            <a:endParaRPr lang="en-US" altLang="ko-KR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1120249" y="132311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74" name="타원 73"/>
          <p:cNvSpPr/>
          <p:nvPr/>
        </p:nvSpPr>
        <p:spPr>
          <a:xfrm>
            <a:off x="2221276" y="128632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7679088" y="1587544"/>
            <a:ext cx="51758" cy="5901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/>
          <p:cNvCxnSpPr/>
          <p:nvPr/>
        </p:nvCxnSpPr>
        <p:spPr>
          <a:xfrm>
            <a:off x="2762379" y="1498798"/>
            <a:ext cx="4981179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2" name="그룹 111"/>
          <p:cNvGrpSpPr/>
          <p:nvPr/>
        </p:nvGrpSpPr>
        <p:grpSpPr>
          <a:xfrm>
            <a:off x="2329541" y="1586534"/>
            <a:ext cx="1695627" cy="212242"/>
            <a:chOff x="4443866" y="4429513"/>
            <a:chExt cx="1695627" cy="212242"/>
          </a:xfrm>
        </p:grpSpPr>
        <p:sp>
          <p:nvSpPr>
            <p:cNvPr id="113" name="직사각형 112"/>
            <p:cNvSpPr/>
            <p:nvPr/>
          </p:nvSpPr>
          <p:spPr>
            <a:xfrm>
              <a:off x="4549925" y="4429513"/>
              <a:ext cx="1589568" cy="212242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2017-01-08~ 2017-05-08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3866" y="4466519"/>
              <a:ext cx="133274" cy="12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7198082" y="1913471"/>
            <a:ext cx="324955" cy="132451"/>
            <a:chOff x="7256426" y="5202882"/>
            <a:chExt cx="324955" cy="132451"/>
          </a:xfrm>
        </p:grpSpPr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426" y="5202882"/>
              <a:ext cx="132451" cy="132451"/>
            </a:xfrm>
            <a:prstGeom prst="rect">
              <a:avLst/>
            </a:prstGeom>
          </p:spPr>
        </p:pic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8930" y="5202882"/>
              <a:ext cx="132451" cy="132451"/>
            </a:xfrm>
            <a:prstGeom prst="rect">
              <a:avLst/>
            </a:prstGeom>
          </p:spPr>
        </p:pic>
      </p:grpSp>
      <p:grpSp>
        <p:nvGrpSpPr>
          <p:cNvPr id="136" name="그룹 135"/>
          <p:cNvGrpSpPr/>
          <p:nvPr/>
        </p:nvGrpSpPr>
        <p:grpSpPr>
          <a:xfrm>
            <a:off x="7183173" y="3618335"/>
            <a:ext cx="324955" cy="132451"/>
            <a:chOff x="7256426" y="5202882"/>
            <a:chExt cx="324955" cy="132451"/>
          </a:xfrm>
        </p:grpSpPr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426" y="5202882"/>
              <a:ext cx="132451" cy="132451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8930" y="5202882"/>
              <a:ext cx="132451" cy="132451"/>
            </a:xfrm>
            <a:prstGeom prst="rect">
              <a:avLst/>
            </a:prstGeom>
          </p:spPr>
        </p:pic>
      </p:grpSp>
      <p:grpSp>
        <p:nvGrpSpPr>
          <p:cNvPr id="139" name="그룹 138"/>
          <p:cNvGrpSpPr/>
          <p:nvPr/>
        </p:nvGrpSpPr>
        <p:grpSpPr>
          <a:xfrm>
            <a:off x="5079185" y="5100069"/>
            <a:ext cx="324955" cy="132451"/>
            <a:chOff x="7256426" y="5202882"/>
            <a:chExt cx="324955" cy="132451"/>
          </a:xfrm>
        </p:grpSpPr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426" y="5202882"/>
              <a:ext cx="132451" cy="132451"/>
            </a:xfrm>
            <a:prstGeom prst="rect">
              <a:avLst/>
            </a:prstGeom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8930" y="5202882"/>
              <a:ext cx="132451" cy="132451"/>
            </a:xfrm>
            <a:prstGeom prst="rect">
              <a:avLst/>
            </a:prstGeom>
          </p:spPr>
        </p:pic>
      </p:grpSp>
      <p:grpSp>
        <p:nvGrpSpPr>
          <p:cNvPr id="142" name="그룹 141"/>
          <p:cNvGrpSpPr/>
          <p:nvPr/>
        </p:nvGrpSpPr>
        <p:grpSpPr>
          <a:xfrm>
            <a:off x="5079185" y="3613136"/>
            <a:ext cx="324955" cy="132451"/>
            <a:chOff x="7256426" y="5202882"/>
            <a:chExt cx="324955" cy="132451"/>
          </a:xfrm>
        </p:grpSpPr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426" y="5202882"/>
              <a:ext cx="132451" cy="132451"/>
            </a:xfrm>
            <a:prstGeom prst="rect">
              <a:avLst/>
            </a:prstGeom>
          </p:spPr>
        </p:pic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8930" y="5202882"/>
              <a:ext cx="132451" cy="132451"/>
            </a:xfrm>
            <a:prstGeom prst="rect">
              <a:avLst/>
            </a:prstGeom>
          </p:spPr>
        </p:pic>
      </p:grpSp>
      <p:sp>
        <p:nvSpPr>
          <p:cNvPr id="75" name="타원 74"/>
          <p:cNvSpPr/>
          <p:nvPr/>
        </p:nvSpPr>
        <p:spPr>
          <a:xfrm>
            <a:off x="2263560" y="185389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76" name="타원 75"/>
          <p:cNvSpPr/>
          <p:nvPr/>
        </p:nvSpPr>
        <p:spPr>
          <a:xfrm>
            <a:off x="7071046" y="181598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77" name="타원 76"/>
          <p:cNvSpPr/>
          <p:nvPr/>
        </p:nvSpPr>
        <p:spPr>
          <a:xfrm>
            <a:off x="7464561" y="181298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1245693" y="903094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05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ko-KR" altLang="en-US" dirty="0" smtClean="0"/>
              <a:t>비교 분석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2282015" y="903094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 분석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403225" y="909699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융합데이터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분석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5079185" y="1913471"/>
            <a:ext cx="324955" cy="132451"/>
            <a:chOff x="7256426" y="5202882"/>
            <a:chExt cx="324955" cy="132451"/>
          </a:xfrm>
        </p:grpSpPr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426" y="5202882"/>
              <a:ext cx="132451" cy="132451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8930" y="5202882"/>
              <a:ext cx="132451" cy="132451"/>
            </a:xfrm>
            <a:prstGeom prst="rect">
              <a:avLst/>
            </a:prstGeom>
          </p:spPr>
        </p:pic>
      </p:grpSp>
      <p:sp>
        <p:nvSpPr>
          <p:cNvPr id="125" name="직사각형 124"/>
          <p:cNvSpPr/>
          <p:nvPr/>
        </p:nvSpPr>
        <p:spPr>
          <a:xfrm>
            <a:off x="3713170" y="1288530"/>
            <a:ext cx="1385629" cy="20868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b="1" dirty="0" smtClean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 분석</a:t>
            </a:r>
            <a:endParaRPr lang="ko-KR" altLang="en-US" sz="8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5098799" y="1286945"/>
            <a:ext cx="1385629" cy="2102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b="1" dirty="0" err="1" smtClean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융합데이터</a:t>
            </a:r>
            <a:r>
              <a:rPr lang="ko-KR" altLang="en-US" sz="800" b="1" dirty="0" smtClean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분석</a:t>
            </a:r>
            <a:endParaRPr lang="ko-KR" altLang="en-US" sz="8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71" y="2371583"/>
            <a:ext cx="168887" cy="168887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744072" y="845198"/>
            <a:ext cx="960895" cy="382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6752891" y="1295691"/>
            <a:ext cx="926197" cy="144016"/>
            <a:chOff x="8194139" y="4077072"/>
            <a:chExt cx="926197" cy="144016"/>
          </a:xfrm>
        </p:grpSpPr>
        <p:sp>
          <p:nvSpPr>
            <p:cNvPr id="128" name="모서리가 둥근 직사각형 127"/>
            <p:cNvSpPr/>
            <p:nvPr/>
          </p:nvSpPr>
          <p:spPr>
            <a:xfrm>
              <a:off x="8688288" y="4077072"/>
              <a:ext cx="432048" cy="14401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저장</a:t>
              </a:r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8194139" y="4077072"/>
              <a:ext cx="432048" cy="14401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</p:grpSp>
      <p:sp>
        <p:nvSpPr>
          <p:cNvPr id="130" name="타원 129"/>
          <p:cNvSpPr/>
          <p:nvPr/>
        </p:nvSpPr>
        <p:spPr>
          <a:xfrm>
            <a:off x="6648516" y="125638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12252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비교 분석</a:t>
            </a:r>
            <a:r>
              <a:rPr lang="en-US" altLang="ko-KR" dirty="0"/>
              <a:t> &gt; </a:t>
            </a:r>
            <a:r>
              <a:rPr lang="ko-KR" altLang="en-US" dirty="0"/>
              <a:t>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a. </a:t>
            </a:r>
            <a:r>
              <a:rPr lang="ko-KR" altLang="en-US" dirty="0" smtClean="0"/>
              <a:t>위젯 목록에서 동일한 위젯을 선택했을 경우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b. My biz</a:t>
            </a:r>
            <a:r>
              <a:rPr lang="ko-KR" altLang="en-US" dirty="0" smtClean="0"/>
              <a:t>의 탭의 삭제버튼을 누를 경우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c. </a:t>
            </a:r>
            <a:r>
              <a:rPr lang="ko-KR" altLang="en-US" dirty="0" smtClean="0"/>
              <a:t>팝업 </a:t>
            </a:r>
            <a:r>
              <a:rPr lang="en-US" altLang="ko-KR" dirty="0" smtClean="0"/>
              <a:t>b</a:t>
            </a:r>
            <a:r>
              <a:rPr lang="ko-KR" altLang="en-US" dirty="0" smtClean="0"/>
              <a:t>에서 확인을 눌렀을 경우 </a:t>
            </a:r>
            <a:r>
              <a:rPr lang="en-US" altLang="ko-KR" dirty="0" smtClean="0"/>
              <a:t>My biz</a:t>
            </a:r>
            <a:r>
              <a:rPr lang="ko-KR" altLang="en-US" dirty="0" smtClean="0"/>
              <a:t>가 한 개인 경우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d. My biz</a:t>
            </a:r>
            <a:r>
              <a:rPr lang="ko-KR" altLang="en-US" dirty="0" smtClean="0"/>
              <a:t>의 개수가 최대 일 때 추가 버튼을 누르면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e. </a:t>
            </a:r>
            <a:r>
              <a:rPr lang="ko-KR" altLang="en-US" dirty="0" smtClean="0"/>
              <a:t>위젯에서 삭제 버튼을 눌렀을 때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f. </a:t>
            </a:r>
            <a:r>
              <a:rPr lang="ko-KR" altLang="en-US" dirty="0"/>
              <a:t>대시보드 취소 버튼을 눌렀을 때 노출되는 </a:t>
            </a:r>
            <a:r>
              <a:rPr lang="ko-KR" altLang="en-US" dirty="0" smtClean="0"/>
              <a:t>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g. </a:t>
            </a:r>
            <a:r>
              <a:rPr lang="ko-KR" altLang="en-US" dirty="0" smtClean="0"/>
              <a:t>대시보드 저장 버튼을 눌렀을 때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h. </a:t>
            </a:r>
            <a:r>
              <a:rPr lang="ko-KR" altLang="en-US" dirty="0"/>
              <a:t>계약되지 않은 위젯리스트를 클릭 시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grpSp>
        <p:nvGrpSpPr>
          <p:cNvPr id="67" name="그룹 66"/>
          <p:cNvGrpSpPr/>
          <p:nvPr/>
        </p:nvGrpSpPr>
        <p:grpSpPr>
          <a:xfrm>
            <a:off x="3608198" y="1127720"/>
            <a:ext cx="3013378" cy="1506973"/>
            <a:chOff x="523452" y="2358565"/>
            <a:chExt cx="3013378" cy="1506973"/>
          </a:xfrm>
        </p:grpSpPr>
        <p:sp>
          <p:nvSpPr>
            <p:cNvPr id="97" name="직사각형 96"/>
            <p:cNvSpPr/>
            <p:nvPr/>
          </p:nvSpPr>
          <p:spPr>
            <a:xfrm>
              <a:off x="523452" y="2358565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 확인</a:t>
              </a: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23452" y="2687963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1219435" y="352336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2081743" y="352336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23452" y="3011968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“</a:t>
              </a:r>
              <a:r>
                <a:rPr lang="ko-KR" altLang="en-US" sz="800" b="1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대시보드 </a:t>
              </a:r>
              <a:r>
                <a:rPr lang="en-US" altLang="ko-KR" sz="800" b="1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name” 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항목을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삭제하시겠습니까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2445678"/>
              <a:ext cx="156469" cy="156469"/>
            </a:xfrm>
            <a:prstGeom prst="rect">
              <a:avLst/>
            </a:prstGeom>
          </p:spPr>
        </p:pic>
      </p:grpSp>
      <p:grpSp>
        <p:nvGrpSpPr>
          <p:cNvPr id="103" name="그룹 102"/>
          <p:cNvGrpSpPr/>
          <p:nvPr/>
        </p:nvGrpSpPr>
        <p:grpSpPr>
          <a:xfrm>
            <a:off x="379448" y="2841954"/>
            <a:ext cx="3013378" cy="1506973"/>
            <a:chOff x="3595679" y="2358565"/>
            <a:chExt cx="3013378" cy="1506973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4768094" y="3525421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595679" y="3054539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최소 한 개의 항목이 존재해야 하기 때문에 삭제 할 수 없습니다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3595679" y="2358565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 확인</a:t>
              </a: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3595679" y="2687963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2445678"/>
              <a:ext cx="156469" cy="156469"/>
            </a:xfrm>
            <a:prstGeom prst="rect">
              <a:avLst/>
            </a:prstGeom>
          </p:spPr>
        </p:pic>
      </p:grpSp>
      <p:grpSp>
        <p:nvGrpSpPr>
          <p:cNvPr id="109" name="그룹 108"/>
          <p:cNvGrpSpPr/>
          <p:nvPr/>
        </p:nvGrpSpPr>
        <p:grpSpPr>
          <a:xfrm>
            <a:off x="3608198" y="2841954"/>
            <a:ext cx="3013378" cy="1506973"/>
            <a:chOff x="523452" y="4041596"/>
            <a:chExt cx="3013378" cy="1506973"/>
          </a:xfrm>
        </p:grpSpPr>
        <p:sp>
          <p:nvSpPr>
            <p:cNvPr id="110" name="TextBox 109"/>
            <p:cNvSpPr txBox="1"/>
            <p:nvPr/>
          </p:nvSpPr>
          <p:spPr>
            <a:xfrm>
              <a:off x="523452" y="4691301"/>
              <a:ext cx="301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최대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추가 개수를 초과하였습니다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추가하시고 싶은 경우 고객센터로 문의 주시기 바랍니다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523452" y="4041596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추가 확인</a:t>
              </a: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523452" y="4370994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4128709"/>
              <a:ext cx="156469" cy="156469"/>
            </a:xfrm>
            <a:prstGeom prst="rect">
              <a:avLst/>
            </a:prstGeom>
          </p:spPr>
        </p:pic>
        <p:sp>
          <p:nvSpPr>
            <p:cNvPr id="114" name="모서리가 둥근 직사각형 113"/>
            <p:cNvSpPr/>
            <p:nvPr/>
          </p:nvSpPr>
          <p:spPr>
            <a:xfrm>
              <a:off x="1695866" y="5163464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6878640" y="2851723"/>
            <a:ext cx="3013378" cy="1506973"/>
            <a:chOff x="523452" y="5674879"/>
            <a:chExt cx="3013378" cy="1506973"/>
          </a:xfrm>
        </p:grpSpPr>
        <p:sp>
          <p:nvSpPr>
            <p:cNvPr id="116" name="직사각형 115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 확인</a:t>
              </a: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8" name="모서리가 둥근 직사각형 117"/>
            <p:cNvSpPr/>
            <p:nvPr/>
          </p:nvSpPr>
          <p:spPr>
            <a:xfrm>
              <a:off x="1219435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2081743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선택하신 위젯을 삭제하시겠습니까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grpSp>
        <p:nvGrpSpPr>
          <p:cNvPr id="122" name="그룹 121"/>
          <p:cNvGrpSpPr/>
          <p:nvPr/>
        </p:nvGrpSpPr>
        <p:grpSpPr>
          <a:xfrm>
            <a:off x="386962" y="1117763"/>
            <a:ext cx="3013378" cy="1506973"/>
            <a:chOff x="3595679" y="4872625"/>
            <a:chExt cx="3013378" cy="1506973"/>
          </a:xfrm>
        </p:grpSpPr>
        <p:sp>
          <p:nvSpPr>
            <p:cNvPr id="123" name="모서리가 둥근 직사각형 122"/>
            <p:cNvSpPr/>
            <p:nvPr/>
          </p:nvSpPr>
          <p:spPr>
            <a:xfrm>
              <a:off x="4768094" y="6039481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595679" y="5481091"/>
              <a:ext cx="301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동일한 위젯을 추가하실 수 없습니다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확인해주세요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3595679" y="4872625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 확인</a:t>
              </a: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3595679" y="5202023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128" name="타원 127"/>
          <p:cNvSpPr/>
          <p:nvPr/>
        </p:nvSpPr>
        <p:spPr>
          <a:xfrm>
            <a:off x="332444" y="107788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129" name="타원 128"/>
          <p:cNvSpPr/>
          <p:nvPr/>
        </p:nvSpPr>
        <p:spPr>
          <a:xfrm>
            <a:off x="3534873" y="108275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130" name="타원 129"/>
          <p:cNvSpPr/>
          <p:nvPr/>
        </p:nvSpPr>
        <p:spPr>
          <a:xfrm>
            <a:off x="3539280" y="280710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d</a:t>
            </a:r>
            <a:endParaRPr lang="ko-KR" altLang="en-US" sz="1050" b="1" dirty="0"/>
          </a:p>
        </p:txBody>
      </p:sp>
      <p:sp>
        <p:nvSpPr>
          <p:cNvPr id="131" name="타원 130"/>
          <p:cNvSpPr/>
          <p:nvPr/>
        </p:nvSpPr>
        <p:spPr>
          <a:xfrm>
            <a:off x="332444" y="280710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c</a:t>
            </a:r>
            <a:endParaRPr lang="ko-KR" altLang="en-US" sz="1050" b="1" dirty="0"/>
          </a:p>
        </p:txBody>
      </p:sp>
      <p:sp>
        <p:nvSpPr>
          <p:cNvPr id="132" name="타원 131"/>
          <p:cNvSpPr/>
          <p:nvPr/>
        </p:nvSpPr>
        <p:spPr>
          <a:xfrm>
            <a:off x="6831637" y="282279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e</a:t>
            </a:r>
            <a:endParaRPr lang="ko-KR" altLang="en-US" sz="1050" b="1" dirty="0"/>
          </a:p>
        </p:txBody>
      </p:sp>
      <p:grpSp>
        <p:nvGrpSpPr>
          <p:cNvPr id="133" name="그룹 132"/>
          <p:cNvGrpSpPr/>
          <p:nvPr/>
        </p:nvGrpSpPr>
        <p:grpSpPr>
          <a:xfrm>
            <a:off x="317175" y="4569044"/>
            <a:ext cx="3013378" cy="1506973"/>
            <a:chOff x="523452" y="5674879"/>
            <a:chExt cx="3013378" cy="1506973"/>
          </a:xfrm>
        </p:grpSpPr>
        <p:sp>
          <p:nvSpPr>
            <p:cNvPr id="134" name="직사각형 133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6" name="모서리가 둥근 직사각형 135"/>
            <p:cNvSpPr/>
            <p:nvPr/>
          </p:nvSpPr>
          <p:spPr>
            <a:xfrm>
              <a:off x="1219435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2081743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대시보드 변경 사항을 </a:t>
              </a:r>
              <a:r>
                <a:rPr lang="ko-KR" altLang="en-US" sz="800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취소하시겟습니까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40" name="타원 139"/>
          <p:cNvSpPr/>
          <p:nvPr/>
        </p:nvSpPr>
        <p:spPr>
          <a:xfrm>
            <a:off x="243850" y="453945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f</a:t>
            </a:r>
            <a:endParaRPr lang="ko-KR" altLang="en-US" sz="1050" b="1" dirty="0"/>
          </a:p>
        </p:txBody>
      </p:sp>
      <p:grpSp>
        <p:nvGrpSpPr>
          <p:cNvPr id="141" name="그룹 140"/>
          <p:cNvGrpSpPr/>
          <p:nvPr/>
        </p:nvGrpSpPr>
        <p:grpSpPr>
          <a:xfrm>
            <a:off x="3608198" y="4566523"/>
            <a:ext cx="3013378" cy="1506973"/>
            <a:chOff x="523452" y="5674879"/>
            <a:chExt cx="3013378" cy="1506973"/>
          </a:xfrm>
        </p:grpSpPr>
        <p:sp>
          <p:nvSpPr>
            <p:cNvPr id="142" name="직사각형 141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4" name="모서리가 둥근 직사각형 143"/>
            <p:cNvSpPr/>
            <p:nvPr/>
          </p:nvSpPr>
          <p:spPr>
            <a:xfrm>
              <a:off x="1219435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45" name="모서리가 둥근 직사각형 144"/>
            <p:cNvSpPr/>
            <p:nvPr/>
          </p:nvSpPr>
          <p:spPr>
            <a:xfrm>
              <a:off x="2081743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대시보드 변경 사항을 저장하시겠습니까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48" name="타원 147"/>
          <p:cNvSpPr/>
          <p:nvPr/>
        </p:nvSpPr>
        <p:spPr>
          <a:xfrm>
            <a:off x="3534873" y="453693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g</a:t>
            </a:r>
            <a:endParaRPr lang="ko-KR" altLang="en-US" sz="1050" b="1" dirty="0"/>
          </a:p>
        </p:txBody>
      </p:sp>
      <p:grpSp>
        <p:nvGrpSpPr>
          <p:cNvPr id="149" name="그룹 148"/>
          <p:cNvGrpSpPr/>
          <p:nvPr/>
        </p:nvGrpSpPr>
        <p:grpSpPr>
          <a:xfrm>
            <a:off x="6827038" y="4583802"/>
            <a:ext cx="3013378" cy="1506973"/>
            <a:chOff x="523452" y="5674879"/>
            <a:chExt cx="3013378" cy="1506973"/>
          </a:xfrm>
        </p:grpSpPr>
        <p:sp>
          <p:nvSpPr>
            <p:cNvPr id="150" name="직사각형 149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52" name="모서리가 둥근 직사각형 151"/>
            <p:cNvSpPr/>
            <p:nvPr/>
          </p:nvSpPr>
          <p:spPr>
            <a:xfrm>
              <a:off x="1219435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53" name="모서리가 둥근 직사각형 152"/>
            <p:cNvSpPr/>
            <p:nvPr/>
          </p:nvSpPr>
          <p:spPr>
            <a:xfrm>
              <a:off x="2081743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사용을 위해서는 고객센터에 문의해주시기 바랍니다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56" name="타원 155"/>
          <p:cNvSpPr/>
          <p:nvPr/>
        </p:nvSpPr>
        <p:spPr>
          <a:xfrm>
            <a:off x="6831637" y="452535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h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56155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9" y="1477815"/>
            <a:ext cx="4104311" cy="295929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비교 분석</a:t>
            </a:r>
            <a:r>
              <a:rPr lang="en-US" altLang="ko-KR" dirty="0"/>
              <a:t> &gt; </a:t>
            </a:r>
            <a:r>
              <a:rPr lang="ko-KR" altLang="en-US" dirty="0"/>
              <a:t>설정 </a:t>
            </a:r>
            <a:r>
              <a:rPr lang="ko-KR" altLang="en-US" dirty="0" smtClean="0"/>
              <a:t>팝업 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비교 </a:t>
            </a:r>
            <a:r>
              <a:rPr lang="ko-KR" altLang="en-US" dirty="0" err="1" smtClean="0"/>
              <a:t>검색어</a:t>
            </a:r>
            <a:r>
              <a:rPr lang="ko-KR" altLang="en-US" dirty="0" smtClean="0"/>
              <a:t> 설정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 smtClean="0"/>
              <a:t>비교검색어</a:t>
            </a:r>
            <a:r>
              <a:rPr lang="ko-KR" altLang="en-US" dirty="0" smtClean="0"/>
              <a:t> </a:t>
            </a:r>
            <a:r>
              <a:rPr lang="ko-KR" altLang="en-US" dirty="0"/>
              <a:t>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1. </a:t>
            </a:r>
            <a:r>
              <a:rPr lang="ko-KR" altLang="en-US" dirty="0" err="1" smtClean="0"/>
              <a:t>비교검색어</a:t>
            </a:r>
            <a:r>
              <a:rPr lang="ko-KR" altLang="en-US" dirty="0" smtClean="0"/>
              <a:t> </a:t>
            </a:r>
            <a:r>
              <a:rPr lang="ko-KR" altLang="en-US" dirty="0"/>
              <a:t>명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대시보드에 등록될 이름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 smtClean="0"/>
              <a:t>비교 </a:t>
            </a:r>
            <a:r>
              <a:rPr lang="ko-KR" altLang="en-US" dirty="0" err="1" smtClean="0"/>
              <a:t>검색어명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 err="1" smtClean="0"/>
              <a:t>빠른검색어로</a:t>
            </a:r>
            <a:r>
              <a:rPr lang="ko-KR" altLang="en-US" dirty="0" smtClean="0"/>
              <a:t> </a:t>
            </a:r>
            <a:r>
              <a:rPr lang="ko-KR" altLang="en-US" dirty="0"/>
              <a:t>등록할 명칭을 입력하세요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그리고 </a:t>
            </a:r>
            <a:r>
              <a:rPr lang="en-US" altLang="ko-KR" dirty="0"/>
              <a:t>:</a:t>
            </a:r>
            <a:r>
              <a:rPr lang="ko-KR" altLang="en-US" dirty="0"/>
              <a:t> 입력한 단어가 동시에 포함된 문서 검색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또는 </a:t>
            </a:r>
            <a:r>
              <a:rPr lang="en-US" altLang="ko-KR" dirty="0"/>
              <a:t>: </a:t>
            </a:r>
            <a:r>
              <a:rPr lang="ko-KR" altLang="en-US" dirty="0"/>
              <a:t>입력한 단어 중 하나가 포함된 문서 검색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제외 </a:t>
            </a:r>
            <a:r>
              <a:rPr lang="en-US" altLang="ko-KR" dirty="0"/>
              <a:t>: </a:t>
            </a:r>
            <a:r>
              <a:rPr lang="ko-KR" altLang="en-US" dirty="0"/>
              <a:t>입력한 단어가 포함된 문서는 제외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정확히 </a:t>
            </a:r>
            <a:r>
              <a:rPr lang="en-US" altLang="ko-KR" dirty="0"/>
              <a:t>: </a:t>
            </a:r>
            <a:r>
              <a:rPr lang="ko-KR" altLang="en-US" dirty="0"/>
              <a:t>입력한 단어가 완전히 일치하는 단어가 포함된 문서 검색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2. </a:t>
            </a:r>
            <a:r>
              <a:rPr lang="ko-KR" altLang="en-US" dirty="0" smtClean="0"/>
              <a:t>빠른 </a:t>
            </a:r>
            <a:r>
              <a:rPr lang="ko-KR" altLang="en-US" dirty="0" err="1" smtClean="0"/>
              <a:t>검색어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비교 검색어로 </a:t>
            </a:r>
            <a:r>
              <a:rPr lang="ko-KR" altLang="en-US" dirty="0"/>
              <a:t>등록된 리스트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등록한 빠른 </a:t>
            </a:r>
            <a:r>
              <a:rPr lang="ko-KR" altLang="en-US" dirty="0" err="1" smtClean="0"/>
              <a:t>검색어</a:t>
            </a:r>
            <a:r>
              <a:rPr lang="en-US" altLang="ko-KR" dirty="0" smtClean="0"/>
              <a:t>, </a:t>
            </a:r>
            <a:r>
              <a:rPr lang="ko-KR" altLang="en-US" dirty="0"/>
              <a:t>등록한 비교 </a:t>
            </a:r>
            <a:r>
              <a:rPr lang="ko-KR" altLang="en-US" dirty="0" err="1"/>
              <a:t>검색어</a:t>
            </a:r>
            <a:r>
              <a:rPr lang="ko-KR" altLang="en-US" dirty="0" smtClean="0"/>
              <a:t> </a:t>
            </a:r>
            <a:r>
              <a:rPr lang="ko-KR" altLang="en-US" dirty="0"/>
              <a:t>조회 및 수정</a:t>
            </a:r>
            <a:r>
              <a:rPr lang="en-US" altLang="ko-KR" dirty="0"/>
              <a:t>, </a:t>
            </a:r>
            <a:r>
              <a:rPr lang="ko-KR" altLang="en-US" dirty="0"/>
              <a:t>삭제 </a:t>
            </a:r>
            <a:r>
              <a:rPr lang="ko-KR" altLang="en-US" dirty="0" err="1"/>
              <a:t>즐겨찾기</a:t>
            </a:r>
            <a:r>
              <a:rPr lang="en-US" altLang="ko-KR" dirty="0"/>
              <a:t>, </a:t>
            </a:r>
            <a:r>
              <a:rPr lang="ko-KR" altLang="en-US" dirty="0"/>
              <a:t>폴더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/>
              <a:t>폴더 관리 </a:t>
            </a:r>
            <a:r>
              <a:rPr lang="en-US" altLang="ko-KR" dirty="0"/>
              <a:t>: </a:t>
            </a:r>
            <a:r>
              <a:rPr lang="ko-KR" altLang="en-US" dirty="0"/>
              <a:t>빠른 </a:t>
            </a:r>
            <a:r>
              <a:rPr lang="ko-KR" altLang="en-US" dirty="0" err="1"/>
              <a:t>검색어를</a:t>
            </a:r>
            <a:r>
              <a:rPr lang="ko-KR" altLang="en-US" dirty="0"/>
              <a:t> </a:t>
            </a:r>
            <a:r>
              <a:rPr lang="ko-KR" altLang="en-US" dirty="0" err="1"/>
              <a:t>하이어라키</a:t>
            </a:r>
            <a:r>
              <a:rPr lang="ko-KR" altLang="en-US" dirty="0"/>
              <a:t> 구조로 관리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             </a:t>
            </a:r>
            <a:r>
              <a:rPr lang="ko-KR" altLang="en-US" dirty="0"/>
              <a:t>편집을 누르면 폴더를 추가 하거나 이동이 가능한 상태로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삭제 </a:t>
            </a:r>
            <a:r>
              <a:rPr lang="en-US" altLang="ko-KR" dirty="0"/>
              <a:t>: </a:t>
            </a:r>
            <a:r>
              <a:rPr lang="ko-KR" altLang="en-US" dirty="0"/>
              <a:t>해당 폴더와 등록된 </a:t>
            </a:r>
            <a:r>
              <a:rPr lang="ko-KR" altLang="en-US" dirty="0" err="1"/>
              <a:t>빠른검색어</a:t>
            </a:r>
            <a:r>
              <a:rPr lang="ko-KR" altLang="en-US" dirty="0"/>
              <a:t> 삭제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       </a:t>
            </a:r>
            <a:r>
              <a:rPr lang="ko-KR" altLang="en-US" dirty="0" err="1"/>
              <a:t>삭제시</a:t>
            </a:r>
            <a:r>
              <a:rPr lang="ko-KR" altLang="en-US" dirty="0"/>
              <a:t> 팝업 노출 </a:t>
            </a:r>
            <a:r>
              <a:rPr lang="en-US" altLang="ko-KR" dirty="0"/>
              <a:t>(</a:t>
            </a:r>
            <a:r>
              <a:rPr lang="ko-KR" altLang="en-US" dirty="0" err="1"/>
              <a:t>다음장</a:t>
            </a:r>
            <a:r>
              <a:rPr lang="ko-KR" altLang="en-US" dirty="0"/>
              <a:t> </a:t>
            </a:r>
            <a:r>
              <a:rPr lang="en-US" altLang="ko-KR" dirty="0"/>
              <a:t>c</a:t>
            </a:r>
            <a:r>
              <a:rPr lang="ko-KR" altLang="en-US" dirty="0"/>
              <a:t>팝업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즐겨 찾기 </a:t>
            </a:r>
            <a:r>
              <a:rPr lang="en-US" altLang="ko-KR" dirty="0"/>
              <a:t>: </a:t>
            </a:r>
            <a:r>
              <a:rPr lang="ko-KR" altLang="en-US" dirty="0"/>
              <a:t>화면에 노출되는 </a:t>
            </a:r>
            <a:r>
              <a:rPr lang="ko-KR" altLang="en-US" dirty="0" err="1"/>
              <a:t>빠른검색어</a:t>
            </a:r>
            <a:r>
              <a:rPr lang="ko-KR" altLang="en-US" dirty="0"/>
              <a:t> 설정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20</a:t>
            </a:r>
            <a:r>
              <a:rPr lang="ko-KR" altLang="en-US" dirty="0"/>
              <a:t>개까지 가능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        </a:t>
            </a:r>
            <a:r>
              <a:rPr lang="ko-KR" altLang="en-US" dirty="0"/>
              <a:t>개수 초과시 팝업 노출 </a:t>
            </a:r>
            <a:r>
              <a:rPr lang="en-US" altLang="ko-KR" dirty="0"/>
              <a:t>(</a:t>
            </a:r>
            <a:r>
              <a:rPr lang="ko-KR" altLang="en-US" dirty="0" err="1"/>
              <a:t>다음장</a:t>
            </a:r>
            <a:r>
              <a:rPr lang="ko-KR" altLang="en-US" dirty="0"/>
              <a:t> </a:t>
            </a:r>
            <a:r>
              <a:rPr lang="en-US" altLang="ko-KR" dirty="0"/>
              <a:t>d</a:t>
            </a:r>
            <a:r>
              <a:rPr lang="ko-KR" altLang="en-US" dirty="0"/>
              <a:t>팝업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수정 </a:t>
            </a:r>
            <a:r>
              <a:rPr lang="en-US" altLang="ko-KR" dirty="0"/>
              <a:t>: </a:t>
            </a:r>
            <a:r>
              <a:rPr lang="ko-KR" altLang="en-US" dirty="0" err="1"/>
              <a:t>폴더명</a:t>
            </a:r>
            <a:r>
              <a:rPr lang="en-US" altLang="ko-KR" dirty="0"/>
              <a:t>, </a:t>
            </a:r>
            <a:r>
              <a:rPr lang="ko-KR" altLang="en-US" dirty="0" err="1"/>
              <a:t>빠른검색어명</a:t>
            </a:r>
            <a:r>
              <a:rPr lang="ko-KR" altLang="en-US" dirty="0"/>
              <a:t> 수정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dirty="0" smtClean="0"/>
              <a:t>3. </a:t>
            </a:r>
            <a:r>
              <a:rPr lang="ko-KR" altLang="en-US" dirty="0" smtClean="0"/>
              <a:t>비교 </a:t>
            </a:r>
            <a:r>
              <a:rPr lang="ko-KR" altLang="en-US" dirty="0" err="1" smtClean="0"/>
              <a:t>검색어를</a:t>
            </a:r>
            <a:r>
              <a:rPr lang="ko-KR" altLang="en-US" dirty="0" smtClean="0"/>
              <a:t> 저장하는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4. </a:t>
            </a:r>
            <a:r>
              <a:rPr lang="ko-KR" altLang="en-US" dirty="0"/>
              <a:t>등록 설정을 완료하는 버튼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dirty="0" smtClean="0"/>
              <a:t>5. </a:t>
            </a:r>
            <a:r>
              <a:rPr lang="ko-KR" altLang="en-US" dirty="0"/>
              <a:t>도움말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/>
              <a:t>빠른 </a:t>
            </a:r>
            <a:r>
              <a:rPr lang="ko-KR" altLang="en-US" dirty="0" err="1"/>
              <a:t>검색어</a:t>
            </a:r>
            <a:r>
              <a:rPr lang="ko-KR" altLang="en-US" dirty="0"/>
              <a:t> 설정에서 필요한 설명을 볼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 err="1"/>
              <a:t>툴팁</a:t>
            </a:r>
            <a:r>
              <a:rPr lang="ko-KR" altLang="en-US" dirty="0"/>
              <a:t> 기능으로 마우스 오버 기능 </a:t>
            </a:r>
            <a:r>
              <a:rPr lang="ko-KR" altLang="en-US" dirty="0" smtClean="0"/>
              <a:t>지원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smtClean="0"/>
              <a:t>빠른 </a:t>
            </a:r>
            <a:r>
              <a:rPr lang="ko-KR" altLang="en-US" dirty="0" err="1" smtClean="0"/>
              <a:t>검색어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사이즈 고정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4587116" y="522427"/>
            <a:ext cx="3081028" cy="1235126"/>
            <a:chOff x="8599923" y="1343815"/>
            <a:chExt cx="3081028" cy="1235126"/>
          </a:xfrm>
        </p:grpSpPr>
        <p:sp>
          <p:nvSpPr>
            <p:cNvPr id="65" name="사각형 설명선 64"/>
            <p:cNvSpPr/>
            <p:nvPr/>
          </p:nvSpPr>
          <p:spPr>
            <a:xfrm>
              <a:off x="8599923" y="1343815"/>
              <a:ext cx="3081028" cy="1235047"/>
            </a:xfrm>
            <a:prstGeom prst="wedgeRectCallout">
              <a:avLst>
                <a:gd name="adj1" fmla="val -57063"/>
                <a:gd name="adj2" fmla="val 3361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599923" y="1378612"/>
              <a:ext cx="302037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* </a:t>
              </a:r>
              <a:r>
                <a:rPr lang="ko-KR" altLang="en-US" sz="800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빠른검색어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설정 안내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비교 </a:t>
              </a:r>
              <a:r>
                <a:rPr lang="ko-KR" altLang="en-US" sz="800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검색어명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 err="1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빠른검색어로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등록할 명칭을 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입력하세요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N : 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비교 검색하려는 항목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반드시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입력한 단어가 동시에 포함된 문서 검색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(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최대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4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개까지 가능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</a:t>
              </a:r>
              <a:b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또는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입력한 단어 중 하나가 포함된 문서 검색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(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최대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4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개까지 가능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</a:t>
              </a:r>
              <a:b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제외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입력한 단어가 포함된 문서는 제외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정확히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입력한 단어가 완전히 일치하는 단어가 포함된 문서 검색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저장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입력한 정보로 빠른 </a:t>
              </a:r>
              <a:r>
                <a:rPr lang="ko-KR" altLang="en-US" sz="800" dirty="0" err="1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지정</a:t>
              </a:r>
              <a:endPara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67" name="타원 66"/>
          <p:cNvSpPr/>
          <p:nvPr/>
        </p:nvSpPr>
        <p:spPr>
          <a:xfrm>
            <a:off x="579680" y="140449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68" name="타원 67"/>
          <p:cNvSpPr/>
          <p:nvPr/>
        </p:nvSpPr>
        <p:spPr>
          <a:xfrm>
            <a:off x="644926" y="174141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69" name="타원 68"/>
          <p:cNvSpPr/>
          <p:nvPr/>
        </p:nvSpPr>
        <p:spPr>
          <a:xfrm>
            <a:off x="4316168" y="140449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70" name="타원 69"/>
          <p:cNvSpPr/>
          <p:nvPr/>
        </p:nvSpPr>
        <p:spPr>
          <a:xfrm>
            <a:off x="3014597" y="17629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71" name="타원 70"/>
          <p:cNvSpPr/>
          <p:nvPr/>
        </p:nvSpPr>
        <p:spPr>
          <a:xfrm>
            <a:off x="1775520" y="400506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35" name="타원 134"/>
          <p:cNvSpPr/>
          <p:nvPr/>
        </p:nvSpPr>
        <p:spPr>
          <a:xfrm>
            <a:off x="2351584" y="400506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810" y="3500438"/>
            <a:ext cx="3708334" cy="2673789"/>
          </a:xfrm>
          <a:prstGeom prst="rect">
            <a:avLst/>
          </a:prstGeom>
        </p:spPr>
      </p:pic>
      <p:sp>
        <p:nvSpPr>
          <p:cNvPr id="257" name="타원 256"/>
          <p:cNvSpPr/>
          <p:nvPr/>
        </p:nvSpPr>
        <p:spPr>
          <a:xfrm>
            <a:off x="6528048" y="378009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5" name="타원 14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79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텍스트 개체 틀 7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3839577" y="741690"/>
            <a:ext cx="3013378" cy="1506973"/>
            <a:chOff x="523452" y="2358565"/>
            <a:chExt cx="3013378" cy="1506973"/>
          </a:xfrm>
        </p:grpSpPr>
        <p:sp>
          <p:nvSpPr>
            <p:cNvPr id="65" name="직사각형 64"/>
            <p:cNvSpPr/>
            <p:nvPr/>
          </p:nvSpPr>
          <p:spPr>
            <a:xfrm>
              <a:off x="523452" y="2358565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즐겨찾기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523452" y="2687963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1695867" y="352336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23452" y="3011968"/>
              <a:ext cx="301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최대 추가 개수를 초과하였습니다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추가하시고 싶은 경우 고객센터로 문의 주시기 바랍니다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2445678"/>
              <a:ext cx="156469" cy="156469"/>
            </a:xfrm>
            <a:prstGeom prst="rect">
              <a:avLst/>
            </a:prstGeom>
          </p:spPr>
        </p:pic>
      </p:grpSp>
      <p:grpSp>
        <p:nvGrpSpPr>
          <p:cNvPr id="70" name="그룹 69"/>
          <p:cNvGrpSpPr/>
          <p:nvPr/>
        </p:nvGrpSpPr>
        <p:grpSpPr>
          <a:xfrm>
            <a:off x="618341" y="731733"/>
            <a:ext cx="3013378" cy="1506973"/>
            <a:chOff x="3595679" y="4872625"/>
            <a:chExt cx="3013378" cy="1506973"/>
          </a:xfrm>
        </p:grpSpPr>
        <p:sp>
          <p:nvSpPr>
            <p:cNvPr id="71" name="TextBox 70"/>
            <p:cNvSpPr txBox="1"/>
            <p:nvPr/>
          </p:nvSpPr>
          <p:spPr>
            <a:xfrm>
              <a:off x="3595679" y="5481091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빠른검색어를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삭제하시겠습니까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595679" y="4872625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 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3595679" y="5202023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75" name="타원 74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c</a:t>
            </a:r>
            <a:endParaRPr lang="ko-KR" altLang="en-US" sz="1050" b="1" dirty="0"/>
          </a:p>
        </p:txBody>
      </p:sp>
      <p:sp>
        <p:nvSpPr>
          <p:cNvPr id="76" name="타원 75"/>
          <p:cNvSpPr/>
          <p:nvPr/>
        </p:nvSpPr>
        <p:spPr>
          <a:xfrm>
            <a:off x="3766252" y="69672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d</a:t>
            </a:r>
            <a:endParaRPr lang="ko-KR" altLang="en-US" sz="105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323658" y="1906491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확인</a:t>
            </a:r>
          </a:p>
        </p:txBody>
      </p:sp>
      <p:sp>
        <p:nvSpPr>
          <p:cNvPr id="78" name="모서리가 둥근 직사각형 77"/>
          <p:cNvSpPr/>
          <p:nvPr/>
        </p:nvSpPr>
        <p:spPr>
          <a:xfrm>
            <a:off x="2185966" y="1906491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17862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smtClean="0"/>
              <a:t>심층 분석 </a:t>
            </a:r>
            <a:r>
              <a:rPr lang="en-US" altLang="ko-KR" dirty="0"/>
              <a:t>&gt; </a:t>
            </a:r>
            <a:r>
              <a:rPr lang="ko-KR" altLang="en-US" dirty="0" smtClean="0"/>
              <a:t>비교 분석 </a:t>
            </a:r>
            <a:r>
              <a:rPr lang="en-US" altLang="ko-KR" dirty="0" smtClean="0"/>
              <a:t>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검색어</a:t>
            </a:r>
            <a:r>
              <a:rPr lang="ko-KR" altLang="en-US" dirty="0"/>
              <a:t> </a:t>
            </a:r>
            <a:r>
              <a:rPr lang="en-US" altLang="ko-KR" dirty="0"/>
              <a:t>SET)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/>
              <a:t>검색어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r>
              <a:rPr lang="ko-KR" altLang="en-US" dirty="0"/>
              <a:t>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1. </a:t>
            </a:r>
            <a:r>
              <a:rPr lang="ko-KR" altLang="en-US" dirty="0"/>
              <a:t>기본으로 입력하는 기간 설정 이외 간편하기 기간을 설정하는 버튼을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* 2</a:t>
            </a:r>
            <a:r>
              <a:rPr lang="ko-KR" altLang="en-US" dirty="0"/>
              <a:t>년</a:t>
            </a:r>
            <a:r>
              <a:rPr lang="en-US" altLang="ko-KR" dirty="0"/>
              <a:t>, 5</a:t>
            </a:r>
            <a:r>
              <a:rPr lang="ko-KR" altLang="en-US" dirty="0"/>
              <a:t>년의 경우 특수한 계약에만 노출됨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고정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기간을 간편하게 설정하는 버튼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시작일은 기본 종료일 포함 </a:t>
            </a:r>
            <a:r>
              <a:rPr lang="en-US" altLang="ko-KR" dirty="0"/>
              <a:t>14</a:t>
            </a:r>
            <a:r>
              <a:rPr lang="ko-KR" altLang="en-US" dirty="0"/>
              <a:t>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ex : </a:t>
            </a:r>
            <a:r>
              <a:rPr lang="ko-KR" altLang="en-US" dirty="0"/>
              <a:t>현재일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27</a:t>
            </a:r>
            <a:r>
              <a:rPr lang="ko-KR" altLang="en-US" dirty="0"/>
              <a:t>일 </a:t>
            </a:r>
            <a:r>
              <a:rPr lang="en-US" altLang="ko-KR" dirty="0"/>
              <a:t>-&gt; </a:t>
            </a:r>
            <a:r>
              <a:rPr lang="ko-KR" altLang="en-US" dirty="0"/>
              <a:t>시작일 </a:t>
            </a:r>
            <a:r>
              <a:rPr lang="en-US" altLang="ko-KR" dirty="0"/>
              <a:t>(7</a:t>
            </a:r>
            <a:r>
              <a:rPr lang="ko-KR" altLang="en-US" dirty="0"/>
              <a:t>월 </a:t>
            </a:r>
            <a:r>
              <a:rPr lang="en-US" altLang="ko-KR" dirty="0"/>
              <a:t>14</a:t>
            </a:r>
            <a:r>
              <a:rPr lang="ko-KR" altLang="en-US" dirty="0"/>
              <a:t>일</a:t>
            </a:r>
            <a:r>
              <a:rPr lang="en-US" altLang="ko-KR" dirty="0"/>
              <a:t>), </a:t>
            </a:r>
            <a:r>
              <a:rPr lang="ko-KR" altLang="en-US" dirty="0"/>
              <a:t>종료일 </a:t>
            </a:r>
            <a:r>
              <a:rPr lang="en-US" altLang="ko-KR" dirty="0"/>
              <a:t>(7</a:t>
            </a:r>
            <a:r>
              <a:rPr lang="ko-KR" altLang="en-US" dirty="0"/>
              <a:t>월 </a:t>
            </a:r>
            <a:r>
              <a:rPr lang="en-US" altLang="ko-KR" dirty="0"/>
              <a:t>27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종료일은 </a:t>
            </a:r>
            <a:r>
              <a:rPr lang="ko-KR" altLang="en-US" dirty="0" err="1"/>
              <a:t>현재일을</a:t>
            </a:r>
            <a:r>
              <a:rPr lang="ko-KR" altLang="en-US" dirty="0"/>
              <a:t> </a:t>
            </a:r>
            <a:r>
              <a:rPr lang="en-US" altLang="ko-KR" dirty="0" err="1"/>
              <a:t>df</a:t>
            </a:r>
            <a:r>
              <a:rPr lang="ko-KR" altLang="en-US" dirty="0"/>
              <a:t>로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채널의 경우는 클릭으로 </a:t>
            </a:r>
            <a:r>
              <a:rPr lang="en-US" altLang="ko-KR" dirty="0"/>
              <a:t>on/off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192" y="3006462"/>
            <a:ext cx="1112148" cy="17337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860158" y="2992889"/>
            <a:ext cx="1582541" cy="212242"/>
            <a:chOff x="4393634" y="4429513"/>
            <a:chExt cx="1582541" cy="212242"/>
          </a:xfrm>
        </p:grpSpPr>
        <p:sp>
          <p:nvSpPr>
            <p:cNvPr id="5" name="직사각형 4"/>
            <p:cNvSpPr/>
            <p:nvPr/>
          </p:nvSpPr>
          <p:spPr>
            <a:xfrm>
              <a:off x="4549925" y="4429513"/>
              <a:ext cx="1426250" cy="212242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2017-01-08~ 2017-05-08</a:t>
              </a:r>
              <a:endParaRPr lang="ko-KR" altLang="en-US" sz="799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634" y="4465447"/>
              <a:ext cx="148116" cy="14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" name="타원 54"/>
          <p:cNvSpPr/>
          <p:nvPr/>
        </p:nvSpPr>
        <p:spPr>
          <a:xfrm>
            <a:off x="2266872" y="290881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grpSp>
        <p:nvGrpSpPr>
          <p:cNvPr id="59" name="그룹 58"/>
          <p:cNvGrpSpPr/>
          <p:nvPr/>
        </p:nvGrpSpPr>
        <p:grpSpPr>
          <a:xfrm>
            <a:off x="830275" y="3681459"/>
            <a:ext cx="3373790" cy="2735216"/>
            <a:chOff x="1716370" y="2423160"/>
            <a:chExt cx="2072640" cy="2711362"/>
          </a:xfrm>
        </p:grpSpPr>
        <p:sp>
          <p:nvSpPr>
            <p:cNvPr id="60" name="직사각형 59"/>
            <p:cNvSpPr/>
            <p:nvPr/>
          </p:nvSpPr>
          <p:spPr>
            <a:xfrm>
              <a:off x="1716370" y="2423160"/>
              <a:ext cx="2072640" cy="2711362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716370" y="2850226"/>
              <a:ext cx="207264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/>
          <a:srcRect t="15477" b="42460"/>
          <a:stretch/>
        </p:blipFill>
        <p:spPr>
          <a:xfrm>
            <a:off x="932801" y="4237719"/>
            <a:ext cx="1484102" cy="180803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4"/>
          <a:srcRect t="57026" b="960"/>
          <a:stretch/>
        </p:blipFill>
        <p:spPr>
          <a:xfrm>
            <a:off x="2573919" y="4237719"/>
            <a:ext cx="1484102" cy="1805940"/>
          </a:xfrm>
          <a:prstGeom prst="rect">
            <a:avLst/>
          </a:prstGeom>
        </p:spPr>
      </p:pic>
      <p:grpSp>
        <p:nvGrpSpPr>
          <p:cNvPr id="64" name="그룹 63"/>
          <p:cNvGrpSpPr/>
          <p:nvPr/>
        </p:nvGrpSpPr>
        <p:grpSpPr>
          <a:xfrm>
            <a:off x="917561" y="3794019"/>
            <a:ext cx="3125220" cy="205740"/>
            <a:chOff x="1898009" y="2521466"/>
            <a:chExt cx="3125220" cy="205740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1898009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일</a:t>
              </a: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2349140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주</a:t>
              </a: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251401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달</a:t>
              </a:r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4153662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년</a:t>
              </a:r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2800271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주</a:t>
              </a: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3702531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6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달</a:t>
              </a: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4604792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년</a:t>
              </a:r>
            </a:p>
          </p:txBody>
        </p:sp>
      </p:grpSp>
      <p:sp>
        <p:nvSpPr>
          <p:cNvPr id="72" name="모서리가 둥근 직사각형 71"/>
          <p:cNvSpPr/>
          <p:nvPr/>
        </p:nvSpPr>
        <p:spPr>
          <a:xfrm>
            <a:off x="1894053" y="6136401"/>
            <a:ext cx="579602" cy="19270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2550985" y="6136401"/>
            <a:ext cx="579602" cy="19270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닫기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82477" y="1250382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간편 기간 선택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1622882" y="1264683"/>
            <a:ext cx="1766104" cy="381875"/>
            <a:chOff x="1902899" y="1561377"/>
            <a:chExt cx="1766104" cy="381875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1902899" y="1561380"/>
              <a:ext cx="383101" cy="1552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주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2363900" y="1561379"/>
              <a:ext cx="383101" cy="1552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주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2824901" y="1561378"/>
              <a:ext cx="383101" cy="1552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개월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3285902" y="1561377"/>
              <a:ext cx="383101" cy="1552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개월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1902899" y="1787975"/>
              <a:ext cx="383101" cy="1552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6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개월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2364617" y="1787973"/>
              <a:ext cx="383101" cy="1552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년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2822022" y="1787973"/>
              <a:ext cx="383101" cy="1552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년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3285902" y="1787973"/>
              <a:ext cx="383101" cy="1552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5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년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618341" y="731733"/>
            <a:ext cx="3013378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SET </a:t>
            </a: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설정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18341" y="1061131"/>
            <a:ext cx="3013378" cy="139077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86" y="818846"/>
            <a:ext cx="156469" cy="156469"/>
          </a:xfrm>
          <a:prstGeom prst="rect">
            <a:avLst/>
          </a:prstGeom>
        </p:spPr>
      </p:pic>
      <p:sp>
        <p:nvSpPr>
          <p:cNvPr id="87" name="모서리가 둥근 직사각형 86"/>
          <p:cNvSpPr/>
          <p:nvPr/>
        </p:nvSpPr>
        <p:spPr>
          <a:xfrm>
            <a:off x="1814432" y="1982588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확인</a:t>
            </a:r>
          </a:p>
        </p:txBody>
      </p:sp>
      <p:sp>
        <p:nvSpPr>
          <p:cNvPr id="88" name="타원 87"/>
          <p:cNvSpPr/>
          <p:nvPr/>
        </p:nvSpPr>
        <p:spPr>
          <a:xfrm>
            <a:off x="545016" y="67219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89" name="타원 88"/>
          <p:cNvSpPr/>
          <p:nvPr/>
        </p:nvSpPr>
        <p:spPr>
          <a:xfrm>
            <a:off x="1534302" y="11865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90" name="그룹 89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91" name="직사각형 90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96" name="타원 95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97" name="타원 96"/>
          <p:cNvSpPr/>
          <p:nvPr/>
        </p:nvSpPr>
        <p:spPr>
          <a:xfrm>
            <a:off x="824628" y="374135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98" name="타원 97"/>
          <p:cNvSpPr/>
          <p:nvPr/>
        </p:nvSpPr>
        <p:spPr>
          <a:xfrm>
            <a:off x="943938" y="426323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99" name="타원 98"/>
          <p:cNvSpPr/>
          <p:nvPr/>
        </p:nvSpPr>
        <p:spPr>
          <a:xfrm>
            <a:off x="2582020" y="42677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58" name="타원 57"/>
          <p:cNvSpPr/>
          <p:nvPr/>
        </p:nvSpPr>
        <p:spPr>
          <a:xfrm>
            <a:off x="4181404" y="3780225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886" y="3294926"/>
            <a:ext cx="1177854" cy="215877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2483882" y="3294926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VS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660" y="3294926"/>
            <a:ext cx="1177854" cy="215877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768" y="3294926"/>
            <a:ext cx="1177854" cy="215877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5550219" y="3294926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VS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205" y="3294926"/>
            <a:ext cx="1177854" cy="215877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4010468" y="3294926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VS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82477" y="3294926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endParaRPr lang="ko-KR" altLang="en-US" sz="7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356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 분석 </a:t>
            </a:r>
            <a:r>
              <a:rPr lang="en-US" altLang="ko-KR" dirty="0"/>
              <a:t>&gt; </a:t>
            </a:r>
            <a:r>
              <a:rPr lang="ko-KR" altLang="en-US" dirty="0"/>
              <a:t>비교 분석 </a:t>
            </a:r>
            <a:r>
              <a:rPr lang="en-US" altLang="ko-KR" dirty="0"/>
              <a:t>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버즈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/>
              <a:t>버즈</a:t>
            </a:r>
            <a:r>
              <a:rPr lang="ko-KR" altLang="en-US" dirty="0"/>
              <a:t>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/>
              <a:t>기간의 흐름에 따른 추이 변화를 보는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줌인 </a:t>
            </a:r>
            <a:r>
              <a:rPr lang="ko-KR" altLang="en-US" dirty="0" err="1"/>
              <a:t>시계열</a:t>
            </a:r>
            <a:r>
              <a:rPr lang="ko-KR" altLang="en-US" dirty="0"/>
              <a:t> 차트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 : </a:t>
            </a:r>
            <a:r>
              <a:rPr lang="ko-KR" altLang="en-US" dirty="0" err="1"/>
              <a:t>시계열</a:t>
            </a:r>
            <a:r>
              <a:rPr lang="ko-KR" altLang="en-US" dirty="0"/>
              <a:t> 차트에 원하는 기간을 상세하게 볼 수 있는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- </a:t>
            </a:r>
            <a:r>
              <a:rPr lang="ko-KR" altLang="en-US" dirty="0" err="1"/>
              <a:t>히트맵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 err="1"/>
              <a:t>버즈의</a:t>
            </a:r>
            <a:r>
              <a:rPr lang="ko-KR" altLang="en-US" dirty="0"/>
              <a:t> 수치에 따라 셀의 음영색상으로 차별화한 시각화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</a:t>
            </a:r>
            <a:br>
              <a:rPr lang="en-US" altLang="ko-KR" dirty="0"/>
            </a:br>
            <a:r>
              <a:rPr lang="en-US" altLang="ko-KR" dirty="0"/>
              <a:t>  2. </a:t>
            </a:r>
            <a:r>
              <a:rPr lang="ko-KR" altLang="en-US" dirty="0"/>
              <a:t>차트를 </a:t>
            </a:r>
            <a:r>
              <a:rPr lang="ko-KR" altLang="en-US" dirty="0" err="1"/>
              <a:t>볼때</a:t>
            </a:r>
            <a:r>
              <a:rPr lang="ko-KR" altLang="en-US" dirty="0"/>
              <a:t> 기준 주기를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일별</a:t>
            </a:r>
            <a:r>
              <a:rPr lang="en-US" altLang="ko-KR" dirty="0"/>
              <a:t>, </a:t>
            </a:r>
            <a:r>
              <a:rPr lang="ko-KR" altLang="en-US" dirty="0" err="1"/>
              <a:t>주별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), </a:t>
            </a:r>
            <a:r>
              <a:rPr lang="ko-KR" altLang="en-US" dirty="0"/>
              <a:t>월별</a:t>
            </a:r>
            <a:r>
              <a:rPr lang="en-US" altLang="ko-KR" dirty="0"/>
              <a:t>, </a:t>
            </a:r>
            <a:r>
              <a:rPr lang="ko-KR" altLang="en-US" dirty="0" err="1"/>
              <a:t>요일별</a:t>
            </a:r>
            <a:r>
              <a:rPr lang="en-US" altLang="ko-KR" dirty="0"/>
              <a:t>, </a:t>
            </a:r>
            <a:r>
              <a:rPr lang="ko-KR" altLang="en-US" dirty="0"/>
              <a:t>분기별</a:t>
            </a:r>
            <a:r>
              <a:rPr lang="en-US" altLang="ko-KR" dirty="0"/>
              <a:t>, </a:t>
            </a:r>
            <a:r>
              <a:rPr lang="ko-KR" altLang="en-US" dirty="0" err="1" smtClean="0"/>
              <a:t>년도별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* </a:t>
            </a:r>
            <a:r>
              <a:rPr lang="ko-KR" altLang="en-US" dirty="0" err="1"/>
              <a:t>히트맵의</a:t>
            </a:r>
            <a:r>
              <a:rPr lang="ko-KR" altLang="en-US" dirty="0"/>
              <a:t> 경우는 </a:t>
            </a:r>
            <a:r>
              <a:rPr lang="ko-KR" altLang="en-US" dirty="0" err="1"/>
              <a:t>검색기간의</a:t>
            </a:r>
            <a:r>
              <a:rPr lang="ko-KR" altLang="en-US" dirty="0"/>
              <a:t> 총 합계로 보여짐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18340" y="731733"/>
            <a:ext cx="3223857" cy="1995955"/>
            <a:chOff x="3595678" y="4872625"/>
            <a:chExt cx="3223857" cy="1995955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788983" y="646420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8" y="5202024"/>
              <a:ext cx="3223857" cy="1666556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8" name="타원 7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12174" y="11837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08296" y="1187796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09826" y="11443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13" name="직사각형 12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8" name="타원 17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19" name="직사각형 18"/>
          <p:cNvSpPr/>
          <p:nvPr/>
        </p:nvSpPr>
        <p:spPr>
          <a:xfrm>
            <a:off x="2011376" y="1610980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2174" y="154367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주기 설정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16921" y="1610980"/>
            <a:ext cx="109243" cy="1079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4674" y="1553481"/>
            <a:ext cx="1047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09138" y="1553481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02" y="1543672"/>
            <a:ext cx="178279" cy="178279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010616" y="188323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602650" y="1595966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04519" y="1538467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08378" y="182573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21" y="1531422"/>
            <a:ext cx="178279" cy="17827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416912" y="188045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14674" y="182295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21" y="1553481"/>
            <a:ext cx="178279" cy="17827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608290" y="1879725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06052" y="1822226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년도별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04336" y="152190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8576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텍스트 개체 틀 5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8" name="Picture 16" descr="https://alation.com/wp-content/uploads/2015/10/hero-home-lo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95" y="620688"/>
            <a:ext cx="7227168" cy="494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865323" y="908720"/>
            <a:ext cx="3507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Fusion DATA Analysis</a:t>
            </a:r>
            <a:br>
              <a:rPr lang="en-US" altLang="ko-KR" sz="1400" b="1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400" b="1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소셜 데이터와 정형 데이터 분석을 </a:t>
            </a:r>
            <a:r>
              <a:rPr lang="ko-KR" altLang="en-US" sz="14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시작해보세요</a:t>
            </a:r>
            <a:endParaRPr lang="ko-KR" altLang="en-US" sz="800" dirty="0" smtClean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021252" y="1578613"/>
            <a:ext cx="2260121" cy="3087322"/>
            <a:chOff x="-504173" y="237799"/>
            <a:chExt cx="2260121" cy="3087322"/>
          </a:xfrm>
        </p:grpSpPr>
        <p:sp>
          <p:nvSpPr>
            <p:cNvPr id="23" name="직사각형 22"/>
            <p:cNvSpPr/>
            <p:nvPr/>
          </p:nvSpPr>
          <p:spPr>
            <a:xfrm>
              <a:off x="-504173" y="237799"/>
              <a:ext cx="2260121" cy="308732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226270" y="434813"/>
              <a:ext cx="1704314" cy="570739"/>
              <a:chOff x="1224310" y="836277"/>
              <a:chExt cx="962494" cy="322319"/>
            </a:xfrm>
          </p:grpSpPr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2167" y="836277"/>
                <a:ext cx="644637" cy="322319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4310" y="859133"/>
                <a:ext cx="317857" cy="276608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55149" y="2922954"/>
              <a:ext cx="107593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Product by TAPACROSS</a:t>
              </a:r>
              <a:endParaRPr lang="ko-KR" altLang="en-US" sz="7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46974" y="1281578"/>
              <a:ext cx="1345721" cy="30192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-46974" y="1704990"/>
              <a:ext cx="1345721" cy="30192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-46974" y="2128401"/>
              <a:ext cx="1345721" cy="2940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로그인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639" y="2528708"/>
              <a:ext cx="1162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아이디 찾기 </a:t>
              </a:r>
              <a:r>
                <a:rPr lang="en-US" altLang="ko-KR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비밀번호 변경</a:t>
              </a:r>
              <a:endParaRPr lang="ko-KR" altLang="en-US" sz="7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0" name="Picture 6" descr="power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18" y="2180135"/>
              <a:ext cx="177785" cy="177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266092" y="1321080"/>
              <a:ext cx="103265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아이디를 입력하세요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2953" y="1748230"/>
              <a:ext cx="11208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비밀번호를 입력하세요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8" y="1774805"/>
              <a:ext cx="177785" cy="177785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9" y="1348565"/>
              <a:ext cx="177785" cy="177785"/>
            </a:xfrm>
            <a:prstGeom prst="rect">
              <a:avLst/>
            </a:prstGeom>
          </p:spPr>
        </p:pic>
      </p:grpSp>
      <p:sp>
        <p:nvSpPr>
          <p:cNvPr id="37" name="직사각형 36"/>
          <p:cNvSpPr/>
          <p:nvPr/>
        </p:nvSpPr>
        <p:spPr>
          <a:xfrm>
            <a:off x="524595" y="5561863"/>
            <a:ext cx="7240302" cy="30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4280" y="5589641"/>
            <a:ext cx="4270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새로운 위젯이 출시하였습니다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고객지원에 위젯 리스트에서 확인하세요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~!!</a:t>
            </a:r>
            <a:endParaRPr lang="ko-KR" altLang="en-US" sz="10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24595" y="5874477"/>
            <a:ext cx="7227168" cy="556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52084" y="5964374"/>
            <a:ext cx="3688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서울특별시 성동구 성수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308-4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서울숲코오롱디지털타워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1705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</a:t>
            </a:r>
          </a:p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대표전화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02-2115-8761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팩스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이메일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help@tapacross.co.kr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1" name="Picture 4" descr="타파크로스 블로그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5"/>
          <a:stretch/>
        </p:blipFill>
        <p:spPr bwMode="auto">
          <a:xfrm>
            <a:off x="723383" y="5952113"/>
            <a:ext cx="1155159" cy="3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934968" y="5942933"/>
            <a:ext cx="17208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개인정보 처리방침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이용약관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SITE MAP</a:t>
            </a:r>
            <a:endParaRPr lang="ko-KR" altLang="en-US" sz="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90066" y="5542286"/>
            <a:ext cx="166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▲</a:t>
            </a:r>
            <a:endParaRPr lang="en-US" altLang="ko-KR" sz="800" dirty="0" smtClean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6602033" y="6179841"/>
            <a:ext cx="492787" cy="159734"/>
            <a:chOff x="4245076" y="4995716"/>
            <a:chExt cx="936524" cy="303570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076" y="4995716"/>
              <a:ext cx="303570" cy="3035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030" y="4995716"/>
              <a:ext cx="303570" cy="303570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553" y="4995716"/>
              <a:ext cx="303570" cy="303570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5570991" y="5008830"/>
            <a:ext cx="1887535" cy="234044"/>
            <a:chOff x="5570991" y="5008830"/>
            <a:chExt cx="1887535" cy="234044"/>
          </a:xfrm>
        </p:grpSpPr>
        <p:sp>
          <p:nvSpPr>
            <p:cNvPr id="52" name="직사각형 51"/>
            <p:cNvSpPr/>
            <p:nvPr/>
          </p:nvSpPr>
          <p:spPr>
            <a:xfrm>
              <a:off x="5570991" y="5008830"/>
              <a:ext cx="1887535" cy="23404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800" dirty="0" smtClean="0"/>
                <a:t>Ready </a:t>
              </a:r>
              <a:r>
                <a:rPr lang="en-US" altLang="ko-KR" sz="800" dirty="0"/>
                <a:t>to experience </a:t>
              </a:r>
              <a:r>
                <a:rPr lang="en-US" altLang="ko-KR" sz="800" dirty="0" err="1"/>
                <a:t>TrendUp</a:t>
              </a:r>
              <a:r>
                <a:rPr lang="en-US" altLang="ko-KR" sz="800" dirty="0" smtClean="0"/>
                <a:t>?</a:t>
              </a:r>
            </a:p>
          </p:txBody>
        </p:sp>
        <p:sp>
          <p:nvSpPr>
            <p:cNvPr id="53" name="위로 굽은 화살표 52"/>
            <p:cNvSpPr/>
            <p:nvPr/>
          </p:nvSpPr>
          <p:spPr>
            <a:xfrm rot="5400000" flipV="1">
              <a:off x="7160268" y="5074786"/>
              <a:ext cx="101482" cy="102133"/>
            </a:xfrm>
            <a:prstGeom prst="bent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48" name="타원 47"/>
          <p:cNvSpPr/>
          <p:nvPr/>
        </p:nvSpPr>
        <p:spPr>
          <a:xfrm>
            <a:off x="6538486" y="1573832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b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(BG)</a:t>
            </a:r>
          </a:p>
        </p:txBody>
      </p:sp>
    </p:spTree>
    <p:extLst>
      <p:ext uri="{BB962C8B-B14F-4D97-AF65-F5344CB8AC3E}">
        <p14:creationId xmlns:p14="http://schemas.microsoft.com/office/powerpoint/2010/main" val="406314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 분석 </a:t>
            </a:r>
            <a:r>
              <a:rPr lang="en-US" altLang="ko-KR" dirty="0"/>
              <a:t>&gt; </a:t>
            </a:r>
            <a:r>
              <a:rPr lang="ko-KR" altLang="en-US" dirty="0"/>
              <a:t>비교 분석 </a:t>
            </a:r>
            <a:r>
              <a:rPr lang="en-US" altLang="ko-KR" dirty="0"/>
              <a:t>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버즈</a:t>
            </a:r>
            <a:r>
              <a:rPr lang="ko-KR" altLang="en-US" dirty="0"/>
              <a:t> 차트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) :</a:t>
            </a:r>
            <a:r>
              <a:rPr lang="ko-KR" altLang="en-US" dirty="0" smtClean="0"/>
              <a:t> </a:t>
            </a:r>
            <a:r>
              <a:rPr lang="en-US" altLang="ko-KR" dirty="0" err="1"/>
              <a:t>df</a:t>
            </a:r>
            <a:r>
              <a:rPr lang="en-US" altLang="ko-KR" dirty="0"/>
              <a:t> 3x1, min 3x1, max 4x2</a:t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줌인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3x1, max 4x2</a:t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히트맵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2x1, min 2x1, max 4x2</a:t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1. </a:t>
            </a:r>
            <a:r>
              <a:rPr lang="ko-KR" altLang="en-US" dirty="0" err="1"/>
              <a:t>버즈를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버즈</a:t>
            </a:r>
            <a:r>
              <a:rPr lang="ko-KR" altLang="en-US" dirty="0"/>
              <a:t> 차트의 요약정보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 err="1"/>
              <a:t>검색기간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버즈를</a:t>
            </a:r>
            <a:r>
              <a:rPr lang="ko-KR" altLang="en-US" dirty="0"/>
              <a:t>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3. </a:t>
            </a:r>
            <a:r>
              <a:rPr lang="ko-KR" altLang="en-US" dirty="0"/>
              <a:t>상세보기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차트에 대한 테이블 </a:t>
            </a:r>
            <a:r>
              <a:rPr lang="ko-KR" altLang="en-US" dirty="0" err="1"/>
              <a:t>테이블</a:t>
            </a:r>
            <a:r>
              <a:rPr lang="ko-KR" altLang="en-US" dirty="0"/>
              <a:t> 데이터 </a:t>
            </a:r>
            <a:r>
              <a:rPr lang="ko-KR" altLang="en-US" dirty="0" smtClean="0"/>
              <a:t>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4. </a:t>
            </a:r>
            <a:r>
              <a:rPr lang="ko-KR" altLang="en-US" dirty="0" err="1"/>
              <a:t>버즈</a:t>
            </a:r>
            <a:r>
              <a:rPr lang="ko-KR" altLang="en-US" dirty="0"/>
              <a:t> 차트 기준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는 </a:t>
            </a:r>
            <a:r>
              <a:rPr lang="ko-KR" altLang="en-US" dirty="0" err="1"/>
              <a:t>주별이며</a:t>
            </a:r>
            <a:r>
              <a:rPr lang="en-US" altLang="ko-KR" dirty="0"/>
              <a:t>, 2</a:t>
            </a:r>
            <a:r>
              <a:rPr lang="ko-KR" altLang="en-US" dirty="0"/>
              <a:t>주의 </a:t>
            </a:r>
            <a:r>
              <a:rPr lang="ko-KR" altLang="en-US" dirty="0" err="1"/>
              <a:t>버즈</a:t>
            </a:r>
            <a:r>
              <a:rPr lang="ko-KR" altLang="en-US" dirty="0"/>
              <a:t> 차트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팝업에서 설정한 기준만 노출됨</a:t>
            </a:r>
            <a:r>
              <a:rPr lang="en-US" altLang="ko-KR" dirty="0"/>
              <a:t>Excel </a:t>
            </a:r>
            <a:r>
              <a:rPr lang="ko-KR" altLang="en-US" dirty="0"/>
              <a:t>파일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</a:t>
            </a:r>
            <a:r>
              <a:rPr lang="en-US" altLang="ko-KR" dirty="0"/>
              <a:t>- </a:t>
            </a:r>
            <a:r>
              <a:rPr lang="ko-KR" altLang="en-US" dirty="0" err="1"/>
              <a:t>버즈차트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버즈</a:t>
            </a:r>
            <a:r>
              <a:rPr lang="en-US" altLang="ko-KR" dirty="0"/>
              <a:t>raw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: Excel </a:t>
            </a:r>
            <a:r>
              <a:rPr lang="ko-KR" altLang="en-US" dirty="0"/>
              <a:t>다운로드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41" y="1744341"/>
            <a:ext cx="1122532" cy="1269170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618341" y="731733"/>
            <a:ext cx="4685572" cy="2841283"/>
            <a:chOff x="3595679" y="4872625"/>
            <a:chExt cx="4685572" cy="2841283"/>
          </a:xfrm>
        </p:grpSpPr>
        <p:sp>
          <p:nvSpPr>
            <p:cNvPr id="35" name="직사각형 34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95679" y="5202024"/>
              <a:ext cx="4685572" cy="251188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992" y="4959089"/>
              <a:ext cx="156469" cy="156469"/>
            </a:xfrm>
            <a:prstGeom prst="rect">
              <a:avLst/>
            </a:prstGeom>
          </p:spPr>
        </p:pic>
      </p:grpSp>
      <p:cxnSp>
        <p:nvCxnSpPr>
          <p:cNvPr id="38" name="직선 연결선 37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40" name="모서리가 둥근 직사각형 39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42" name="타원 41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3" name="타원 42"/>
          <p:cNvSpPr/>
          <p:nvPr/>
        </p:nvSpPr>
        <p:spPr>
          <a:xfrm>
            <a:off x="839416" y="170247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4" name="타원 43"/>
          <p:cNvSpPr/>
          <p:nvPr/>
        </p:nvSpPr>
        <p:spPr>
          <a:xfrm>
            <a:off x="845254" y="28198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552" y="1673539"/>
            <a:ext cx="3097232" cy="148068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72683" y="3717612"/>
            <a:ext cx="8627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줌인 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078279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534380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990481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3446582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902683" y="1189592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033395" y="112844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95" y="4187924"/>
            <a:ext cx="3095103" cy="197834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439190" y="1068549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806" y="3276874"/>
            <a:ext cx="142760" cy="13315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55" y="3276404"/>
            <a:ext cx="142760" cy="133154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86" y="3276874"/>
            <a:ext cx="142760" cy="133154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32" y="3276404"/>
            <a:ext cx="142760" cy="13315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1544" y="3276748"/>
            <a:ext cx="142391" cy="13281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2140687" y="3235259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84202" y="3241564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72919" y="324190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245261" y="3236993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917603" y="3232081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70" y="6248428"/>
            <a:ext cx="142760" cy="13315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19" y="6247958"/>
            <a:ext cx="142760" cy="13315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50" y="6248428"/>
            <a:ext cx="142760" cy="133154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596" y="6247958"/>
            <a:ext cx="142760" cy="13315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408" y="6248302"/>
            <a:ext cx="142391" cy="13281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933551" y="6206813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77066" y="6213118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365783" y="6213459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038125" y="6208547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710467" y="620363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915846"/>
              </p:ext>
            </p:extLst>
          </p:nvPr>
        </p:nvGraphicFramePr>
        <p:xfrm>
          <a:off x="4294489" y="4399990"/>
          <a:ext cx="3482008" cy="12184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251">
                  <a:extLst>
                    <a:ext uri="{9D8B030D-6E8A-4147-A177-3AD203B41FA5}">
                      <a16:colId xmlns:a16="http://schemas.microsoft.com/office/drawing/2014/main" val="2231452422"/>
                    </a:ext>
                  </a:extLst>
                </a:gridCol>
                <a:gridCol w="435251">
                  <a:extLst>
                    <a:ext uri="{9D8B030D-6E8A-4147-A177-3AD203B41FA5}">
                      <a16:colId xmlns:a16="http://schemas.microsoft.com/office/drawing/2014/main" val="37805048"/>
                    </a:ext>
                  </a:extLst>
                </a:gridCol>
                <a:gridCol w="435251">
                  <a:extLst>
                    <a:ext uri="{9D8B030D-6E8A-4147-A177-3AD203B41FA5}">
                      <a16:colId xmlns:a16="http://schemas.microsoft.com/office/drawing/2014/main" val="2626848389"/>
                    </a:ext>
                  </a:extLst>
                </a:gridCol>
                <a:gridCol w="435251">
                  <a:extLst>
                    <a:ext uri="{9D8B030D-6E8A-4147-A177-3AD203B41FA5}">
                      <a16:colId xmlns:a16="http://schemas.microsoft.com/office/drawing/2014/main" val="2445654363"/>
                    </a:ext>
                  </a:extLst>
                </a:gridCol>
                <a:gridCol w="435251">
                  <a:extLst>
                    <a:ext uri="{9D8B030D-6E8A-4147-A177-3AD203B41FA5}">
                      <a16:colId xmlns:a16="http://schemas.microsoft.com/office/drawing/2014/main" val="1473598633"/>
                    </a:ext>
                  </a:extLst>
                </a:gridCol>
                <a:gridCol w="435251">
                  <a:extLst>
                    <a:ext uri="{9D8B030D-6E8A-4147-A177-3AD203B41FA5}">
                      <a16:colId xmlns:a16="http://schemas.microsoft.com/office/drawing/2014/main" val="2752692959"/>
                    </a:ext>
                  </a:extLst>
                </a:gridCol>
                <a:gridCol w="435251">
                  <a:extLst>
                    <a:ext uri="{9D8B030D-6E8A-4147-A177-3AD203B41FA5}">
                      <a16:colId xmlns:a16="http://schemas.microsoft.com/office/drawing/2014/main" val="327315654"/>
                    </a:ext>
                  </a:extLst>
                </a:gridCol>
                <a:gridCol w="435251">
                  <a:extLst>
                    <a:ext uri="{9D8B030D-6E8A-4147-A177-3AD203B41FA5}">
                      <a16:colId xmlns:a16="http://schemas.microsoft.com/office/drawing/2014/main" val="2746201698"/>
                    </a:ext>
                  </a:extLst>
                </a:gridCol>
              </a:tblGrid>
              <a:tr h="304621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7/13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7/14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7/15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7/16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7/17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7/18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7/19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28078"/>
                  </a:ext>
                </a:extLst>
              </a:tr>
              <a:tr h="3046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A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1,953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kern="1200" dirty="0" smtClean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+mn-cs"/>
                        </a:rPr>
                        <a:t>2,513</a:t>
                      </a:r>
                      <a:endParaRPr lang="ko-KR" altLang="en-US" sz="700" kern="120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1,765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1,242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1,862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1,123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1,468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035965"/>
                  </a:ext>
                </a:extLst>
              </a:tr>
              <a:tr h="3046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B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1,632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1,715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1,765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560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804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1,013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1,946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722451"/>
                  </a:ext>
                </a:extLst>
              </a:tr>
              <a:tr h="3046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C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1,000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1,379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1,734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1,816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1,913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1,851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2,101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96299"/>
                  </a:ext>
                </a:extLst>
              </a:tr>
            </a:tbl>
          </a:graphicData>
        </a:graphic>
      </p:graphicFrame>
      <p:sp>
        <p:nvSpPr>
          <p:cNvPr id="76" name="직사각형 75"/>
          <p:cNvSpPr/>
          <p:nvPr/>
        </p:nvSpPr>
        <p:spPr>
          <a:xfrm>
            <a:off x="5111088" y="5709189"/>
            <a:ext cx="1556651" cy="19860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범례 영역</a:t>
            </a:r>
            <a:endParaRPr lang="ko-KR" altLang="en-US" sz="9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514205" y="401300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히트맵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0586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 분석 </a:t>
            </a:r>
            <a:r>
              <a:rPr lang="en-US" altLang="ko-KR" dirty="0"/>
              <a:t>&gt; </a:t>
            </a:r>
            <a:r>
              <a:rPr lang="ko-KR" altLang="en-US" dirty="0"/>
              <a:t>비교 분석 </a:t>
            </a:r>
            <a:r>
              <a:rPr lang="en-US" altLang="ko-KR" dirty="0"/>
              <a:t>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 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/>
              <a:t>부정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-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차트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기간의 흐름에 따른 추이 변화를 보는 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누적히스토그램차트 </a:t>
            </a:r>
            <a:r>
              <a:rPr lang="en-US" altLang="ko-KR" dirty="0"/>
              <a:t>: </a:t>
            </a:r>
            <a:r>
              <a:rPr lang="ko-KR" altLang="en-US" dirty="0"/>
              <a:t>긍정</a:t>
            </a:r>
            <a:r>
              <a:rPr lang="en-US" altLang="ko-KR" dirty="0"/>
              <a:t>, </a:t>
            </a:r>
            <a:r>
              <a:rPr lang="ko-KR" altLang="en-US" dirty="0"/>
              <a:t>부정</a:t>
            </a:r>
            <a:r>
              <a:rPr lang="en-US" altLang="ko-KR" dirty="0"/>
              <a:t>, </a:t>
            </a:r>
            <a:r>
              <a:rPr lang="ko-KR" altLang="en-US" dirty="0"/>
              <a:t>중립에 대한 </a:t>
            </a:r>
            <a:r>
              <a:rPr lang="ko-KR" altLang="en-US" dirty="0" err="1"/>
              <a:t>버즈량을</a:t>
            </a:r>
            <a:r>
              <a:rPr lang="ko-KR" altLang="en-US" dirty="0"/>
              <a:t> 누적으로 그리는 </a:t>
            </a:r>
            <a:r>
              <a:rPr lang="ko-KR" altLang="en-US" dirty="0" smtClean="0"/>
              <a:t>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</a:t>
            </a:r>
            <a:r>
              <a:rPr lang="en-US" altLang="ko-KR" dirty="0"/>
              <a:t> </a:t>
            </a:r>
            <a:r>
              <a:rPr lang="ko-KR" altLang="en-US" dirty="0" err="1"/>
              <a:t>히트맵</a:t>
            </a:r>
            <a:r>
              <a:rPr lang="ko-KR" altLang="en-US" dirty="0"/>
              <a:t> 차트 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 </a:t>
            </a:r>
            <a:r>
              <a:rPr lang="en-US" altLang="ko-KR" dirty="0" smtClean="0"/>
              <a:t>: </a:t>
            </a:r>
            <a:r>
              <a:rPr lang="ko-KR" altLang="en-US" dirty="0" err="1"/>
              <a:t>버즈의</a:t>
            </a:r>
            <a:r>
              <a:rPr lang="ko-KR" altLang="en-US" dirty="0"/>
              <a:t> 수치에 따라 셀의 음영색상으로 차별화한 시각화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</a:t>
            </a:r>
            <a:br>
              <a:rPr lang="en-US" altLang="ko-KR" dirty="0"/>
            </a:br>
            <a:r>
              <a:rPr lang="en-US" altLang="ko-KR" dirty="0"/>
              <a:t>  2. </a:t>
            </a:r>
            <a:r>
              <a:rPr lang="ko-KR" altLang="en-US" dirty="0"/>
              <a:t>차트를 </a:t>
            </a:r>
            <a:r>
              <a:rPr lang="ko-KR" altLang="en-US" dirty="0" err="1"/>
              <a:t>볼때</a:t>
            </a:r>
            <a:r>
              <a:rPr lang="ko-KR" altLang="en-US" dirty="0"/>
              <a:t> 기준 주기를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일별</a:t>
            </a:r>
            <a:r>
              <a:rPr lang="en-US" altLang="ko-KR" dirty="0"/>
              <a:t>, </a:t>
            </a:r>
            <a:r>
              <a:rPr lang="ko-KR" altLang="en-US" dirty="0" err="1"/>
              <a:t>주별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), </a:t>
            </a:r>
            <a:r>
              <a:rPr lang="ko-KR" altLang="en-US" dirty="0"/>
              <a:t>월별</a:t>
            </a:r>
            <a:r>
              <a:rPr lang="en-US" altLang="ko-KR" dirty="0"/>
              <a:t>, </a:t>
            </a:r>
            <a:r>
              <a:rPr lang="ko-KR" altLang="en-US" dirty="0" err="1"/>
              <a:t>요일별</a:t>
            </a:r>
            <a:r>
              <a:rPr lang="en-US" altLang="ko-KR" dirty="0"/>
              <a:t>, </a:t>
            </a:r>
            <a:r>
              <a:rPr lang="ko-KR" altLang="en-US" dirty="0"/>
              <a:t>분기별</a:t>
            </a:r>
            <a:r>
              <a:rPr lang="en-US" altLang="ko-KR" dirty="0"/>
              <a:t>, </a:t>
            </a:r>
            <a:r>
              <a:rPr lang="ko-KR" altLang="en-US" dirty="0" err="1" smtClean="0"/>
              <a:t>년도별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* </a:t>
            </a:r>
            <a:r>
              <a:rPr lang="ko-KR" altLang="en-US" dirty="0" err="1" smtClean="0"/>
              <a:t>히트맵의</a:t>
            </a:r>
            <a:r>
              <a:rPr lang="ko-KR" altLang="en-US" dirty="0" smtClean="0"/>
              <a:t> 경우는 </a:t>
            </a:r>
            <a:r>
              <a:rPr lang="ko-KR" altLang="en-US" dirty="0" err="1" smtClean="0"/>
              <a:t>검색기간의</a:t>
            </a:r>
            <a:r>
              <a:rPr lang="ko-KR" altLang="en-US" dirty="0" smtClean="0"/>
              <a:t> 총 합계로 보여짐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</a:t>
            </a:r>
            <a:r>
              <a:rPr lang="ko-KR" altLang="en-US" dirty="0"/>
              <a:t>차트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</a:t>
            </a:r>
            <a:r>
              <a:rPr lang="en-US" altLang="ko-KR" dirty="0" smtClean="0"/>
              <a:t>2x3, </a:t>
            </a:r>
            <a:r>
              <a:rPr lang="en-US" altLang="ko-KR" dirty="0"/>
              <a:t>min </a:t>
            </a:r>
            <a:r>
              <a:rPr lang="en-US" altLang="ko-KR" dirty="0" smtClean="0"/>
              <a:t>1x2, </a:t>
            </a:r>
            <a:r>
              <a:rPr lang="en-US" altLang="ko-KR" dirty="0"/>
              <a:t>max </a:t>
            </a:r>
            <a:r>
              <a:rPr lang="en-US" altLang="ko-KR" dirty="0" smtClean="0"/>
              <a:t>2x3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누적히스토그램차트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2x1, max </a:t>
            </a:r>
            <a:r>
              <a:rPr lang="en-US" altLang="ko-KR" dirty="0" smtClean="0"/>
              <a:t>4x2</a:t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err="1" smtClean="0"/>
              <a:t>히트맵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2x1, min 1x1, max 2x1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 err="1"/>
              <a:t>매체별</a:t>
            </a:r>
            <a:r>
              <a:rPr lang="ko-KR" altLang="en-US" dirty="0"/>
              <a:t> </a:t>
            </a:r>
            <a:r>
              <a:rPr lang="ko-KR" altLang="en-US" dirty="0" err="1"/>
              <a:t>버즈</a:t>
            </a:r>
            <a:r>
              <a:rPr lang="ko-KR" altLang="en-US" dirty="0"/>
              <a:t> 차트의 요약정보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 err="1"/>
              <a:t>검색기간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버즈를</a:t>
            </a:r>
            <a:r>
              <a:rPr lang="ko-KR" altLang="en-US" dirty="0"/>
              <a:t>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상세보기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차트에 대한 테이블 </a:t>
            </a:r>
            <a:r>
              <a:rPr lang="ko-KR" altLang="en-US" dirty="0" err="1"/>
              <a:t>테이블</a:t>
            </a:r>
            <a:r>
              <a:rPr lang="ko-KR" altLang="en-US" dirty="0"/>
              <a:t> 데이터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Excel </a:t>
            </a:r>
            <a:r>
              <a:rPr lang="ko-KR" altLang="en-US" dirty="0"/>
              <a:t>파일 다운로드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18340" y="731733"/>
            <a:ext cx="3223857" cy="1995955"/>
            <a:chOff x="3595678" y="4872625"/>
            <a:chExt cx="3223857" cy="1995955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788983" y="646420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긍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부정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8" y="5202024"/>
              <a:ext cx="3223857" cy="1666556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8" name="타원 7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12174" y="11837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08296" y="1187796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누적 히스토그램차트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09826" y="11443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13" name="직사각형 12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8" name="타원 17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19" name="직사각형 18"/>
          <p:cNvSpPr/>
          <p:nvPr/>
        </p:nvSpPr>
        <p:spPr>
          <a:xfrm>
            <a:off x="2011376" y="1610980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2174" y="154367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주기 설정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16921" y="1610980"/>
            <a:ext cx="109243" cy="1079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4674" y="1553481"/>
            <a:ext cx="1047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09138" y="1553481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02" y="1543672"/>
            <a:ext cx="178279" cy="178279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010616" y="188323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602650" y="1595966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04519" y="1538467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08378" y="182573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21" y="1531422"/>
            <a:ext cx="178279" cy="17827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416912" y="188045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14674" y="182295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21" y="1553481"/>
            <a:ext cx="178279" cy="17827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608290" y="1879725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06052" y="1822226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년도별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04336" y="152190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59310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그림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10" y="1850473"/>
            <a:ext cx="1019574" cy="145722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login &gt; </a:t>
            </a:r>
            <a:r>
              <a:rPr lang="ko-KR" altLang="en-US" dirty="0" smtClean="0"/>
              <a:t>심층 분석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비교 분석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 차트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</a:t>
            </a:r>
            <a:r>
              <a:rPr lang="ko-KR" altLang="en-US" dirty="0" smtClean="0"/>
              <a:t>위젯 사이즈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2x3, min 1x2, max 2x3</a:t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누적히스토그램차트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3x1, min 2x1, max 4x2</a:t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err="1" smtClean="0"/>
              <a:t>히트맵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2x1, min 1x1, max 2x1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긍</a:t>
            </a:r>
            <a:r>
              <a:rPr lang="en-US" altLang="ko-KR" dirty="0"/>
              <a:t>,</a:t>
            </a:r>
            <a:r>
              <a:rPr lang="ko-KR" altLang="en-US" dirty="0"/>
              <a:t>부정을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긍</a:t>
            </a:r>
            <a:r>
              <a:rPr lang="en-US" altLang="ko-KR" dirty="0"/>
              <a:t>,</a:t>
            </a:r>
            <a:r>
              <a:rPr lang="ko-KR" altLang="en-US" dirty="0"/>
              <a:t>부정 차트의 요약정보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 err="1"/>
              <a:t>검색기간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버즈를</a:t>
            </a:r>
            <a:r>
              <a:rPr lang="ko-KR" altLang="en-US" dirty="0"/>
              <a:t>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상세보기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차트에 대한 테이블 </a:t>
            </a:r>
            <a:r>
              <a:rPr lang="ko-KR" altLang="en-US" dirty="0" err="1"/>
              <a:t>테이블</a:t>
            </a:r>
            <a:r>
              <a:rPr lang="ko-KR" altLang="en-US" dirty="0"/>
              <a:t> 데이터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 err="1"/>
              <a:t>버즈</a:t>
            </a:r>
            <a:r>
              <a:rPr lang="ko-KR" altLang="en-US" dirty="0"/>
              <a:t> 차트 기준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는 </a:t>
            </a:r>
            <a:r>
              <a:rPr lang="ko-KR" altLang="en-US" dirty="0" err="1"/>
              <a:t>주별이며</a:t>
            </a:r>
            <a:r>
              <a:rPr lang="en-US" altLang="ko-KR" dirty="0"/>
              <a:t>, 2</a:t>
            </a:r>
            <a:r>
              <a:rPr lang="ko-KR" altLang="en-US" dirty="0"/>
              <a:t>주의 </a:t>
            </a:r>
            <a:r>
              <a:rPr lang="ko-KR" altLang="en-US" dirty="0" err="1"/>
              <a:t>버즈</a:t>
            </a:r>
            <a:r>
              <a:rPr lang="ko-KR" altLang="en-US" dirty="0"/>
              <a:t> 차트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팝업에서 설정한 기준만 노출됨</a:t>
            </a:r>
            <a:r>
              <a:rPr lang="en-US" altLang="ko-KR" dirty="0"/>
              <a:t>Excel </a:t>
            </a:r>
            <a:r>
              <a:rPr lang="ko-KR" altLang="en-US" dirty="0"/>
              <a:t>파일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Excel </a:t>
            </a:r>
            <a:r>
              <a:rPr lang="ko-KR" altLang="en-US" dirty="0"/>
              <a:t>파일 다운로드</a:t>
            </a:r>
            <a:endParaRPr lang="en-US" altLang="ko-KR" dirty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err="1" smtClean="0"/>
              <a:t>부정차트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 다운로드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 </a:t>
            </a:r>
            <a:r>
              <a:rPr lang="en-US" altLang="ko-KR" dirty="0" smtClean="0"/>
              <a:t>raw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 </a:t>
            </a:r>
            <a:r>
              <a:rPr lang="en-US" altLang="ko-KR" dirty="0" smtClean="0"/>
              <a:t>: Excel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24938" y="901473"/>
            <a:ext cx="4685572" cy="3345339"/>
            <a:chOff x="3595679" y="4872625"/>
            <a:chExt cx="4685572" cy="3345339"/>
          </a:xfrm>
        </p:grpSpPr>
        <p:sp>
          <p:nvSpPr>
            <p:cNvPr id="5" name="직사각형 4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긍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부정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9" y="5202024"/>
              <a:ext cx="4685572" cy="3015940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992" y="4959089"/>
              <a:ext cx="156469" cy="156469"/>
            </a:xfrm>
            <a:prstGeom prst="rect">
              <a:avLst/>
            </a:prstGeom>
          </p:spPr>
        </p:pic>
      </p:grpSp>
      <p:cxnSp>
        <p:nvCxnSpPr>
          <p:cNvPr id="8" name="직선 연결선 7"/>
          <p:cNvCxnSpPr/>
          <p:nvPr/>
        </p:nvCxnSpPr>
        <p:spPr>
          <a:xfrm>
            <a:off x="979490" y="165452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30" y="1356637"/>
            <a:ext cx="942460" cy="17001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637555" y="135663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564230" y="129390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2" name="타원 11"/>
          <p:cNvSpPr/>
          <p:nvPr/>
        </p:nvSpPr>
        <p:spPr>
          <a:xfrm>
            <a:off x="888330" y="129604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3" name="타원 12"/>
          <p:cNvSpPr/>
          <p:nvPr/>
        </p:nvSpPr>
        <p:spPr>
          <a:xfrm>
            <a:off x="946013" y="179854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4" name="타원 13"/>
          <p:cNvSpPr/>
          <p:nvPr/>
        </p:nvSpPr>
        <p:spPr>
          <a:xfrm>
            <a:off x="951851" y="309205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84876" y="135933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640977" y="135933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97078" y="135933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553179" y="135933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09280" y="1359332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139992" y="129818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24938" y="628565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2100404" y="3907410"/>
            <a:ext cx="3216523" cy="225268"/>
            <a:chOff x="1991544" y="3232081"/>
            <a:chExt cx="3216523" cy="225268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6806" y="3276874"/>
              <a:ext cx="142760" cy="133154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255" y="3276404"/>
              <a:ext cx="142760" cy="133154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6886" y="3276874"/>
              <a:ext cx="142760" cy="13315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732" y="3276404"/>
              <a:ext cx="142760" cy="13315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1544" y="3276748"/>
              <a:ext cx="142391" cy="13281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140687" y="3235259"/>
              <a:ext cx="2904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00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884202" y="3241564"/>
              <a:ext cx="2904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00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72919" y="3241905"/>
              <a:ext cx="2904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00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245261" y="3236993"/>
              <a:ext cx="2904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00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17603" y="3232081"/>
              <a:ext cx="2904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00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6235" y="1735616"/>
            <a:ext cx="3039016" cy="2007587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005949" y="1687001"/>
            <a:ext cx="3149301" cy="177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graphicFrame>
        <p:nvGraphicFramePr>
          <p:cNvPr id="93" name="표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17879"/>
              </p:ext>
            </p:extLst>
          </p:nvPr>
        </p:nvGraphicFramePr>
        <p:xfrm>
          <a:off x="4543497" y="4794954"/>
          <a:ext cx="1979044" cy="993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761">
                  <a:extLst>
                    <a:ext uri="{9D8B030D-6E8A-4147-A177-3AD203B41FA5}">
                      <a16:colId xmlns:a16="http://schemas.microsoft.com/office/drawing/2014/main" val="2231452422"/>
                    </a:ext>
                  </a:extLst>
                </a:gridCol>
                <a:gridCol w="494761">
                  <a:extLst>
                    <a:ext uri="{9D8B030D-6E8A-4147-A177-3AD203B41FA5}">
                      <a16:colId xmlns:a16="http://schemas.microsoft.com/office/drawing/2014/main" val="37805048"/>
                    </a:ext>
                  </a:extLst>
                </a:gridCol>
                <a:gridCol w="494761">
                  <a:extLst>
                    <a:ext uri="{9D8B030D-6E8A-4147-A177-3AD203B41FA5}">
                      <a16:colId xmlns:a16="http://schemas.microsoft.com/office/drawing/2014/main" val="2626848389"/>
                    </a:ext>
                  </a:extLst>
                </a:gridCol>
                <a:gridCol w="494761">
                  <a:extLst>
                    <a:ext uri="{9D8B030D-6E8A-4147-A177-3AD203B41FA5}">
                      <a16:colId xmlns:a16="http://schemas.microsoft.com/office/drawing/2014/main" val="2445654363"/>
                    </a:ext>
                  </a:extLst>
                </a:gridCol>
              </a:tblGrid>
              <a:tr h="248356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A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B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C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28078"/>
                  </a:ext>
                </a:extLst>
              </a:tr>
              <a:tr h="248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긍정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1,953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+mn-cs"/>
                        </a:rPr>
                        <a:t>2,513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1,765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035965"/>
                  </a:ext>
                </a:extLst>
              </a:tr>
              <a:tr h="248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부정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1,632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1,715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1,765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722451"/>
                  </a:ext>
                </a:extLst>
              </a:tr>
              <a:tr h="248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중립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1,000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1,379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1,734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96299"/>
                  </a:ext>
                </a:extLst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4572733" y="5917858"/>
            <a:ext cx="138023" cy="138023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5599306" y="5917857"/>
            <a:ext cx="138023" cy="138023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4572733" y="6198017"/>
            <a:ext cx="138023" cy="138023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5605022" y="6198018"/>
            <a:ext cx="138023" cy="138023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4716511" y="5863757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1,900</a:t>
            </a:r>
            <a:r>
              <a:rPr lang="ko-KR" altLang="en-US" sz="1000" dirty="0" smtClean="0"/>
              <a:t>이상</a:t>
            </a:r>
            <a:endParaRPr lang="ko-KR" altLang="en-US" sz="1000" dirty="0"/>
          </a:p>
        </p:txBody>
      </p:sp>
      <p:sp>
        <p:nvSpPr>
          <p:cNvPr id="99" name="TextBox 98"/>
          <p:cNvSpPr txBox="1"/>
          <p:nvPr/>
        </p:nvSpPr>
        <p:spPr>
          <a:xfrm>
            <a:off x="4716511" y="6143917"/>
            <a:ext cx="7745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1400~1699</a:t>
            </a:r>
            <a:endParaRPr lang="ko-KR" altLang="en-US" sz="1000" dirty="0"/>
          </a:p>
        </p:txBody>
      </p:sp>
      <p:sp>
        <p:nvSpPr>
          <p:cNvPr id="100" name="TextBox 99"/>
          <p:cNvSpPr txBox="1"/>
          <p:nvPr/>
        </p:nvSpPr>
        <p:spPr>
          <a:xfrm>
            <a:off x="5777594" y="5863757"/>
            <a:ext cx="7745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1700~1899</a:t>
            </a:r>
            <a:endParaRPr lang="ko-KR" altLang="en-US" sz="1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777594" y="6143917"/>
            <a:ext cx="7040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1399</a:t>
            </a:r>
            <a:r>
              <a:rPr lang="ko-KR" altLang="en-US" sz="1000" dirty="0" smtClean="0"/>
              <a:t>이하</a:t>
            </a:r>
            <a:endParaRPr lang="ko-KR" alt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904366" y="4481114"/>
            <a:ext cx="10390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누적 히스토그램 차트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454934" y="4469837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히트맵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8383" y="4715193"/>
            <a:ext cx="2344043" cy="168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17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 분석 </a:t>
            </a:r>
            <a:r>
              <a:rPr lang="en-US" altLang="ko-KR" dirty="0"/>
              <a:t>&gt; </a:t>
            </a:r>
            <a:r>
              <a:rPr lang="ko-KR" altLang="en-US" dirty="0"/>
              <a:t>비교 분석</a:t>
            </a:r>
            <a:r>
              <a:rPr lang="en-US" altLang="ko-KR" dirty="0" smtClean="0"/>
              <a:t> </a:t>
            </a:r>
            <a:r>
              <a:rPr lang="en-US" altLang="ko-KR" dirty="0"/>
              <a:t>&gt; </a:t>
            </a:r>
            <a:r>
              <a:rPr lang="ko-KR" altLang="en-US" dirty="0" smtClean="0"/>
              <a:t>위젯 </a:t>
            </a:r>
            <a:r>
              <a:rPr lang="ko-KR" altLang="en-US" dirty="0"/>
              <a:t>설정 </a:t>
            </a:r>
            <a:r>
              <a:rPr lang="en-US" altLang="ko-KR" dirty="0"/>
              <a:t>(</a:t>
            </a:r>
            <a:r>
              <a:rPr lang="ko-KR" altLang="en-US" dirty="0" err="1"/>
              <a:t>연관어</a:t>
            </a:r>
            <a:r>
              <a:rPr lang="ko-KR" altLang="en-US" dirty="0"/>
              <a:t> </a:t>
            </a:r>
            <a:r>
              <a:rPr lang="ko-KR" altLang="en-US" dirty="0" smtClean="0"/>
              <a:t>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/>
              <a:t>연관어</a:t>
            </a:r>
            <a:r>
              <a:rPr lang="ko-KR" altLang="en-US" dirty="0"/>
              <a:t>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- 1</a:t>
            </a:r>
            <a:r>
              <a:rPr lang="ko-KR" altLang="en-US" dirty="0"/>
              <a:t>차 </a:t>
            </a:r>
            <a:r>
              <a:rPr lang="ko-KR" altLang="en-US" dirty="0" err="1"/>
              <a:t>연관어만</a:t>
            </a:r>
            <a:r>
              <a:rPr lang="ko-KR" altLang="en-US" dirty="0"/>
              <a:t> 볼 수 있음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- </a:t>
            </a:r>
            <a:r>
              <a:rPr lang="ko-KR" altLang="en-US" dirty="0" err="1"/>
              <a:t>워드클라우드</a:t>
            </a:r>
            <a:r>
              <a:rPr lang="en-US" altLang="ko-KR" dirty="0"/>
              <a:t>(</a:t>
            </a:r>
            <a:r>
              <a:rPr lang="ko-KR" altLang="en-US" dirty="0"/>
              <a:t>컬러</a:t>
            </a:r>
            <a:r>
              <a:rPr lang="en-US" altLang="ko-KR" dirty="0"/>
              <a:t>)(</a:t>
            </a:r>
            <a:r>
              <a:rPr lang="en-US" altLang="ko-KR" dirty="0" err="1"/>
              <a:t>df</a:t>
            </a:r>
            <a:r>
              <a:rPr lang="en-US" altLang="ko-KR" dirty="0"/>
              <a:t>) : </a:t>
            </a:r>
            <a:r>
              <a:rPr lang="ko-KR" altLang="en-US" dirty="0" err="1"/>
              <a:t>버즈량에</a:t>
            </a:r>
            <a:r>
              <a:rPr lang="ko-KR" altLang="en-US" dirty="0"/>
              <a:t> 따라 텍스트의 크기</a:t>
            </a:r>
            <a:r>
              <a:rPr lang="en-US" altLang="ko-KR" dirty="0"/>
              <a:t>, </a:t>
            </a:r>
            <a:r>
              <a:rPr lang="ko-KR" altLang="en-US" dirty="0"/>
              <a:t>굵기의 변화를 주는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* </a:t>
            </a:r>
            <a:r>
              <a:rPr lang="ko-KR" altLang="en-US" dirty="0" err="1"/>
              <a:t>연관어</a:t>
            </a:r>
            <a:r>
              <a:rPr lang="ko-KR" altLang="en-US" dirty="0"/>
              <a:t> 노출 개수 </a:t>
            </a:r>
            <a:r>
              <a:rPr lang="en-US" altLang="ko-KR" dirty="0"/>
              <a:t>: 5~50</a:t>
            </a:r>
            <a:r>
              <a:rPr lang="ko-KR" altLang="en-US" dirty="0"/>
              <a:t>개 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 : 20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895994" y="1815910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확인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18340" y="731733"/>
            <a:ext cx="3223857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 설정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8340" y="1061133"/>
            <a:ext cx="3223857" cy="1173732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712174" y="124478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408296" y="1248790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워드클라우드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컬러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09826" y="120537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52" name="그룹 51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53" name="직사각형 52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58" name="타원 57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11573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/>
              <a:t>심층 분석 </a:t>
            </a:r>
            <a:r>
              <a:rPr lang="en-US" altLang="ko-KR" dirty="0"/>
              <a:t>&gt; </a:t>
            </a:r>
            <a:r>
              <a:rPr lang="ko-KR" altLang="en-US" dirty="0"/>
              <a:t>비교 분석 </a:t>
            </a:r>
            <a:r>
              <a:rPr lang="en-US" altLang="ko-KR" dirty="0" smtClean="0"/>
              <a:t>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연관어</a:t>
            </a:r>
            <a:r>
              <a:rPr lang="ko-KR" altLang="en-US" dirty="0"/>
              <a:t>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 </a:t>
            </a:r>
            <a:r>
              <a:rPr lang="ko-KR" altLang="en-US" dirty="0" err="1"/>
              <a:t>워드클라우드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3x2,  min 2x2, max 3x3</a:t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err="1" smtClean="0"/>
              <a:t>연관어를</a:t>
            </a:r>
            <a:r>
              <a:rPr lang="ko-KR" altLang="en-US" dirty="0" smtClean="0"/>
              <a:t> 볼 채널 선택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팝업에서 설정한 채널을 대상으로 선택가능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err="1" smtClean="0"/>
              <a:t>검색어</a:t>
            </a:r>
            <a:r>
              <a:rPr lang="ko-KR" altLang="en-US" dirty="0" smtClean="0"/>
              <a:t> 선택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분류 시 여러 개의 데이터가 있는 경우 선택해서 해당 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조회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3.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개</a:t>
            </a:r>
            <a:r>
              <a:rPr lang="en-US" altLang="ko-KR" dirty="0"/>
              <a:t>, 5~50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5. </a:t>
            </a:r>
            <a:r>
              <a:rPr lang="ko-KR" altLang="en-US" dirty="0"/>
              <a:t>키워드 속성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등록 속성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6.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smtClean="0"/>
              <a:t>워드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 다운로드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키워드 </a:t>
            </a:r>
            <a:r>
              <a:rPr lang="en-US" altLang="ko-KR" dirty="0" smtClean="0"/>
              <a:t>: Excel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618341" y="731733"/>
            <a:ext cx="4685572" cy="4929515"/>
            <a:chOff x="3595679" y="4872625"/>
            <a:chExt cx="4685572" cy="4929515"/>
          </a:xfrm>
        </p:grpSpPr>
        <p:sp>
          <p:nvSpPr>
            <p:cNvPr id="36" name="직사각형 35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연관어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595679" y="5202024"/>
              <a:ext cx="4685572" cy="4600116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39" name="직선 연결선 38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495699" y="1186898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207568" y="1186898"/>
            <a:ext cx="1033578" cy="1721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84" y="1665823"/>
            <a:ext cx="2441915" cy="2224805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3412025" y="1721082"/>
          <a:ext cx="1531847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24">
                  <a:extLst>
                    <a:ext uri="{9D8B030D-6E8A-4147-A177-3AD203B41FA5}">
                      <a16:colId xmlns:a16="http://schemas.microsoft.com/office/drawing/2014/main" val="198467756"/>
                    </a:ext>
                  </a:extLst>
                </a:gridCol>
                <a:gridCol w="758475">
                  <a:extLst>
                    <a:ext uri="{9D8B030D-6E8A-4147-A177-3AD203B41FA5}">
                      <a16:colId xmlns:a16="http://schemas.microsoft.com/office/drawing/2014/main" val="154982804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192647153"/>
                    </a:ext>
                  </a:extLst>
                </a:gridCol>
              </a:tblGrid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연관어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버즈량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289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악성코드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633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멀웨이</a:t>
                      </a:r>
                      <a:endParaRPr lang="en-US" altLang="ko-KR" sz="600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2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4196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워너크라이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555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해피해킹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10,234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10,154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863093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비너스락커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9,675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익스플로러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9,164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6951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취약점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8,999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7134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록키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41426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HTTPS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8,576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9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해커들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8,346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74908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8,248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442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안랩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7,768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472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공격들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7,349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896769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악성파일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6,123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6569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엘라스틱서치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74059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봇넷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2,168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09649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HWP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1,986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56979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Socket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846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40470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2418374" y="4071666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566432" y="443170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566431" y="457572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566430" y="471973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566429" y="486375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566428" y="500777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566427" y="515178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566426" y="529580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502536" y="443170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02535" y="457572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502534" y="471973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502533" y="486375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502532" y="500777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502531" y="515178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502530" y="529580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690788" y="4372204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90786" y="4523914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</a:p>
        </p:txBody>
      </p:sp>
      <p:sp>
        <p:nvSpPr>
          <p:cNvPr id="63" name="타원 62"/>
          <p:cNvSpPr/>
          <p:nvPr/>
        </p:nvSpPr>
        <p:spPr>
          <a:xfrm>
            <a:off x="1407042" y="431902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64" name="타원 63"/>
          <p:cNvSpPr/>
          <p:nvPr/>
        </p:nvSpPr>
        <p:spPr>
          <a:xfrm>
            <a:off x="2345049" y="400415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65" name="타원 64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  <p:sp>
        <p:nvSpPr>
          <p:cNvPr id="66" name="타원 65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68" name="타원 67"/>
          <p:cNvSpPr/>
          <p:nvPr/>
        </p:nvSpPr>
        <p:spPr>
          <a:xfrm>
            <a:off x="2163225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69" name="타원 68"/>
          <p:cNvSpPr/>
          <p:nvPr/>
        </p:nvSpPr>
        <p:spPr>
          <a:xfrm>
            <a:off x="3430950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5138479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 분석 </a:t>
            </a:r>
            <a:r>
              <a:rPr lang="en-US" altLang="ko-KR" dirty="0"/>
              <a:t>&gt; </a:t>
            </a:r>
            <a:r>
              <a:rPr lang="ko-KR" altLang="en-US" dirty="0"/>
              <a:t>비교 분석 </a:t>
            </a:r>
            <a:r>
              <a:rPr lang="en-US" altLang="ko-KR" dirty="0"/>
              <a:t>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/>
              <a:t>연관어</a:t>
            </a:r>
            <a:r>
              <a:rPr lang="ko-KR" altLang="en-US" dirty="0"/>
              <a:t>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- 1</a:t>
            </a:r>
            <a:r>
              <a:rPr lang="ko-KR" altLang="en-US" dirty="0"/>
              <a:t>차</a:t>
            </a:r>
            <a:r>
              <a:rPr lang="en-US" altLang="ko-KR" dirty="0"/>
              <a:t>, 2</a:t>
            </a:r>
            <a:r>
              <a:rPr lang="ko-KR" altLang="en-US" dirty="0"/>
              <a:t>차 </a:t>
            </a:r>
            <a:r>
              <a:rPr lang="ko-KR" altLang="en-US" dirty="0" err="1"/>
              <a:t>연관어를</a:t>
            </a:r>
            <a:r>
              <a:rPr lang="ko-KR" altLang="en-US" dirty="0"/>
              <a:t> 볼 수 있음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/>
              <a:t>계통도 </a:t>
            </a:r>
            <a:r>
              <a:rPr lang="en-US" altLang="ko-KR" dirty="0"/>
              <a:t>: </a:t>
            </a:r>
            <a:r>
              <a:rPr lang="ko-KR" altLang="en-US" dirty="0" err="1"/>
              <a:t>연관어를</a:t>
            </a:r>
            <a:r>
              <a:rPr lang="ko-KR" altLang="en-US" dirty="0"/>
              <a:t> </a:t>
            </a:r>
            <a:r>
              <a:rPr lang="ko-KR" altLang="en-US" dirty="0" err="1"/>
              <a:t>매체별</a:t>
            </a:r>
            <a:r>
              <a:rPr lang="ko-KR" altLang="en-US" dirty="0"/>
              <a:t> </a:t>
            </a:r>
            <a:r>
              <a:rPr lang="ko-KR" altLang="en-US" dirty="0" err="1"/>
              <a:t>하이어라키</a:t>
            </a:r>
            <a:r>
              <a:rPr lang="ko-KR" altLang="en-US" dirty="0"/>
              <a:t> 구조로 보여주는 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- </a:t>
            </a:r>
            <a:r>
              <a:rPr lang="ko-KR" altLang="en-US" dirty="0" smtClean="0"/>
              <a:t>최초 분류는 </a:t>
            </a:r>
            <a:r>
              <a:rPr lang="ko-KR" altLang="en-US" dirty="0" err="1" smtClean="0"/>
              <a:t>브랜드별</a:t>
            </a:r>
            <a:r>
              <a:rPr lang="ko-KR" altLang="en-US" dirty="0" smtClean="0"/>
              <a:t> 분류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키워드 주위의 버블 모양으로 </a:t>
            </a:r>
            <a:r>
              <a:rPr lang="ko-KR" altLang="en-US" dirty="0" err="1"/>
              <a:t>연관어나</a:t>
            </a:r>
            <a:r>
              <a:rPr lang="ko-KR" altLang="en-US" dirty="0"/>
              <a:t> 나열되는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  </a:t>
            </a:r>
            <a:r>
              <a:rPr lang="en-US" altLang="ko-KR" dirty="0"/>
              <a:t>-&gt; </a:t>
            </a:r>
            <a:r>
              <a:rPr lang="ko-KR" altLang="en-US" dirty="0"/>
              <a:t>해당 유형을 선택 시 </a:t>
            </a:r>
            <a:r>
              <a:rPr lang="en-US" altLang="ko-KR" dirty="0"/>
              <a:t>2</a:t>
            </a:r>
            <a:r>
              <a:rPr lang="ko-KR" altLang="en-US" dirty="0"/>
              <a:t>번 선택 사항이 나타남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2. </a:t>
            </a:r>
            <a:r>
              <a:rPr lang="ko-KR" altLang="en-US" dirty="0" err="1"/>
              <a:t>연관어의</a:t>
            </a:r>
            <a:r>
              <a:rPr lang="ko-KR" altLang="en-US" dirty="0"/>
              <a:t> 차수를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- 1</a:t>
            </a:r>
            <a:r>
              <a:rPr lang="ko-KR" altLang="en-US" dirty="0"/>
              <a:t>차</a:t>
            </a:r>
            <a:r>
              <a:rPr lang="en-US" altLang="ko-KR" dirty="0"/>
              <a:t>, 1,2</a:t>
            </a:r>
            <a:r>
              <a:rPr lang="ko-KR" altLang="en-US" dirty="0"/>
              <a:t>차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4" name="직사각형 3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9" name="타원 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724952" y="744334"/>
            <a:ext cx="3223857" cy="1815261"/>
            <a:chOff x="3595678" y="4872625"/>
            <a:chExt cx="3223857" cy="1815261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4788983" y="627442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연관어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595678" y="5202024"/>
              <a:ext cx="3223857" cy="1485862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15" name="타원 14"/>
          <p:cNvSpPr/>
          <p:nvPr/>
        </p:nvSpPr>
        <p:spPr>
          <a:xfrm>
            <a:off x="670435" y="70445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18786" y="1196395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514908" y="1200397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계통도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16438" y="115698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8786" y="1556273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깊이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10948" y="15345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21" name="타원 20"/>
          <p:cNvSpPr/>
          <p:nvPr/>
        </p:nvSpPr>
        <p:spPr>
          <a:xfrm>
            <a:off x="2088743" y="1600204"/>
            <a:ext cx="115889" cy="1079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79508" y="1600204"/>
            <a:ext cx="117475" cy="10795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latinLnBrk="0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83826" y="1551374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09570" y="1547347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1, 2</a:t>
            </a:r>
            <a:r>
              <a:rPr lang="ko-KR" altLang="en-US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236014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 분석 </a:t>
            </a:r>
            <a:r>
              <a:rPr lang="en-US" altLang="ko-KR" dirty="0"/>
              <a:t>&gt; </a:t>
            </a:r>
            <a:r>
              <a:rPr lang="ko-KR" altLang="en-US" dirty="0"/>
              <a:t>비교 분석 </a:t>
            </a:r>
            <a:r>
              <a:rPr lang="en-US" altLang="ko-KR" dirty="0"/>
              <a:t>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연관어</a:t>
            </a:r>
            <a:r>
              <a:rPr lang="ko-KR" altLang="en-US" dirty="0"/>
              <a:t>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계통도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</a:t>
            </a:r>
            <a:r>
              <a:rPr lang="en-US" altLang="ko-KR" dirty="0" smtClean="0"/>
              <a:t>4x1</a:t>
            </a:r>
            <a:br>
              <a:rPr lang="en-US" altLang="ko-KR" dirty="0" smtClean="0"/>
            </a:br>
            <a:r>
              <a:rPr lang="en-US" altLang="ko-KR" dirty="0" smtClean="0"/>
              <a:t>     - 2</a:t>
            </a:r>
            <a:r>
              <a:rPr lang="ko-KR" altLang="en-US" dirty="0" smtClean="0"/>
              <a:t>개 이상 검색 </a:t>
            </a:r>
            <a:r>
              <a:rPr lang="ko-KR" altLang="en-US" dirty="0" err="1" smtClean="0"/>
              <a:t>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en-US" altLang="ko-KR" dirty="0" smtClean="0"/>
              <a:t>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연관어를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분류 시 여러 개의 데이터가 있는 경우 선택해서 해당 </a:t>
            </a:r>
            <a:r>
              <a:rPr lang="ko-KR" altLang="en-US" dirty="0" err="1"/>
              <a:t>연관어</a:t>
            </a:r>
            <a:r>
              <a:rPr lang="ko-KR" altLang="en-US" dirty="0"/>
              <a:t> 조회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 err="1"/>
              <a:t>연관어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계통도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개</a:t>
            </a:r>
            <a:r>
              <a:rPr lang="en-US" altLang="ko-KR" dirty="0"/>
              <a:t>, 30~50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10</a:t>
            </a:r>
            <a:r>
              <a:rPr lang="ko-KR" altLang="en-US" dirty="0"/>
              <a:t>개</a:t>
            </a:r>
            <a:r>
              <a:rPr lang="en-US" altLang="ko-KR" dirty="0"/>
              <a:t>, 10~30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계통도</a:t>
            </a:r>
            <a:r>
              <a:rPr lang="en-US" altLang="ko-KR" dirty="0"/>
              <a:t>,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</a:t>
            </a:r>
            <a:r>
              <a:rPr lang="en-US" altLang="ko-KR" dirty="0"/>
              <a:t>, Excel</a:t>
            </a:r>
            <a:r>
              <a:rPr lang="ko-KR" altLang="en-US" dirty="0"/>
              <a:t> 다운로드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430950" y="1558721"/>
          <a:ext cx="1531847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24">
                  <a:extLst>
                    <a:ext uri="{9D8B030D-6E8A-4147-A177-3AD203B41FA5}">
                      <a16:colId xmlns:a16="http://schemas.microsoft.com/office/drawing/2014/main" val="198467756"/>
                    </a:ext>
                  </a:extLst>
                </a:gridCol>
                <a:gridCol w="758475">
                  <a:extLst>
                    <a:ext uri="{9D8B030D-6E8A-4147-A177-3AD203B41FA5}">
                      <a16:colId xmlns:a16="http://schemas.microsoft.com/office/drawing/2014/main" val="154982804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192647153"/>
                    </a:ext>
                  </a:extLst>
                </a:gridCol>
              </a:tblGrid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연관어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버즈량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289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악성코드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633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멀웨이</a:t>
                      </a:r>
                      <a:endParaRPr lang="en-US" altLang="ko-KR" sz="600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2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4196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워너크라이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555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해피해킹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10,234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10,154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863093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비너스락커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9,675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익스플로러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9,164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6951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취약점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8,999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7134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록키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4142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90" y="1838500"/>
            <a:ext cx="2130681" cy="1692068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70452"/>
              </p:ext>
            </p:extLst>
          </p:nvPr>
        </p:nvGraphicFramePr>
        <p:xfrm>
          <a:off x="4060097" y="4555425"/>
          <a:ext cx="1531847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24">
                  <a:extLst>
                    <a:ext uri="{9D8B030D-6E8A-4147-A177-3AD203B41FA5}">
                      <a16:colId xmlns:a16="http://schemas.microsoft.com/office/drawing/2014/main" val="198467756"/>
                    </a:ext>
                  </a:extLst>
                </a:gridCol>
                <a:gridCol w="758475">
                  <a:extLst>
                    <a:ext uri="{9D8B030D-6E8A-4147-A177-3AD203B41FA5}">
                      <a16:colId xmlns:a16="http://schemas.microsoft.com/office/drawing/2014/main" val="154982804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192647153"/>
                    </a:ext>
                  </a:extLst>
                </a:gridCol>
              </a:tblGrid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연관어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버즈량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289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악성코드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633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멀웨이</a:t>
                      </a:r>
                      <a:endParaRPr lang="en-US" altLang="ko-KR" sz="600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2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4196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워너크라이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555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해피해킹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10,234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10,154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863093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비너스락커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9,675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익스플로러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9,164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6951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취약점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8,999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7134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록키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4142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618341" y="731733"/>
            <a:ext cx="4685572" cy="2913291"/>
            <a:chOff x="3595679" y="4872625"/>
            <a:chExt cx="4685572" cy="2985299"/>
          </a:xfrm>
        </p:grpSpPr>
        <p:sp>
          <p:nvSpPr>
            <p:cNvPr id="8" name="직사각형 7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연관어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595679" y="5202024"/>
              <a:ext cx="4685572" cy="2655900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992" y="4959089"/>
              <a:ext cx="156469" cy="156469"/>
            </a:xfrm>
            <a:prstGeom prst="rect">
              <a:avLst/>
            </a:prstGeom>
          </p:spPr>
        </p:pic>
      </p:grpSp>
      <p:cxnSp>
        <p:nvCxnSpPr>
          <p:cNvPr id="11" name="직선 연결선 10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495699" y="1186898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7568" y="1186898"/>
            <a:ext cx="1033578" cy="1721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  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17" name="타원 16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8" name="타원 17"/>
          <p:cNvSpPr/>
          <p:nvPr/>
        </p:nvSpPr>
        <p:spPr>
          <a:xfrm>
            <a:off x="2163225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9" name="타원 18"/>
          <p:cNvSpPr/>
          <p:nvPr/>
        </p:nvSpPr>
        <p:spPr>
          <a:xfrm>
            <a:off x="3430950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628631" y="3728094"/>
            <a:ext cx="5098878" cy="2913291"/>
            <a:chOff x="3595679" y="4872625"/>
            <a:chExt cx="5098878" cy="2985299"/>
          </a:xfrm>
        </p:grpSpPr>
        <p:sp>
          <p:nvSpPr>
            <p:cNvPr id="31" name="직사각형 30"/>
            <p:cNvSpPr/>
            <p:nvPr/>
          </p:nvSpPr>
          <p:spPr>
            <a:xfrm>
              <a:off x="3595679" y="4872625"/>
              <a:ext cx="50988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연관어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595679" y="5202024"/>
              <a:ext cx="5098878" cy="2655900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992" y="4959089"/>
              <a:ext cx="156469" cy="156469"/>
            </a:xfrm>
            <a:prstGeom prst="rect">
              <a:avLst/>
            </a:prstGeom>
          </p:spPr>
        </p:pic>
      </p:grpSp>
      <p:cxnSp>
        <p:nvCxnSpPr>
          <p:cNvPr id="22" name="직선 연결선 21"/>
          <p:cNvCxnSpPr/>
          <p:nvPr/>
        </p:nvCxnSpPr>
        <p:spPr>
          <a:xfrm>
            <a:off x="752431" y="4481145"/>
            <a:ext cx="4909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044098" y="4183259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755967" y="4183259"/>
            <a:ext cx="1033578" cy="1721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 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23" y="4183258"/>
            <a:ext cx="942460" cy="170012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5079357" y="4183258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006032" y="412052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28" name="타원 27"/>
          <p:cNvSpPr/>
          <p:nvPr/>
        </p:nvSpPr>
        <p:spPr>
          <a:xfrm>
            <a:off x="792023" y="412266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29" name="타원 28"/>
          <p:cNvSpPr/>
          <p:nvPr/>
        </p:nvSpPr>
        <p:spPr>
          <a:xfrm>
            <a:off x="2711624" y="412110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30" name="타원 29"/>
          <p:cNvSpPr/>
          <p:nvPr/>
        </p:nvSpPr>
        <p:spPr>
          <a:xfrm>
            <a:off x="3979349" y="412110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34" name="직사각형 33"/>
          <p:cNvSpPr/>
          <p:nvPr/>
        </p:nvSpPr>
        <p:spPr>
          <a:xfrm>
            <a:off x="3204395" y="4626933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131070" y="455941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36" name="직사각형 35"/>
          <p:cNvSpPr/>
          <p:nvPr/>
        </p:nvSpPr>
        <p:spPr>
          <a:xfrm>
            <a:off x="2464043" y="1611606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390718" y="154409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437120" y="908723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계통도</a:t>
            </a:r>
            <a:endParaRPr lang="en-US" altLang="ko-KR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86282" y="3728094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버블차트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24" y="4890673"/>
            <a:ext cx="1540638" cy="1490655"/>
          </a:xfrm>
          <a:prstGeom prst="rect">
            <a:avLst/>
          </a:prstGeom>
        </p:spPr>
      </p:pic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312453"/>
              </p:ext>
            </p:extLst>
          </p:nvPr>
        </p:nvGraphicFramePr>
        <p:xfrm>
          <a:off x="790733" y="4565096"/>
          <a:ext cx="1531847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24">
                  <a:extLst>
                    <a:ext uri="{9D8B030D-6E8A-4147-A177-3AD203B41FA5}">
                      <a16:colId xmlns:a16="http://schemas.microsoft.com/office/drawing/2014/main" val="198467756"/>
                    </a:ext>
                  </a:extLst>
                </a:gridCol>
                <a:gridCol w="758475">
                  <a:extLst>
                    <a:ext uri="{9D8B030D-6E8A-4147-A177-3AD203B41FA5}">
                      <a16:colId xmlns:a16="http://schemas.microsoft.com/office/drawing/2014/main" val="154982804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192647153"/>
                    </a:ext>
                  </a:extLst>
                </a:gridCol>
              </a:tblGrid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연관어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버즈량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289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악성코드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633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멀웨이</a:t>
                      </a:r>
                      <a:endParaRPr lang="en-US" altLang="ko-KR" sz="600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2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4196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워너크라이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555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해피해킹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10,234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10,154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863093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비너스락커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9,675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익스플로러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9,164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6951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취약점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8,999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7134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록키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41426"/>
                  </a:ext>
                </a:extLst>
              </a:tr>
            </a:tbl>
          </a:graphicData>
        </a:graphic>
      </p:graphicFrame>
      <p:sp>
        <p:nvSpPr>
          <p:cNvPr id="42" name="타원 41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8737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 분석 </a:t>
            </a:r>
            <a:r>
              <a:rPr lang="en-US" altLang="ko-KR" dirty="0"/>
              <a:t>&gt; </a:t>
            </a:r>
            <a:r>
              <a:rPr lang="ko-KR" altLang="en-US" dirty="0"/>
              <a:t>비교 분석 </a:t>
            </a:r>
            <a:r>
              <a:rPr lang="en-US" altLang="ko-KR" dirty="0"/>
              <a:t>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/>
              <a:t>연관어</a:t>
            </a:r>
            <a:r>
              <a:rPr lang="ko-KR" altLang="en-US" dirty="0"/>
              <a:t>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- 1</a:t>
            </a:r>
            <a:r>
              <a:rPr lang="ko-KR" altLang="en-US" dirty="0"/>
              <a:t>차</a:t>
            </a:r>
            <a:r>
              <a:rPr lang="en-US" altLang="ko-KR" dirty="0"/>
              <a:t>, 2</a:t>
            </a:r>
            <a:r>
              <a:rPr lang="ko-KR" altLang="en-US" dirty="0"/>
              <a:t>차 </a:t>
            </a:r>
            <a:r>
              <a:rPr lang="ko-KR" altLang="en-US" dirty="0" err="1"/>
              <a:t>연관어를</a:t>
            </a:r>
            <a:r>
              <a:rPr lang="ko-KR" altLang="en-US" dirty="0"/>
              <a:t> 볼 수 있음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 </a:t>
            </a:r>
            <a:r>
              <a:rPr lang="en-US" altLang="ko-KR" dirty="0"/>
              <a:t>- </a:t>
            </a:r>
            <a:r>
              <a:rPr lang="ko-KR" altLang="en-US" dirty="0"/>
              <a:t>계통도 </a:t>
            </a:r>
            <a:r>
              <a:rPr lang="en-US" altLang="ko-KR" dirty="0"/>
              <a:t>: </a:t>
            </a:r>
            <a:r>
              <a:rPr lang="ko-KR" altLang="en-US" dirty="0" err="1"/>
              <a:t>연관어를</a:t>
            </a:r>
            <a:r>
              <a:rPr lang="ko-KR" altLang="en-US" dirty="0"/>
              <a:t> </a:t>
            </a:r>
            <a:r>
              <a:rPr lang="ko-KR" altLang="en-US" dirty="0" err="1"/>
              <a:t>매체별</a:t>
            </a:r>
            <a:r>
              <a:rPr lang="ko-KR" altLang="en-US" dirty="0"/>
              <a:t> </a:t>
            </a:r>
            <a:r>
              <a:rPr lang="ko-KR" altLang="en-US" dirty="0" err="1"/>
              <a:t>하이어라키</a:t>
            </a:r>
            <a:r>
              <a:rPr lang="ko-KR" altLang="en-US" dirty="0"/>
              <a:t> 구조로 보여주는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 - </a:t>
            </a:r>
            <a:r>
              <a:rPr lang="ko-KR" altLang="en-US" dirty="0"/>
              <a:t>최초 분류는 </a:t>
            </a:r>
            <a:r>
              <a:rPr lang="ko-KR" altLang="en-US" dirty="0" err="1"/>
              <a:t>브랜드별</a:t>
            </a:r>
            <a:r>
              <a:rPr lang="ko-KR" altLang="en-US" dirty="0"/>
              <a:t> 분류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키워드 주위의 버블 모양으로 </a:t>
            </a:r>
            <a:r>
              <a:rPr lang="ko-KR" altLang="en-US" dirty="0" err="1"/>
              <a:t>연관어나</a:t>
            </a:r>
            <a:r>
              <a:rPr lang="ko-KR" altLang="en-US" dirty="0"/>
              <a:t> 나열되는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-&gt; </a:t>
            </a:r>
            <a:r>
              <a:rPr lang="ko-KR" altLang="en-US" dirty="0"/>
              <a:t>해당 유형을 선택 시 </a:t>
            </a:r>
            <a:r>
              <a:rPr lang="en-US" altLang="ko-KR" dirty="0"/>
              <a:t>2</a:t>
            </a:r>
            <a:r>
              <a:rPr lang="ko-KR" altLang="en-US" dirty="0"/>
              <a:t>번 선택 사항이 나타남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2. </a:t>
            </a:r>
            <a:r>
              <a:rPr lang="ko-KR" altLang="en-US" dirty="0" err="1"/>
              <a:t>연관어의</a:t>
            </a:r>
            <a:r>
              <a:rPr lang="ko-KR" altLang="en-US" dirty="0"/>
              <a:t> 차수를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- 1</a:t>
            </a:r>
            <a:r>
              <a:rPr lang="ko-KR" altLang="en-US" dirty="0"/>
              <a:t>차</a:t>
            </a:r>
            <a:r>
              <a:rPr lang="en-US" altLang="ko-KR" dirty="0"/>
              <a:t>, 1,2</a:t>
            </a:r>
            <a:r>
              <a:rPr lang="ko-KR" altLang="en-US" dirty="0"/>
              <a:t>차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33" name="직사각형 32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38" name="타원 37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39" name="그룹 38"/>
          <p:cNvGrpSpPr/>
          <p:nvPr/>
        </p:nvGrpSpPr>
        <p:grpSpPr>
          <a:xfrm>
            <a:off x="724952" y="744334"/>
            <a:ext cx="3223857" cy="1815261"/>
            <a:chOff x="3595678" y="4872625"/>
            <a:chExt cx="3223857" cy="1815261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4788983" y="627442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연관어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595678" y="5202024"/>
              <a:ext cx="3223857" cy="1485862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44" name="타원 43"/>
          <p:cNvSpPr/>
          <p:nvPr/>
        </p:nvSpPr>
        <p:spPr>
          <a:xfrm>
            <a:off x="670435" y="70445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818786" y="1196395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514908" y="1200397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16438" y="115698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818786" y="1556273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깊이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810948" y="15345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50" name="타원 49"/>
          <p:cNvSpPr/>
          <p:nvPr/>
        </p:nvSpPr>
        <p:spPr>
          <a:xfrm>
            <a:off x="2088743" y="1600204"/>
            <a:ext cx="115889" cy="1079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479508" y="1600204"/>
            <a:ext cx="117475" cy="10795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latinLnBrk="0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83826" y="1551374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209570" y="1547347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1, 2</a:t>
            </a:r>
            <a:r>
              <a:rPr lang="ko-KR" altLang="en-US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193689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 분석 </a:t>
            </a:r>
            <a:r>
              <a:rPr lang="en-US" altLang="ko-KR" dirty="0"/>
              <a:t>&gt; </a:t>
            </a:r>
            <a:r>
              <a:rPr lang="ko-KR" altLang="en-US" dirty="0"/>
              <a:t>비교 분석 </a:t>
            </a:r>
            <a:r>
              <a:rPr lang="en-US" altLang="ko-KR" dirty="0"/>
              <a:t>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연관어</a:t>
            </a:r>
            <a:r>
              <a:rPr lang="ko-KR" altLang="en-US" dirty="0"/>
              <a:t> 차트</a:t>
            </a:r>
            <a:r>
              <a:rPr lang="en-US" altLang="ko-KR" dirty="0"/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계통도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2x1,  min 2x1, max : 4x1 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</a:t>
            </a:r>
            <a:r>
              <a:rPr lang="en-US" altLang="ko-KR" dirty="0" err="1"/>
              <a:t>df</a:t>
            </a:r>
            <a:r>
              <a:rPr lang="en-US" altLang="ko-KR" dirty="0"/>
              <a:t> 4x1,  min 3x1, max : 6x3 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ko-KR" altLang="en-US" dirty="0" err="1"/>
              <a:t>연관어를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분류 시 여러 개의 데이터가 있는 경우 선택해서 해당 </a:t>
            </a:r>
            <a:r>
              <a:rPr lang="ko-KR" altLang="en-US" dirty="0" err="1"/>
              <a:t>연관어</a:t>
            </a:r>
            <a:r>
              <a:rPr lang="ko-KR" altLang="en-US" dirty="0"/>
              <a:t> 조회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 err="1"/>
              <a:t>연관어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히트맵</a:t>
            </a:r>
            <a:r>
              <a:rPr lang="ko-KR" altLang="en-US" dirty="0"/>
              <a:t> 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en-US" altLang="ko-KR" dirty="0"/>
              <a:t>df10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10~30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리스트 </a:t>
            </a:r>
            <a:r>
              <a:rPr lang="en-US" altLang="ko-KR" dirty="0"/>
              <a:t>: df5</a:t>
            </a:r>
            <a:r>
              <a:rPr lang="ko-KR" altLang="en-US" dirty="0"/>
              <a:t>개</a:t>
            </a:r>
            <a:r>
              <a:rPr lang="en-US" altLang="ko-KR" dirty="0"/>
              <a:t>, 5~50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6</a:t>
            </a:r>
            <a:r>
              <a:rPr lang="en-US" altLang="ko-KR" dirty="0"/>
              <a:t>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히트맵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 다운로드</a:t>
            </a:r>
            <a:r>
              <a:rPr lang="en-US" altLang="ko-KR" dirty="0"/>
              <a:t>, Excel</a:t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</a:t>
            </a:r>
            <a:r>
              <a:rPr lang="en-US" altLang="ko-KR" dirty="0"/>
              <a:t>: Excel </a:t>
            </a:r>
            <a:r>
              <a:rPr lang="ko-KR" altLang="en-US" dirty="0"/>
              <a:t>다운로드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767408" y="1132259"/>
            <a:ext cx="4685572" cy="2913291"/>
            <a:chOff x="770741" y="884133"/>
            <a:chExt cx="4685572" cy="2913291"/>
          </a:xfrm>
        </p:grpSpPr>
        <p:grpSp>
          <p:nvGrpSpPr>
            <p:cNvPr id="27" name="그룹 26"/>
            <p:cNvGrpSpPr/>
            <p:nvPr/>
          </p:nvGrpSpPr>
          <p:grpSpPr>
            <a:xfrm>
              <a:off x="770741" y="884133"/>
              <a:ext cx="4685572" cy="2913291"/>
              <a:chOff x="3595679" y="4872625"/>
              <a:chExt cx="4685572" cy="2985299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3595679" y="4872625"/>
                <a:ext cx="4685572" cy="32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연관어</a:t>
                </a:r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차트</a:t>
                </a:r>
                <a:endPara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3595679" y="5202024"/>
                <a:ext cx="4685572" cy="2655900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5992" y="4959089"/>
                <a:ext cx="156469" cy="156469"/>
              </a:xfrm>
              <a:prstGeom prst="rect">
                <a:avLst/>
              </a:prstGeom>
            </p:spPr>
          </p:pic>
        </p:grpSp>
        <p:cxnSp>
          <p:nvCxnSpPr>
            <p:cNvPr id="28" name="직선 연결선 27"/>
            <p:cNvCxnSpPr/>
            <p:nvPr/>
          </p:nvCxnSpPr>
          <p:spPr>
            <a:xfrm>
              <a:off x="1025293" y="1637184"/>
              <a:ext cx="42878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3648099" y="1339298"/>
              <a:ext cx="591259" cy="1700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359968" y="1339298"/>
              <a:ext cx="1033578" cy="1721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             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033" y="1339297"/>
              <a:ext cx="942460" cy="170012"/>
            </a:xfrm>
            <a:prstGeom prst="rect">
              <a:avLst/>
            </a:prstGeom>
          </p:spPr>
        </p:pic>
        <p:sp>
          <p:nvSpPr>
            <p:cNvPr id="32" name="모서리가 둥근 직사각형 31"/>
            <p:cNvSpPr/>
            <p:nvPr/>
          </p:nvSpPr>
          <p:spPr>
            <a:xfrm>
              <a:off x="4683358" y="1339297"/>
              <a:ext cx="517696" cy="170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다운로드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610033" y="1276567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6</a:t>
              </a:r>
              <a:endParaRPr lang="ko-KR" altLang="en-US" sz="1050" b="1" dirty="0"/>
            </a:p>
          </p:txBody>
        </p:sp>
        <p:sp>
          <p:nvSpPr>
            <p:cNvPr id="34" name="타원 33"/>
            <p:cNvSpPr/>
            <p:nvPr/>
          </p:nvSpPr>
          <p:spPr>
            <a:xfrm>
              <a:off x="934133" y="1278708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1</a:t>
              </a:r>
              <a:endParaRPr lang="ko-KR" altLang="en-US" sz="1050" b="1" dirty="0"/>
            </a:p>
          </p:txBody>
        </p:sp>
        <p:sp>
          <p:nvSpPr>
            <p:cNvPr id="35" name="타원 34"/>
            <p:cNvSpPr/>
            <p:nvPr/>
          </p:nvSpPr>
          <p:spPr>
            <a:xfrm>
              <a:off x="2315625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2</a:t>
              </a:r>
              <a:endParaRPr lang="ko-KR" altLang="en-US" sz="1050" b="1" dirty="0"/>
            </a:p>
          </p:txBody>
        </p:sp>
        <p:sp>
          <p:nvSpPr>
            <p:cNvPr id="36" name="타원 35"/>
            <p:cNvSpPr/>
            <p:nvPr/>
          </p:nvSpPr>
          <p:spPr>
            <a:xfrm>
              <a:off x="3583350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3</a:t>
              </a:r>
              <a:endParaRPr lang="ko-KR" altLang="en-US" sz="1050" b="1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3747165" y="1985080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673840" y="191756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1758549" y="3541888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55906" y="824551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62" y="2238836"/>
            <a:ext cx="3608924" cy="1219306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897662" y="4475985"/>
            <a:ext cx="2226808" cy="1447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74643" y="4731652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56380" y="4745234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82529" y="4758816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49" name="직선 연결선 48"/>
          <p:cNvCxnSpPr/>
          <p:nvPr/>
        </p:nvCxnSpPr>
        <p:spPr>
          <a:xfrm>
            <a:off x="897662" y="5005931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821880" y="4745234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426354" y="4750190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897662" y="4477147"/>
            <a:ext cx="4453616" cy="2582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124470" y="4736605"/>
            <a:ext cx="2226808" cy="119176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3001451" y="4734290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083188" y="4739080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09337" y="4743870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57" name="직선 연결선 56"/>
          <p:cNvCxnSpPr/>
          <p:nvPr/>
        </p:nvCxnSpPr>
        <p:spPr>
          <a:xfrm>
            <a:off x="3124470" y="4999777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4048688" y="4739080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4653162" y="4744036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1895592" y="4475985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4167390" y="4481817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610428" y="6058203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7543177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 분석 </a:t>
            </a:r>
            <a:r>
              <a:rPr lang="en-US" altLang="ko-KR" dirty="0"/>
              <a:t>&gt; </a:t>
            </a:r>
            <a:r>
              <a:rPr lang="ko-KR" altLang="en-US" dirty="0"/>
              <a:t>비교 분석</a:t>
            </a:r>
            <a:r>
              <a:rPr lang="en-US" altLang="ko-KR" dirty="0" smtClean="0"/>
              <a:t> </a:t>
            </a:r>
            <a:r>
              <a:rPr lang="en-US" altLang="ko-KR" dirty="0"/>
              <a:t>&gt; </a:t>
            </a:r>
            <a:r>
              <a:rPr lang="ko-KR" altLang="en-US" dirty="0" smtClean="0"/>
              <a:t>위젯 </a:t>
            </a:r>
            <a:r>
              <a:rPr lang="ko-KR" altLang="en-US" dirty="0"/>
              <a:t>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감성어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 smtClean="0"/>
              <a:t>감성어</a:t>
            </a:r>
            <a:r>
              <a:rPr lang="ko-KR" altLang="en-US" dirty="0" smtClean="0"/>
              <a:t> </a:t>
            </a:r>
            <a:r>
              <a:rPr lang="ko-KR" altLang="en-US" dirty="0"/>
              <a:t>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- 1</a:t>
            </a:r>
            <a:r>
              <a:rPr lang="ko-KR" altLang="en-US" dirty="0"/>
              <a:t>차 </a:t>
            </a:r>
            <a:r>
              <a:rPr lang="ko-KR" altLang="en-US" dirty="0" err="1" smtClean="0"/>
              <a:t>감성어만</a:t>
            </a:r>
            <a:r>
              <a:rPr lang="ko-KR" altLang="en-US" dirty="0" smtClean="0"/>
              <a:t> </a:t>
            </a:r>
            <a:r>
              <a:rPr lang="ko-KR" altLang="en-US" dirty="0"/>
              <a:t>볼 수 있음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- </a:t>
            </a:r>
            <a:r>
              <a:rPr lang="ko-KR" altLang="en-US" dirty="0" err="1"/>
              <a:t>워드클라우드</a:t>
            </a:r>
            <a:r>
              <a:rPr lang="en-US" altLang="ko-KR" dirty="0"/>
              <a:t>(</a:t>
            </a:r>
            <a:r>
              <a:rPr lang="ko-KR" altLang="en-US" dirty="0"/>
              <a:t>컬러</a:t>
            </a:r>
            <a:r>
              <a:rPr lang="en-US" altLang="ko-KR" dirty="0"/>
              <a:t>)(</a:t>
            </a:r>
            <a:r>
              <a:rPr lang="en-US" altLang="ko-KR" dirty="0" err="1"/>
              <a:t>df</a:t>
            </a:r>
            <a:r>
              <a:rPr lang="en-US" altLang="ko-KR" dirty="0"/>
              <a:t>) : </a:t>
            </a:r>
            <a:r>
              <a:rPr lang="ko-KR" altLang="en-US" dirty="0" err="1"/>
              <a:t>버즈량에</a:t>
            </a:r>
            <a:r>
              <a:rPr lang="ko-KR" altLang="en-US" dirty="0"/>
              <a:t> 따라 텍스트의 크기</a:t>
            </a:r>
            <a:r>
              <a:rPr lang="en-US" altLang="ko-KR" dirty="0"/>
              <a:t>, </a:t>
            </a:r>
            <a:r>
              <a:rPr lang="ko-KR" altLang="en-US" dirty="0"/>
              <a:t>굵기의 변화를 주는 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r>
              <a:rPr lang="en-US" altLang="ko-KR" dirty="0"/>
              <a:t>* </a:t>
            </a:r>
            <a:r>
              <a:rPr lang="ko-KR" altLang="en-US" dirty="0" err="1"/>
              <a:t>감성어</a:t>
            </a:r>
            <a:r>
              <a:rPr lang="ko-KR" altLang="en-US" dirty="0"/>
              <a:t> 노출 개수 </a:t>
            </a:r>
            <a:r>
              <a:rPr lang="en-US" altLang="ko-KR" dirty="0"/>
              <a:t>: 5~50</a:t>
            </a:r>
            <a:r>
              <a:rPr lang="ko-KR" altLang="en-US" dirty="0"/>
              <a:t>개 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 : 20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</a:t>
            </a:r>
            <a:r>
              <a:rPr lang="en-US" altLang="ko-KR" dirty="0"/>
              <a:t>- </a:t>
            </a:r>
            <a:r>
              <a:rPr lang="ko-KR" altLang="en-US" dirty="0" err="1"/>
              <a:t>듀얼바차트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 긍정</a:t>
            </a:r>
            <a:r>
              <a:rPr lang="en-US" altLang="ko-KR" dirty="0"/>
              <a:t>, </a:t>
            </a:r>
            <a:r>
              <a:rPr lang="ko-KR" altLang="en-US" dirty="0"/>
              <a:t>부정 </a:t>
            </a:r>
            <a:r>
              <a:rPr lang="ko-KR" altLang="en-US" dirty="0" err="1"/>
              <a:t>감성어를</a:t>
            </a:r>
            <a:r>
              <a:rPr lang="ko-KR" altLang="en-US" dirty="0"/>
              <a:t> 좌우 </a:t>
            </a:r>
            <a:r>
              <a:rPr lang="ko-KR" altLang="en-US" dirty="0" err="1"/>
              <a:t>바차트로</a:t>
            </a:r>
            <a:r>
              <a:rPr lang="ko-KR" altLang="en-US" dirty="0"/>
              <a:t> 표현하는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   * </a:t>
            </a:r>
            <a:r>
              <a:rPr lang="ko-KR" altLang="en-US" dirty="0" err="1" smtClean="0"/>
              <a:t>감성어</a:t>
            </a:r>
            <a:r>
              <a:rPr lang="ko-KR" altLang="en-US" dirty="0" smtClean="0"/>
              <a:t> 노출 개수 </a:t>
            </a:r>
            <a:r>
              <a:rPr lang="en-US" altLang="ko-KR" dirty="0" smtClean="0"/>
              <a:t>: 5~20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: 5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618340" y="731733"/>
            <a:ext cx="3223857" cy="1495388"/>
            <a:chOff x="3595678" y="4872625"/>
            <a:chExt cx="3223857" cy="14953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788983" y="595525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감성어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595678" y="5202025"/>
              <a:ext cx="3223857" cy="1165988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9" name="타원 8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2174" y="11837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08296" y="1187796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워드클라우드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컬러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09826" y="11443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14" name="직사각형 13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9" name="타원 1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96493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89029" y="1138467"/>
            <a:ext cx="23839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Data Curation</a:t>
            </a:r>
            <a:r>
              <a:rPr lang="en-US" altLang="ko-KR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800" dirty="0" smtClean="0">
                <a:solidFill>
                  <a:schemeClr val="bg1"/>
                </a:solidFill>
              </a:rPr>
              <a:t>산업별로 </a:t>
            </a:r>
            <a:r>
              <a:rPr lang="ko-KR" altLang="en-US" sz="800" dirty="0">
                <a:solidFill>
                  <a:schemeClr val="bg1"/>
                </a:solidFill>
              </a:rPr>
              <a:t>제공되는 </a:t>
            </a:r>
            <a:r>
              <a:rPr lang="ko-KR" altLang="en-US" sz="800" dirty="0" err="1">
                <a:solidFill>
                  <a:schemeClr val="bg1"/>
                </a:solidFill>
              </a:rPr>
              <a:t>큐레이션</a:t>
            </a:r>
            <a:r>
              <a:rPr lang="ko-KR" altLang="en-US" sz="800" dirty="0">
                <a:solidFill>
                  <a:schemeClr val="bg1"/>
                </a:solidFill>
              </a:rPr>
              <a:t> 정보를 확인하세요</a:t>
            </a:r>
            <a:r>
              <a:rPr lang="en-US" altLang="ko-KR" sz="800" dirty="0">
                <a:solidFill>
                  <a:schemeClr val="bg1"/>
                </a:solidFill>
              </a:rPr>
              <a:t/>
            </a:r>
            <a:br>
              <a:rPr lang="en-US" altLang="ko-KR" sz="800" dirty="0">
                <a:solidFill>
                  <a:schemeClr val="bg1"/>
                </a:solidFill>
              </a:rPr>
            </a:br>
            <a:endParaRPr lang="ko-KR" altLang="en-US" sz="800" dirty="0" smtClean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27351" y="5229200"/>
            <a:ext cx="936104" cy="32278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서비스 문의  </a:t>
            </a:r>
          </a:p>
        </p:txBody>
      </p:sp>
      <p:pic>
        <p:nvPicPr>
          <p:cNvPr id="23" name="Picture 10" descr="https://www.splunk.com/content/dam/splunk2/images/vision/machine-learning/machine-learning-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95" y="620688"/>
            <a:ext cx="7227169" cy="494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732394" y="906034"/>
            <a:ext cx="3480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Why </a:t>
            </a:r>
            <a:r>
              <a:rPr lang="en-US" altLang="ko-KR" sz="1400" b="1" dirty="0" err="1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TrendUp</a:t>
            </a:r>
            <a:r>
              <a:rPr lang="en-US" altLang="ko-KR" sz="14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?</a:t>
            </a:r>
            <a:br>
              <a:rPr lang="en-US" altLang="ko-KR" sz="14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400" b="1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수많은 </a:t>
            </a:r>
            <a:r>
              <a:rPr lang="ko-KR" altLang="en-US" sz="14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사용자가 사용하는 이유를 경험해보세요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3021252" y="1578613"/>
            <a:ext cx="2260121" cy="3087322"/>
            <a:chOff x="-504173" y="237799"/>
            <a:chExt cx="2260121" cy="3087322"/>
          </a:xfrm>
        </p:grpSpPr>
        <p:sp>
          <p:nvSpPr>
            <p:cNvPr id="25" name="직사각형 24"/>
            <p:cNvSpPr/>
            <p:nvPr/>
          </p:nvSpPr>
          <p:spPr>
            <a:xfrm>
              <a:off x="-504173" y="237799"/>
              <a:ext cx="2260121" cy="308732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-226270" y="434813"/>
              <a:ext cx="1704314" cy="570739"/>
              <a:chOff x="1224310" y="836277"/>
              <a:chExt cx="962494" cy="322319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2167" y="836277"/>
                <a:ext cx="644637" cy="322319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4310" y="859133"/>
                <a:ext cx="317857" cy="276608"/>
              </a:xfrm>
              <a:prstGeom prst="rect">
                <a:avLst/>
              </a:prstGeom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55149" y="2922954"/>
              <a:ext cx="107593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Product by TAPACROSS</a:t>
              </a:r>
              <a:endParaRPr lang="ko-KR" altLang="en-US" sz="7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-46974" y="1281578"/>
              <a:ext cx="1345721" cy="30192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-46974" y="1704990"/>
              <a:ext cx="1345721" cy="30192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-46974" y="2128401"/>
              <a:ext cx="1345721" cy="2940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로그인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639" y="2528708"/>
              <a:ext cx="1162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아이디 찾기 </a:t>
              </a:r>
              <a:r>
                <a:rPr lang="en-US" altLang="ko-KR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비밀번호 변경</a:t>
              </a:r>
              <a:endParaRPr lang="ko-KR" altLang="en-US" sz="7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2" name="Picture 6" descr="power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18" y="2180135"/>
              <a:ext cx="177785" cy="177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266092" y="1321080"/>
              <a:ext cx="103265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아이디를 입력하세요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2953" y="1748230"/>
              <a:ext cx="11208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비밀번호를 입력하세요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8" y="1774805"/>
              <a:ext cx="177785" cy="177785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9" y="1348565"/>
              <a:ext cx="177785" cy="177785"/>
            </a:xfrm>
            <a:prstGeom prst="rect">
              <a:avLst/>
            </a:prstGeom>
          </p:spPr>
        </p:pic>
      </p:grpSp>
      <p:sp>
        <p:nvSpPr>
          <p:cNvPr id="39" name="직사각형 38"/>
          <p:cNvSpPr/>
          <p:nvPr/>
        </p:nvSpPr>
        <p:spPr>
          <a:xfrm>
            <a:off x="524595" y="5561863"/>
            <a:ext cx="7240302" cy="30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4280" y="5589641"/>
            <a:ext cx="4270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새로운 위젯이 출시하였습니다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고객지원에 위젯 리스트에서 확인하세요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~!!</a:t>
            </a:r>
            <a:endParaRPr lang="ko-KR" altLang="en-US" sz="10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4595" y="5874477"/>
            <a:ext cx="7227168" cy="556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952084" y="5964374"/>
            <a:ext cx="3688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서울특별시 성동구 성수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308-4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서울숲코오롱디지털타워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1705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</a:t>
            </a:r>
          </a:p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대표전화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02-2115-8761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팩스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이메일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help@tapacross.co.kr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3" name="Picture 4" descr="타파크로스 블로그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5"/>
          <a:stretch/>
        </p:blipFill>
        <p:spPr bwMode="auto">
          <a:xfrm>
            <a:off x="723383" y="5952113"/>
            <a:ext cx="1155159" cy="3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5934968" y="5942933"/>
            <a:ext cx="17208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개인정보 처리방침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이용약관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SITE MAP</a:t>
            </a:r>
            <a:endParaRPr lang="ko-KR" altLang="en-US" sz="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90066" y="5542286"/>
            <a:ext cx="166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▲</a:t>
            </a:r>
            <a:endParaRPr lang="en-US" altLang="ko-KR" sz="800" dirty="0" smtClean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6602033" y="6179841"/>
            <a:ext cx="492787" cy="159734"/>
            <a:chOff x="4245076" y="4995716"/>
            <a:chExt cx="936524" cy="303570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076" y="4995716"/>
              <a:ext cx="303570" cy="303570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030" y="4995716"/>
              <a:ext cx="303570" cy="303570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553" y="4995716"/>
              <a:ext cx="303570" cy="303570"/>
            </a:xfrm>
            <a:prstGeom prst="rect">
              <a:avLst/>
            </a:prstGeom>
          </p:spPr>
        </p:pic>
      </p:grpSp>
      <p:grpSp>
        <p:nvGrpSpPr>
          <p:cNvPr id="80" name="그룹 79"/>
          <p:cNvGrpSpPr/>
          <p:nvPr/>
        </p:nvGrpSpPr>
        <p:grpSpPr>
          <a:xfrm>
            <a:off x="5570991" y="5008830"/>
            <a:ext cx="1887535" cy="234044"/>
            <a:chOff x="5570991" y="5008830"/>
            <a:chExt cx="1887535" cy="234044"/>
          </a:xfrm>
        </p:grpSpPr>
        <p:sp>
          <p:nvSpPr>
            <p:cNvPr id="81" name="직사각형 80"/>
            <p:cNvSpPr/>
            <p:nvPr/>
          </p:nvSpPr>
          <p:spPr>
            <a:xfrm>
              <a:off x="5570991" y="5008830"/>
              <a:ext cx="1887535" cy="23404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800" dirty="0" smtClean="0"/>
                <a:t>Ready </a:t>
              </a:r>
              <a:r>
                <a:rPr lang="en-US" altLang="ko-KR" sz="800" dirty="0"/>
                <a:t>to experience </a:t>
              </a:r>
              <a:r>
                <a:rPr lang="en-US" altLang="ko-KR" sz="800" dirty="0" err="1"/>
                <a:t>TrendUp</a:t>
              </a:r>
              <a:r>
                <a:rPr lang="en-US" altLang="ko-KR" sz="800" dirty="0" smtClean="0"/>
                <a:t>?</a:t>
              </a:r>
            </a:p>
          </p:txBody>
        </p:sp>
        <p:sp>
          <p:nvSpPr>
            <p:cNvPr id="82" name="위로 굽은 화살표 81"/>
            <p:cNvSpPr/>
            <p:nvPr/>
          </p:nvSpPr>
          <p:spPr>
            <a:xfrm rot="5400000" flipV="1">
              <a:off x="7160268" y="5074786"/>
              <a:ext cx="101482" cy="102133"/>
            </a:xfrm>
            <a:prstGeom prst="bent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50" name="타원 49"/>
          <p:cNvSpPr/>
          <p:nvPr/>
        </p:nvSpPr>
        <p:spPr>
          <a:xfrm>
            <a:off x="6538486" y="1573832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b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(BG)</a:t>
            </a:r>
          </a:p>
        </p:txBody>
      </p:sp>
    </p:spTree>
    <p:extLst>
      <p:ext uri="{BB962C8B-B14F-4D97-AF65-F5344CB8AC3E}">
        <p14:creationId xmlns:p14="http://schemas.microsoft.com/office/powerpoint/2010/main" val="298429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 분석 </a:t>
            </a:r>
            <a:r>
              <a:rPr lang="en-US" altLang="ko-KR" dirty="0"/>
              <a:t>&gt; </a:t>
            </a:r>
            <a:r>
              <a:rPr lang="ko-KR" altLang="en-US" dirty="0"/>
              <a:t>비교 분석</a:t>
            </a:r>
            <a:r>
              <a:rPr lang="en-US" altLang="ko-KR" dirty="0"/>
              <a:t>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감성어</a:t>
            </a:r>
            <a:r>
              <a:rPr lang="ko-KR" altLang="en-US" dirty="0"/>
              <a:t>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 </a:t>
            </a:r>
            <a:r>
              <a:rPr lang="ko-KR" altLang="en-US" dirty="0" err="1" smtClean="0"/>
              <a:t>워드클라우드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3x2,  min </a:t>
            </a:r>
            <a:r>
              <a:rPr lang="en-US" altLang="ko-KR" dirty="0" smtClean="0"/>
              <a:t>2x2</a:t>
            </a:r>
            <a:r>
              <a:rPr lang="en-US" altLang="ko-KR" dirty="0"/>
              <a:t>, max 3x3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 smtClean="0"/>
              <a:t>감성어를</a:t>
            </a:r>
            <a:r>
              <a:rPr lang="ko-KR" altLang="en-US" dirty="0" smtClean="0"/>
              <a:t> </a:t>
            </a:r>
            <a:r>
              <a:rPr lang="ko-KR" altLang="en-US" dirty="0"/>
              <a:t>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분류 시 여러 개의 데이터가 있는 경우 선택해서 해당 </a:t>
            </a:r>
            <a:r>
              <a:rPr lang="ko-KR" altLang="en-US" dirty="0" err="1"/>
              <a:t>감성어</a:t>
            </a:r>
            <a:r>
              <a:rPr lang="ko-KR" altLang="en-US" dirty="0" smtClean="0"/>
              <a:t> </a:t>
            </a:r>
            <a:r>
              <a:rPr lang="ko-KR" altLang="en-US" dirty="0"/>
              <a:t>조회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개</a:t>
            </a:r>
            <a:r>
              <a:rPr lang="en-US" altLang="ko-KR" dirty="0"/>
              <a:t>, 5~50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키워드 속성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등록 속성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6.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Excel </a:t>
            </a:r>
            <a:r>
              <a:rPr lang="ko-KR" altLang="en-US" dirty="0" smtClean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7. </a:t>
            </a:r>
            <a:r>
              <a:rPr lang="ko-KR" altLang="en-US" dirty="0" err="1"/>
              <a:t>감성어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긍정</a:t>
            </a:r>
            <a:r>
              <a:rPr lang="en-US" altLang="ko-KR" dirty="0"/>
              <a:t> : </a:t>
            </a:r>
            <a:r>
              <a:rPr lang="ko-KR" altLang="en-US" dirty="0" err="1"/>
              <a:t>긍정키워드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부정 </a:t>
            </a:r>
            <a:r>
              <a:rPr lang="en-US" altLang="ko-KR" dirty="0"/>
              <a:t>: </a:t>
            </a:r>
            <a:r>
              <a:rPr lang="ko-KR" altLang="en-US" dirty="0" err="1"/>
              <a:t>부정키워드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18341" y="731733"/>
            <a:ext cx="4685572" cy="4929515"/>
            <a:chOff x="3595679" y="4872625"/>
            <a:chExt cx="4685572" cy="4929515"/>
          </a:xfrm>
        </p:grpSpPr>
        <p:sp>
          <p:nvSpPr>
            <p:cNvPr id="4" name="직사각형 3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감성어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95679" y="5202024"/>
              <a:ext cx="4685572" cy="4600116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495699" y="1186898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7568" y="1186898"/>
            <a:ext cx="1033578" cy="1721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84" y="1665823"/>
            <a:ext cx="2441915" cy="2224805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3412025" y="1721082"/>
          <a:ext cx="1531847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24">
                  <a:extLst>
                    <a:ext uri="{9D8B030D-6E8A-4147-A177-3AD203B41FA5}">
                      <a16:colId xmlns:a16="http://schemas.microsoft.com/office/drawing/2014/main" val="198467756"/>
                    </a:ext>
                  </a:extLst>
                </a:gridCol>
                <a:gridCol w="758475">
                  <a:extLst>
                    <a:ext uri="{9D8B030D-6E8A-4147-A177-3AD203B41FA5}">
                      <a16:colId xmlns:a16="http://schemas.microsoft.com/office/drawing/2014/main" val="154982804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192647153"/>
                    </a:ext>
                  </a:extLst>
                </a:gridCol>
              </a:tblGrid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연관어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버즈량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289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악성코드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633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멀웨이</a:t>
                      </a:r>
                      <a:endParaRPr lang="en-US" altLang="ko-KR" sz="600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2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4196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워너크라이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555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해피해킹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10,234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10,154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863093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비너스락커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9,675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익스플로러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9,164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6951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취약점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8,999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7134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록키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41426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HTTPS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8,576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9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해커들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8,346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74908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8,248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442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안랩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7,768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472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공격들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7,349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896769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악성파일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6,123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6569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엘라스틱서치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74059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봇넷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2,168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09649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HWP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1,986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56979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Socket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846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40470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418374" y="4071666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66432" y="443170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66431" y="457572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66430" y="471973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66429" y="486375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66428" y="500777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66427" y="515178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66426" y="529580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02536" y="443170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502535" y="457572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502534" y="471973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02533" y="486375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502532" y="500777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02531" y="515178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02530" y="529580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90788" y="4372204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90786" y="4523914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</a:p>
        </p:txBody>
      </p:sp>
      <p:sp>
        <p:nvSpPr>
          <p:cNvPr id="31" name="타원 30"/>
          <p:cNvSpPr/>
          <p:nvPr/>
        </p:nvSpPr>
        <p:spPr>
          <a:xfrm>
            <a:off x="1407042" y="431902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32" name="타원 31"/>
          <p:cNvSpPr/>
          <p:nvPr/>
        </p:nvSpPr>
        <p:spPr>
          <a:xfrm>
            <a:off x="2345049" y="400415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33" name="타원 32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  <p:sp>
        <p:nvSpPr>
          <p:cNvPr id="34" name="타원 33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36" name="타원 35"/>
          <p:cNvSpPr/>
          <p:nvPr/>
        </p:nvSpPr>
        <p:spPr>
          <a:xfrm>
            <a:off x="2163225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37" name="타원 36"/>
          <p:cNvSpPr/>
          <p:nvPr/>
        </p:nvSpPr>
        <p:spPr>
          <a:xfrm>
            <a:off x="3430950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53" name="직사각형 52"/>
          <p:cNvSpPr/>
          <p:nvPr/>
        </p:nvSpPr>
        <p:spPr>
          <a:xfrm>
            <a:off x="4261785" y="1536391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171139" y="148520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  <p:sp>
        <p:nvSpPr>
          <p:cNvPr id="38" name="타원 37"/>
          <p:cNvSpPr/>
          <p:nvPr/>
        </p:nvSpPr>
        <p:spPr>
          <a:xfrm>
            <a:off x="4248722" y="3549512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87250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 분석 </a:t>
            </a:r>
            <a:r>
              <a:rPr lang="en-US" altLang="ko-KR" dirty="0"/>
              <a:t>&gt; </a:t>
            </a:r>
            <a:r>
              <a:rPr lang="ko-KR" altLang="en-US" dirty="0"/>
              <a:t>비교 분석 </a:t>
            </a:r>
            <a:r>
              <a:rPr lang="en-US" altLang="ko-KR" dirty="0"/>
              <a:t>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강성어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/>
              <a:t>감성어</a:t>
            </a:r>
            <a:r>
              <a:rPr lang="ko-KR" altLang="en-US" dirty="0"/>
              <a:t>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- 1</a:t>
            </a:r>
            <a:r>
              <a:rPr lang="ko-KR" altLang="en-US" dirty="0"/>
              <a:t>차 </a:t>
            </a:r>
            <a:r>
              <a:rPr lang="ko-KR" altLang="en-US" dirty="0" err="1"/>
              <a:t>감성어만</a:t>
            </a:r>
            <a:r>
              <a:rPr lang="ko-KR" altLang="en-US" dirty="0"/>
              <a:t> 볼 수 있음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- </a:t>
            </a:r>
            <a:r>
              <a:rPr lang="ko-KR" altLang="en-US" dirty="0" err="1"/>
              <a:t>듀얼바차트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 긍정</a:t>
            </a:r>
            <a:r>
              <a:rPr lang="en-US" altLang="ko-KR" dirty="0"/>
              <a:t>, </a:t>
            </a:r>
            <a:r>
              <a:rPr lang="ko-KR" altLang="en-US" dirty="0"/>
              <a:t>부정 </a:t>
            </a:r>
            <a:r>
              <a:rPr lang="ko-KR" altLang="en-US" dirty="0" err="1"/>
              <a:t>감성어를</a:t>
            </a:r>
            <a:r>
              <a:rPr lang="ko-KR" altLang="en-US" dirty="0"/>
              <a:t> 좌우 </a:t>
            </a:r>
            <a:r>
              <a:rPr lang="ko-KR" altLang="en-US" dirty="0" err="1"/>
              <a:t>바차트로</a:t>
            </a:r>
            <a:r>
              <a:rPr lang="ko-KR" altLang="en-US" dirty="0"/>
              <a:t> 표현하는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* </a:t>
            </a:r>
            <a:r>
              <a:rPr lang="ko-KR" altLang="en-US" dirty="0" err="1"/>
              <a:t>감성어</a:t>
            </a:r>
            <a:r>
              <a:rPr lang="ko-KR" altLang="en-US" dirty="0"/>
              <a:t> 노출 개수 </a:t>
            </a:r>
            <a:r>
              <a:rPr lang="en-US" altLang="ko-KR" dirty="0"/>
              <a:t>: 5~20</a:t>
            </a:r>
            <a:r>
              <a:rPr lang="ko-KR" altLang="en-US" dirty="0"/>
              <a:t>개 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: 5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18340" y="731733"/>
            <a:ext cx="3223857" cy="1495388"/>
            <a:chOff x="3595678" y="4872625"/>
            <a:chExt cx="3223857" cy="149538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788983" y="595525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감성어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8" y="5202025"/>
              <a:ext cx="3223857" cy="1165988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8" name="타원 7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12174" y="11837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08296" y="1187796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듀얼바차트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09826" y="11443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13" name="직사각형 12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8" name="타원 17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3998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 분석 </a:t>
            </a:r>
            <a:r>
              <a:rPr lang="en-US" altLang="ko-KR" dirty="0"/>
              <a:t>&gt; </a:t>
            </a:r>
            <a:r>
              <a:rPr lang="ko-KR" altLang="en-US" dirty="0"/>
              <a:t>비교 분석 </a:t>
            </a:r>
            <a:r>
              <a:rPr lang="en-US" altLang="ko-KR" dirty="0"/>
              <a:t>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강성어</a:t>
            </a:r>
            <a:r>
              <a:rPr lang="ko-KR" altLang="en-US" dirty="0"/>
              <a:t> 차트</a:t>
            </a:r>
            <a:r>
              <a:rPr lang="en-US" altLang="ko-KR" dirty="0"/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- </a:t>
            </a:r>
            <a:r>
              <a:rPr lang="ko-KR" altLang="en-US" dirty="0" err="1"/>
              <a:t>듀얼바차트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3x1, max 3x2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감성어를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분류 시 여러 개의 데이터가 있는 경우 선택해서 해당 </a:t>
            </a:r>
            <a:r>
              <a:rPr lang="ko-KR" altLang="en-US" dirty="0" err="1"/>
              <a:t>감성어</a:t>
            </a:r>
            <a:r>
              <a:rPr lang="ko-KR" altLang="en-US" dirty="0"/>
              <a:t> 조회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개</a:t>
            </a:r>
            <a:r>
              <a:rPr lang="en-US" altLang="ko-KR" dirty="0"/>
              <a:t>, 5~50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6</a:t>
            </a:r>
            <a:r>
              <a:rPr lang="en-US" altLang="ko-KR" dirty="0"/>
              <a:t>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</a:t>
            </a:r>
            <a:r>
              <a:rPr lang="en-US" altLang="ko-KR" dirty="0"/>
              <a:t>, Excel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7. </a:t>
            </a:r>
            <a:r>
              <a:rPr lang="ko-KR" altLang="en-US" dirty="0" err="1"/>
              <a:t>감성어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긍정</a:t>
            </a:r>
            <a:r>
              <a:rPr lang="en-US" altLang="ko-KR" dirty="0"/>
              <a:t> : </a:t>
            </a:r>
            <a:r>
              <a:rPr lang="ko-KR" altLang="en-US" dirty="0" err="1"/>
              <a:t>긍정키워드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부정 </a:t>
            </a:r>
            <a:r>
              <a:rPr lang="en-US" altLang="ko-KR" dirty="0"/>
              <a:t>: </a:t>
            </a:r>
            <a:r>
              <a:rPr lang="ko-KR" altLang="en-US" dirty="0" err="1"/>
              <a:t>부정키워드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18341" y="731733"/>
            <a:ext cx="4685572" cy="2481243"/>
            <a:chOff x="3595679" y="4872625"/>
            <a:chExt cx="4685572" cy="2481243"/>
          </a:xfrm>
        </p:grpSpPr>
        <p:sp>
          <p:nvSpPr>
            <p:cNvPr id="4" name="직사각형 3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감성어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95679" y="5202024"/>
              <a:ext cx="4685572" cy="215184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992" y="4959089"/>
              <a:ext cx="156469" cy="156469"/>
            </a:xfrm>
            <a:prstGeom prst="rect">
              <a:avLst/>
            </a:prstGeom>
          </p:spPr>
        </p:pic>
      </p:grpSp>
      <p:cxnSp>
        <p:nvCxnSpPr>
          <p:cNvPr id="7" name="직선 연결선 6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06941" y="1186898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18810" y="1186898"/>
            <a:ext cx="1033578" cy="1721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642200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568875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  <p:sp>
        <p:nvSpPr>
          <p:cNvPr id="13" name="타원 12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4" name="타원 13"/>
          <p:cNvSpPr/>
          <p:nvPr/>
        </p:nvSpPr>
        <p:spPr>
          <a:xfrm>
            <a:off x="2274467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5" name="타원 14"/>
          <p:cNvSpPr/>
          <p:nvPr/>
        </p:nvSpPr>
        <p:spPr>
          <a:xfrm>
            <a:off x="3542192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7" name="직사각형 16"/>
          <p:cNvSpPr/>
          <p:nvPr/>
        </p:nvSpPr>
        <p:spPr>
          <a:xfrm>
            <a:off x="4481156" y="1522572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390510" y="147139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240" y="1710434"/>
            <a:ext cx="4153648" cy="14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1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 분석 </a:t>
            </a:r>
            <a:r>
              <a:rPr lang="en-US" altLang="ko-KR" dirty="0"/>
              <a:t>&gt; </a:t>
            </a:r>
            <a:r>
              <a:rPr lang="ko-KR" altLang="en-US" dirty="0"/>
              <a:t>비교 분석 </a:t>
            </a:r>
            <a:r>
              <a:rPr lang="en-US" altLang="ko-KR" dirty="0"/>
              <a:t>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강성어</a:t>
            </a:r>
            <a:r>
              <a:rPr lang="ko-KR" altLang="en-US" dirty="0"/>
              <a:t>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/>
              <a:t>감성어</a:t>
            </a:r>
            <a:r>
              <a:rPr lang="ko-KR" altLang="en-US" dirty="0"/>
              <a:t>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- 1</a:t>
            </a:r>
            <a:r>
              <a:rPr lang="ko-KR" altLang="en-US" dirty="0"/>
              <a:t>차</a:t>
            </a:r>
            <a:r>
              <a:rPr lang="en-US" altLang="ko-KR" dirty="0"/>
              <a:t>, 2</a:t>
            </a:r>
            <a:r>
              <a:rPr lang="ko-KR" altLang="en-US" dirty="0"/>
              <a:t>차 </a:t>
            </a:r>
            <a:r>
              <a:rPr lang="ko-KR" altLang="en-US" dirty="0" err="1"/>
              <a:t>감성어를</a:t>
            </a:r>
            <a:r>
              <a:rPr lang="ko-KR" altLang="en-US" dirty="0"/>
              <a:t> 볼 수 있음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키워드 주위의 버블 모양으로 </a:t>
            </a:r>
            <a:r>
              <a:rPr lang="ko-KR" altLang="en-US" dirty="0" err="1"/>
              <a:t>감성어나</a:t>
            </a:r>
            <a:r>
              <a:rPr lang="ko-KR" altLang="en-US" dirty="0"/>
              <a:t> 나열되는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감성어를</a:t>
            </a:r>
            <a:r>
              <a:rPr lang="ko-KR" altLang="en-US" dirty="0"/>
              <a:t> </a:t>
            </a:r>
            <a:r>
              <a:rPr lang="ko-KR" altLang="en-US" dirty="0" err="1"/>
              <a:t>하이어라키</a:t>
            </a:r>
            <a:r>
              <a:rPr lang="ko-KR" altLang="en-US" dirty="0"/>
              <a:t> 구조로 보여주는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ko-KR" altLang="en-US" dirty="0"/>
              <a:t>발생량에 따라 순서 나열하는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-&gt; </a:t>
            </a:r>
            <a:r>
              <a:rPr lang="ko-KR" altLang="en-US" dirty="0"/>
              <a:t>해당 유형을 선택 시 </a:t>
            </a:r>
            <a:r>
              <a:rPr lang="en-US" altLang="ko-KR" dirty="0"/>
              <a:t>2</a:t>
            </a:r>
            <a:r>
              <a:rPr lang="ko-KR" altLang="en-US" dirty="0"/>
              <a:t>번 선택 사항이 나타남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2. </a:t>
            </a:r>
            <a:r>
              <a:rPr lang="ko-KR" altLang="en-US" dirty="0" err="1"/>
              <a:t>감성어의</a:t>
            </a:r>
            <a:r>
              <a:rPr lang="ko-KR" altLang="en-US" dirty="0"/>
              <a:t> 차수를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- 1</a:t>
            </a:r>
            <a:r>
              <a:rPr lang="ko-KR" altLang="en-US" dirty="0"/>
              <a:t>차</a:t>
            </a:r>
            <a:r>
              <a:rPr lang="en-US" altLang="ko-KR" dirty="0"/>
              <a:t>, 1,2</a:t>
            </a:r>
            <a:r>
              <a:rPr lang="ko-KR" altLang="en-US" dirty="0"/>
              <a:t>차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2x2,  min 1x1, max : 2x2</a:t>
            </a:r>
            <a:br>
              <a:rPr lang="en-US" altLang="ko-KR" dirty="0"/>
            </a:br>
            <a:r>
              <a:rPr lang="en-US" altLang="ko-KR" dirty="0" smtClean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2x1,  min 2x1, max : 4x1 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</a:t>
            </a:r>
            <a:r>
              <a:rPr lang="en-US" altLang="ko-KR" dirty="0" err="1"/>
              <a:t>df</a:t>
            </a:r>
            <a:r>
              <a:rPr lang="en-US" altLang="ko-KR" dirty="0"/>
              <a:t> 4x1,  min 3x1, max : 6x3 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 err="1"/>
              <a:t>감성어</a:t>
            </a:r>
            <a:r>
              <a:rPr lang="ko-KR" altLang="en-US" dirty="0"/>
              <a:t> 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, 5~20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 err="1"/>
              <a:t>감성어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긍정</a:t>
            </a:r>
            <a:r>
              <a:rPr lang="en-US" altLang="ko-KR" dirty="0"/>
              <a:t> : </a:t>
            </a:r>
            <a:r>
              <a:rPr lang="ko-KR" altLang="en-US" dirty="0" err="1"/>
              <a:t>긍정키워드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부정 </a:t>
            </a:r>
            <a:r>
              <a:rPr lang="en-US" altLang="ko-KR" dirty="0"/>
              <a:t>: </a:t>
            </a:r>
            <a:r>
              <a:rPr lang="ko-KR" altLang="en-US" dirty="0" err="1"/>
              <a:t>부정키워드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Excel </a:t>
            </a:r>
            <a:r>
              <a:rPr lang="ko-KR" altLang="en-US" dirty="0"/>
              <a:t>다운로드</a:t>
            </a:r>
          </a:p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18419" y="4597353"/>
            <a:ext cx="2226808" cy="118185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5400" y="4587446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7137" y="4601028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endParaRPr lang="en-US" altLang="ko-KR" sz="10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3286" y="4614610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818419" y="4861725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42637" y="4601028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347111" y="4605984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69997" y="5903212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14065" y="4359799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40740" y="425751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523217" y="4393506"/>
            <a:ext cx="517696" cy="11113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6912" y="3789040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517020" y="4440380"/>
            <a:ext cx="2226808" cy="1447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94001" y="4696047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75738" y="4709629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1887" y="4723211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3517020" y="4970326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441238" y="4709629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045712" y="4714585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517020" y="4441542"/>
            <a:ext cx="4453616" cy="2582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743828" y="4701000"/>
            <a:ext cx="2226808" cy="119176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620809" y="4698685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02546" y="4703475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28695" y="4708265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5743828" y="4964172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668046" y="4703475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72520" y="4708431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514950" y="4440380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6786748" y="4446212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3521450" y="4177059"/>
            <a:ext cx="591259" cy="1684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34" name="직사각형 33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39" name="타원 3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40" name="그룹 39"/>
          <p:cNvGrpSpPr/>
          <p:nvPr/>
        </p:nvGrpSpPr>
        <p:grpSpPr>
          <a:xfrm>
            <a:off x="724952" y="744334"/>
            <a:ext cx="3223857" cy="1815261"/>
            <a:chOff x="3595678" y="4872625"/>
            <a:chExt cx="3223857" cy="1815261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4788983" y="627442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감성어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595678" y="5202024"/>
              <a:ext cx="3223857" cy="1485862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45" name="타원 44"/>
          <p:cNvSpPr/>
          <p:nvPr/>
        </p:nvSpPr>
        <p:spPr>
          <a:xfrm>
            <a:off x="670435" y="70445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818786" y="1196395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514908" y="1200397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816438" y="115698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818786" y="1556273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깊이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810948" y="15345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51" name="타원 50"/>
          <p:cNvSpPr/>
          <p:nvPr/>
        </p:nvSpPr>
        <p:spPr>
          <a:xfrm>
            <a:off x="2088743" y="1600204"/>
            <a:ext cx="115889" cy="1079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479508" y="1600204"/>
            <a:ext cx="117475" cy="10795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latinLnBrk="0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583826" y="1551374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209570" y="1547347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1, 2</a:t>
            </a:r>
            <a:r>
              <a:rPr lang="ko-KR" altLang="en-US" dirty="0"/>
              <a:t>차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465224" y="4248977"/>
            <a:ext cx="517696" cy="11113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552010" y="4379014"/>
            <a:ext cx="434050" cy="9983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긍정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041535" y="4377094"/>
            <a:ext cx="434050" cy="9983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부정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496535" y="4278504"/>
            <a:ext cx="146650" cy="1453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6404077" y="4245725"/>
            <a:ext cx="434050" cy="9983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긍정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893602" y="4243805"/>
            <a:ext cx="434050" cy="9983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부정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445403" y="431522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03980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 분석 </a:t>
            </a:r>
            <a:r>
              <a:rPr lang="en-US" altLang="ko-KR" dirty="0"/>
              <a:t>&gt; </a:t>
            </a:r>
            <a:r>
              <a:rPr lang="ko-KR" altLang="en-US" dirty="0"/>
              <a:t>비교 분석 </a:t>
            </a:r>
            <a:r>
              <a:rPr lang="en-US" altLang="ko-KR" dirty="0"/>
              <a:t>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강성어</a:t>
            </a:r>
            <a:r>
              <a:rPr lang="ko-KR" altLang="en-US" dirty="0"/>
              <a:t> 차트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2x1,  min 2x1, max : 4x1 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</a:t>
            </a:r>
            <a:r>
              <a:rPr lang="en-US" altLang="ko-KR" dirty="0" err="1"/>
              <a:t>df</a:t>
            </a:r>
            <a:r>
              <a:rPr lang="en-US" altLang="ko-KR" dirty="0"/>
              <a:t> 4x1,  min 3x1, max : 6x3 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ko-KR" altLang="en-US" dirty="0" err="1"/>
              <a:t>감성어를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분류 시 여러 개의 데이터가 있는 경우 선택해서 해당 </a:t>
            </a:r>
            <a:r>
              <a:rPr lang="ko-KR" altLang="en-US" dirty="0" err="1"/>
              <a:t>감성어</a:t>
            </a:r>
            <a:r>
              <a:rPr lang="ko-KR" altLang="en-US" dirty="0"/>
              <a:t> 조회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  <a:r>
              <a:rPr lang="en-US" altLang="ko-KR" dirty="0"/>
              <a:t>, 5~50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6</a:t>
            </a:r>
            <a:r>
              <a:rPr lang="en-US" altLang="ko-KR" dirty="0"/>
              <a:t>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</a:t>
            </a:r>
            <a:r>
              <a:rPr lang="en-US" altLang="ko-KR" dirty="0"/>
              <a:t>, Excel</a:t>
            </a:r>
            <a:r>
              <a:rPr lang="ko-KR" altLang="en-US" dirty="0"/>
              <a:t>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</a:t>
            </a:r>
            <a:r>
              <a:rPr lang="en-US" altLang="ko-KR" dirty="0"/>
              <a:t>: Excel </a:t>
            </a:r>
            <a:r>
              <a:rPr lang="ko-KR" altLang="en-US" dirty="0"/>
              <a:t>다운로드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 err="1"/>
              <a:t>감성어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긍정</a:t>
            </a:r>
            <a:r>
              <a:rPr lang="en-US" altLang="ko-KR" dirty="0"/>
              <a:t> : </a:t>
            </a:r>
            <a:r>
              <a:rPr lang="ko-KR" altLang="en-US" dirty="0" err="1"/>
              <a:t>긍정키워드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부정 </a:t>
            </a:r>
            <a:r>
              <a:rPr lang="en-US" altLang="ko-KR" dirty="0"/>
              <a:t>: </a:t>
            </a:r>
            <a:r>
              <a:rPr lang="ko-KR" altLang="en-US" dirty="0" err="1"/>
              <a:t>부정키워드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</a:p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95400" y="1069596"/>
            <a:ext cx="4685572" cy="2913291"/>
            <a:chOff x="770741" y="884133"/>
            <a:chExt cx="4685572" cy="2913291"/>
          </a:xfrm>
        </p:grpSpPr>
        <p:grpSp>
          <p:nvGrpSpPr>
            <p:cNvPr id="4" name="그룹 3"/>
            <p:cNvGrpSpPr/>
            <p:nvPr/>
          </p:nvGrpSpPr>
          <p:grpSpPr>
            <a:xfrm>
              <a:off x="770741" y="884133"/>
              <a:ext cx="4685572" cy="2913291"/>
              <a:chOff x="3595679" y="4872625"/>
              <a:chExt cx="4685572" cy="2985299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3595679" y="4872625"/>
                <a:ext cx="4685572" cy="32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감성어</a:t>
                </a:r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차트</a:t>
                </a:r>
                <a:endPara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3595679" y="5202024"/>
                <a:ext cx="4685572" cy="2655900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5992" y="4959089"/>
                <a:ext cx="156469" cy="156469"/>
              </a:xfrm>
              <a:prstGeom prst="rect">
                <a:avLst/>
              </a:prstGeom>
            </p:spPr>
          </p:pic>
        </p:grpSp>
        <p:cxnSp>
          <p:nvCxnSpPr>
            <p:cNvPr id="5" name="직선 연결선 4"/>
            <p:cNvCxnSpPr/>
            <p:nvPr/>
          </p:nvCxnSpPr>
          <p:spPr>
            <a:xfrm>
              <a:off x="1025293" y="1637184"/>
              <a:ext cx="42878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3648099" y="1339298"/>
              <a:ext cx="591259" cy="1700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59968" y="1339298"/>
              <a:ext cx="1033578" cy="1721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             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033" y="1339297"/>
              <a:ext cx="942460" cy="170012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4683358" y="1339297"/>
              <a:ext cx="517696" cy="170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다운로드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610033" y="1276567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6</a:t>
              </a:r>
              <a:endParaRPr lang="ko-KR" altLang="en-US" sz="1050" b="1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934133" y="1278708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1</a:t>
              </a:r>
              <a:endParaRPr lang="ko-KR" altLang="en-US" sz="1050" b="1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2315625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2</a:t>
              </a:r>
              <a:endParaRPr lang="ko-KR" altLang="en-US" sz="1050" b="1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3583350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3</a:t>
              </a:r>
              <a:endParaRPr lang="ko-KR" altLang="en-US" sz="1050" b="1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950860" y="2021649"/>
            <a:ext cx="679628" cy="17415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877535" y="1954703"/>
            <a:ext cx="146650" cy="1502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962244" y="3582606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357" y="2249796"/>
            <a:ext cx="3608924" cy="124906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270855" y="2030610"/>
            <a:ext cx="679628" cy="17415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180209" y="1979998"/>
            <a:ext cx="146650" cy="1502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  <p:sp>
        <p:nvSpPr>
          <p:cNvPr id="42" name="직사각형 41"/>
          <p:cNvSpPr/>
          <p:nvPr/>
        </p:nvSpPr>
        <p:spPr>
          <a:xfrm>
            <a:off x="742952" y="4408873"/>
            <a:ext cx="2226808" cy="1447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19933" y="4664540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01670" y="4678122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127819" y="4691704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742952" y="4938819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667170" y="4678122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271644" y="4683078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42952" y="4410035"/>
            <a:ext cx="4453616" cy="2582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969760" y="4669493"/>
            <a:ext cx="2226808" cy="119176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846741" y="4667178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28478" y="4671968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354627" y="4676758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2969760" y="4932665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893978" y="4671968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4498452" y="4676924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740882" y="4408873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4012680" y="4414705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455718" y="5991091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34211" y="839391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</a:t>
            </a:r>
          </a:p>
        </p:txBody>
      </p:sp>
    </p:spTree>
    <p:extLst>
      <p:ext uri="{BB962C8B-B14F-4D97-AF65-F5344CB8AC3E}">
        <p14:creationId xmlns:p14="http://schemas.microsoft.com/office/powerpoint/2010/main" val="20730247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 분석 </a:t>
            </a:r>
            <a:r>
              <a:rPr lang="en-US" altLang="ko-KR" dirty="0"/>
              <a:t>&gt; </a:t>
            </a:r>
            <a:r>
              <a:rPr lang="ko-KR" altLang="en-US" dirty="0"/>
              <a:t>비교 분석 </a:t>
            </a:r>
            <a:r>
              <a:rPr lang="en-US" altLang="ko-KR" dirty="0"/>
              <a:t>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(TPO </a:t>
            </a:r>
            <a:r>
              <a:rPr lang="ko-KR" altLang="en-US" dirty="0" smtClean="0"/>
              <a:t>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TPO</a:t>
            </a:r>
            <a:r>
              <a:rPr lang="ko-KR" altLang="en-US" dirty="0"/>
              <a:t>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- 1</a:t>
            </a:r>
            <a:r>
              <a:rPr lang="ko-KR" altLang="en-US" dirty="0"/>
              <a:t>차</a:t>
            </a:r>
            <a:r>
              <a:rPr lang="en-US" altLang="ko-KR" dirty="0"/>
              <a:t>, 2</a:t>
            </a:r>
            <a:r>
              <a:rPr lang="ko-KR" altLang="en-US" dirty="0"/>
              <a:t>차 </a:t>
            </a:r>
            <a:r>
              <a:rPr lang="ko-KR" altLang="en-US" dirty="0" err="1"/>
              <a:t>연관어를</a:t>
            </a:r>
            <a:r>
              <a:rPr lang="ko-KR" altLang="en-US" dirty="0"/>
              <a:t> 볼 수 있음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키워드 주위의 버블 모양으로 </a:t>
            </a:r>
            <a:r>
              <a:rPr lang="ko-KR" altLang="en-US" dirty="0" err="1"/>
              <a:t>연관어나</a:t>
            </a:r>
            <a:r>
              <a:rPr lang="ko-KR" altLang="en-US" dirty="0"/>
              <a:t> 나열되는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연관어를</a:t>
            </a:r>
            <a:r>
              <a:rPr lang="ko-KR" altLang="en-US" dirty="0"/>
              <a:t> </a:t>
            </a:r>
            <a:r>
              <a:rPr lang="ko-KR" altLang="en-US" dirty="0" err="1"/>
              <a:t>하이어라키</a:t>
            </a:r>
            <a:r>
              <a:rPr lang="ko-KR" altLang="en-US" dirty="0"/>
              <a:t> 구조로 보여주는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ko-KR" altLang="en-US" dirty="0"/>
              <a:t>발생량에 따라 순서 나열하는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-&gt; </a:t>
            </a:r>
            <a:r>
              <a:rPr lang="ko-KR" altLang="en-US" dirty="0"/>
              <a:t>해당 유형을 선택 시 </a:t>
            </a:r>
            <a:r>
              <a:rPr lang="en-US" altLang="ko-KR" dirty="0"/>
              <a:t>2</a:t>
            </a:r>
            <a:r>
              <a:rPr lang="ko-KR" altLang="en-US" dirty="0"/>
              <a:t>번 선택 사항이 나타남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2. TPO</a:t>
            </a:r>
            <a:r>
              <a:rPr lang="ko-KR" altLang="en-US" dirty="0"/>
              <a:t>의 차수를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- 1</a:t>
            </a:r>
            <a:r>
              <a:rPr lang="ko-KR" altLang="en-US" dirty="0"/>
              <a:t>차</a:t>
            </a:r>
            <a:r>
              <a:rPr lang="en-US" altLang="ko-KR" dirty="0"/>
              <a:t>, 1,2</a:t>
            </a:r>
            <a:r>
              <a:rPr lang="ko-KR" altLang="en-US" dirty="0"/>
              <a:t>차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4" name="직사각형 3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9" name="타원 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724952" y="744334"/>
            <a:ext cx="3223857" cy="1815261"/>
            <a:chOff x="3595678" y="4872625"/>
            <a:chExt cx="3223857" cy="1815261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4788983" y="627442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TPO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595678" y="5202024"/>
              <a:ext cx="3223857" cy="1485862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15" name="타원 14"/>
          <p:cNvSpPr/>
          <p:nvPr/>
        </p:nvSpPr>
        <p:spPr>
          <a:xfrm>
            <a:off x="670435" y="70445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18786" y="1196395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514908" y="1200397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버블차트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16438" y="115698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8786" y="1556273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깊이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10948" y="15345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21" name="타원 20"/>
          <p:cNvSpPr/>
          <p:nvPr/>
        </p:nvSpPr>
        <p:spPr>
          <a:xfrm>
            <a:off x="2088743" y="1600204"/>
            <a:ext cx="115889" cy="1079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79508" y="1600204"/>
            <a:ext cx="117475" cy="10795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latinLnBrk="0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83826" y="1551374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09570" y="1547347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1, 2</a:t>
            </a:r>
            <a:r>
              <a:rPr lang="ko-KR" altLang="en-US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277942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 분석 </a:t>
            </a:r>
            <a:r>
              <a:rPr lang="en-US" altLang="ko-KR" dirty="0"/>
              <a:t>&gt; </a:t>
            </a:r>
            <a:r>
              <a:rPr lang="ko-KR" altLang="en-US" dirty="0"/>
              <a:t>비교 분석 </a:t>
            </a:r>
            <a:r>
              <a:rPr lang="en-US" altLang="ko-KR" dirty="0"/>
              <a:t>&gt; </a:t>
            </a:r>
            <a:r>
              <a:rPr lang="ko-KR" altLang="en-US" dirty="0"/>
              <a:t>위젯 설정 </a:t>
            </a:r>
            <a:r>
              <a:rPr lang="en-US" altLang="ko-KR" dirty="0"/>
              <a:t>(TPO </a:t>
            </a:r>
            <a:r>
              <a:rPr lang="ko-KR" altLang="en-US" dirty="0"/>
              <a:t>차트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2x2,  min 1x1, max : 2x2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2x1,  min 2x1, max : 4x1 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</a:t>
            </a:r>
            <a:r>
              <a:rPr lang="en-US" altLang="ko-KR" dirty="0" err="1"/>
              <a:t>df</a:t>
            </a:r>
            <a:r>
              <a:rPr lang="en-US" altLang="ko-KR" dirty="0"/>
              <a:t> 4x1,  min 3x1, max : 6x3 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TPO</a:t>
            </a:r>
            <a:r>
              <a:rPr lang="ko-KR" altLang="en-US" dirty="0"/>
              <a:t>를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분류 시 여러 개의 데이터가 있는 경우 선택해서 해당 </a:t>
            </a:r>
            <a:r>
              <a:rPr lang="en-US" altLang="ko-KR" dirty="0"/>
              <a:t>TPO</a:t>
            </a:r>
            <a:r>
              <a:rPr lang="ko-KR" altLang="en-US" dirty="0"/>
              <a:t> 조회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TPO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  <a:r>
              <a:rPr lang="en-US" altLang="ko-KR" dirty="0"/>
              <a:t>, 5~20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키워드 속성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등록 속성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6.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이미지</a:t>
            </a:r>
            <a:r>
              <a:rPr lang="en-US" altLang="ko-KR" dirty="0"/>
              <a:t>, Excel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7. TPO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T : </a:t>
            </a:r>
            <a:r>
              <a:rPr lang="ko-KR" altLang="en-US" dirty="0"/>
              <a:t>시간에 대한 키워드를 볼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P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장소에 대한 키워드를 볼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O : </a:t>
            </a:r>
            <a:r>
              <a:rPr lang="ko-KR" altLang="en-US" dirty="0"/>
              <a:t>상황에 대한 키워드를 볼 수 있음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52" y="1755461"/>
            <a:ext cx="2332782" cy="198972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351384" y="1782854"/>
          <a:ext cx="1531847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24">
                  <a:extLst>
                    <a:ext uri="{9D8B030D-6E8A-4147-A177-3AD203B41FA5}">
                      <a16:colId xmlns:a16="http://schemas.microsoft.com/office/drawing/2014/main" val="198467756"/>
                    </a:ext>
                  </a:extLst>
                </a:gridCol>
                <a:gridCol w="758475">
                  <a:extLst>
                    <a:ext uri="{9D8B030D-6E8A-4147-A177-3AD203B41FA5}">
                      <a16:colId xmlns:a16="http://schemas.microsoft.com/office/drawing/2014/main" val="154982804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192647153"/>
                    </a:ext>
                  </a:extLst>
                </a:gridCol>
              </a:tblGrid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연관어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버즈량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289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악성코드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633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멀웨이</a:t>
                      </a:r>
                      <a:endParaRPr lang="en-US" altLang="ko-KR" sz="600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2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4196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워너크라이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555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해피해킹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10,234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10,154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863093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비너스락커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9,675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익스플로러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9,164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6951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취약점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8,999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7134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록키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41426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594558" y="766159"/>
            <a:ext cx="4685572" cy="3168352"/>
            <a:chOff x="770741" y="884134"/>
            <a:chExt cx="4685572" cy="3168352"/>
          </a:xfrm>
        </p:grpSpPr>
        <p:grpSp>
          <p:nvGrpSpPr>
            <p:cNvPr id="6" name="그룹 5"/>
            <p:cNvGrpSpPr/>
            <p:nvPr/>
          </p:nvGrpSpPr>
          <p:grpSpPr>
            <a:xfrm>
              <a:off x="770741" y="884134"/>
              <a:ext cx="4685572" cy="3168352"/>
              <a:chOff x="3595679" y="4872625"/>
              <a:chExt cx="4685572" cy="3246664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595679" y="4872625"/>
                <a:ext cx="4685572" cy="32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TPO</a:t>
                </a:r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차트</a:t>
                </a:r>
                <a:endPara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3595679" y="5202024"/>
                <a:ext cx="4685572" cy="2917265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5992" y="4959089"/>
                <a:ext cx="156469" cy="156469"/>
              </a:xfrm>
              <a:prstGeom prst="rect">
                <a:avLst/>
              </a:prstGeom>
            </p:spPr>
          </p:pic>
        </p:grpSp>
        <p:cxnSp>
          <p:nvCxnSpPr>
            <p:cNvPr id="7" name="직선 연결선 6"/>
            <p:cNvCxnSpPr/>
            <p:nvPr/>
          </p:nvCxnSpPr>
          <p:spPr>
            <a:xfrm>
              <a:off x="1025293" y="1637184"/>
              <a:ext cx="42878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648099" y="1339298"/>
              <a:ext cx="591259" cy="1700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59968" y="1339298"/>
              <a:ext cx="1033578" cy="1721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             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033" y="1339297"/>
              <a:ext cx="942460" cy="170012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4683358" y="1339297"/>
              <a:ext cx="517696" cy="170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다운로드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4610033" y="1276567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6</a:t>
              </a:r>
              <a:endParaRPr lang="ko-KR" altLang="en-US" sz="1050" b="1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934133" y="1278708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1</a:t>
              </a:r>
              <a:endParaRPr lang="ko-KR" altLang="en-US" sz="1050" b="1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2315625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2</a:t>
              </a:r>
              <a:endParaRPr lang="ko-KR" altLang="en-US" sz="1050" b="1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3583350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3</a:t>
              </a:r>
              <a:endParaRPr lang="ko-KR" altLang="en-US" sz="1050" b="1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380255" y="1619845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306930" y="155232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21" name="직사각형 20"/>
          <p:cNvSpPr/>
          <p:nvPr/>
        </p:nvSpPr>
        <p:spPr>
          <a:xfrm>
            <a:off x="4207954" y="1552001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117308" y="150081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  <p:grpSp>
        <p:nvGrpSpPr>
          <p:cNvPr id="23" name="그룹 22"/>
          <p:cNvGrpSpPr/>
          <p:nvPr/>
        </p:nvGrpSpPr>
        <p:grpSpPr>
          <a:xfrm>
            <a:off x="3287688" y="3918994"/>
            <a:ext cx="4685572" cy="2913291"/>
            <a:chOff x="3595679" y="4872625"/>
            <a:chExt cx="4685572" cy="2985299"/>
          </a:xfrm>
        </p:grpSpPr>
        <p:sp>
          <p:nvSpPr>
            <p:cNvPr id="24" name="직사각형 23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TPO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595679" y="5202024"/>
              <a:ext cx="4685572" cy="2655900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992" y="4959089"/>
              <a:ext cx="156469" cy="156469"/>
            </a:xfrm>
            <a:prstGeom prst="rect">
              <a:avLst/>
            </a:prstGeom>
          </p:spPr>
        </p:pic>
      </p:grpSp>
      <p:cxnSp>
        <p:nvCxnSpPr>
          <p:cNvPr id="27" name="직선 연결선 26"/>
          <p:cNvCxnSpPr/>
          <p:nvPr/>
        </p:nvCxnSpPr>
        <p:spPr>
          <a:xfrm>
            <a:off x="3542240" y="4672045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165046" y="4374159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876915" y="4374159"/>
            <a:ext cx="1033578" cy="1721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980" y="4374158"/>
            <a:ext cx="942460" cy="170012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7200305" y="4374158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126980" y="431142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33" name="타원 32"/>
          <p:cNvSpPr/>
          <p:nvPr/>
        </p:nvSpPr>
        <p:spPr>
          <a:xfrm>
            <a:off x="3451080" y="431356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34" name="타원 33"/>
          <p:cNvSpPr/>
          <p:nvPr/>
        </p:nvSpPr>
        <p:spPr>
          <a:xfrm>
            <a:off x="4832572" y="431200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35" name="타원 34"/>
          <p:cNvSpPr/>
          <p:nvPr/>
        </p:nvSpPr>
        <p:spPr>
          <a:xfrm>
            <a:off x="6100297" y="431200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39" y="4975717"/>
            <a:ext cx="2361643" cy="1584374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217900" y="4837664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217906" y="519770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217905" y="534172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217904" y="548573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217903" y="562975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217902" y="577376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217901" y="591778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217900" y="606180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154010" y="519770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154009" y="534172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4008" y="548573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154007" y="562975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154006" y="577376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154005" y="591778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154004" y="606180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42262" y="513820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42260" y="528991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</a:p>
        </p:txBody>
      </p:sp>
      <p:sp>
        <p:nvSpPr>
          <p:cNvPr id="54" name="타원 53"/>
          <p:cNvSpPr/>
          <p:nvPr/>
        </p:nvSpPr>
        <p:spPr>
          <a:xfrm>
            <a:off x="6131085" y="477601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2439483" y="4668297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히트맵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6100297" y="51271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57" name="직사각형 56"/>
          <p:cNvSpPr/>
          <p:nvPr/>
        </p:nvSpPr>
        <p:spPr>
          <a:xfrm>
            <a:off x="5319613" y="4722637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228967" y="467145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562611" y="514155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버블차트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5485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 분석 </a:t>
            </a:r>
            <a:r>
              <a:rPr lang="en-US" altLang="ko-KR" dirty="0"/>
              <a:t>&gt; </a:t>
            </a:r>
            <a:r>
              <a:rPr lang="ko-KR" altLang="en-US" dirty="0"/>
              <a:t>비교 분석 </a:t>
            </a:r>
            <a:r>
              <a:rPr lang="en-US" altLang="ko-KR" dirty="0"/>
              <a:t>&gt; </a:t>
            </a:r>
            <a:r>
              <a:rPr lang="ko-KR" altLang="en-US" dirty="0"/>
              <a:t>위젯 설정 </a:t>
            </a:r>
            <a:r>
              <a:rPr lang="en-US" altLang="ko-KR" dirty="0"/>
              <a:t>(TPO </a:t>
            </a:r>
            <a:r>
              <a:rPr lang="ko-KR" altLang="en-US" dirty="0"/>
              <a:t>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TPO</a:t>
            </a:r>
            <a:r>
              <a:rPr lang="ko-KR" altLang="en-US" dirty="0"/>
              <a:t>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 </a:t>
            </a:r>
            <a:r>
              <a:rPr lang="en-US" altLang="ko-KR" dirty="0"/>
              <a:t>(1</a:t>
            </a:r>
            <a:r>
              <a:rPr lang="ko-KR" altLang="en-US" dirty="0"/>
              <a:t>차</a:t>
            </a:r>
            <a:r>
              <a:rPr lang="en-US" altLang="ko-KR" dirty="0"/>
              <a:t>, 2</a:t>
            </a:r>
            <a:r>
              <a:rPr lang="ko-KR" altLang="en-US" dirty="0"/>
              <a:t>차 모두 가능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ko-KR" altLang="en-US" dirty="0"/>
              <a:t>발생량에 따라 순서 나열하는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-&gt; </a:t>
            </a:r>
            <a:r>
              <a:rPr lang="ko-KR" altLang="en-US" dirty="0"/>
              <a:t>해당 유형을 선택 시 </a:t>
            </a:r>
            <a:r>
              <a:rPr lang="en-US" altLang="ko-KR" dirty="0"/>
              <a:t>2</a:t>
            </a:r>
            <a:r>
              <a:rPr lang="ko-KR" altLang="en-US" dirty="0"/>
              <a:t>번 선택 사항이 나타남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2. TPO</a:t>
            </a:r>
            <a:r>
              <a:rPr lang="ko-KR" altLang="en-US" dirty="0"/>
              <a:t>의 차수를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- 1</a:t>
            </a:r>
            <a:r>
              <a:rPr lang="ko-KR" altLang="en-US" dirty="0"/>
              <a:t>차</a:t>
            </a:r>
            <a:r>
              <a:rPr lang="en-US" altLang="ko-KR" dirty="0"/>
              <a:t>, 1,2</a:t>
            </a:r>
            <a:r>
              <a:rPr lang="ko-KR" altLang="en-US" dirty="0"/>
              <a:t>차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12" name="직사각형 11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7" name="타원 16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18" name="그룹 17"/>
          <p:cNvGrpSpPr/>
          <p:nvPr/>
        </p:nvGrpSpPr>
        <p:grpSpPr>
          <a:xfrm>
            <a:off x="735524" y="762590"/>
            <a:ext cx="3223857" cy="1815261"/>
            <a:chOff x="3595678" y="4872625"/>
            <a:chExt cx="3223857" cy="1815261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788983" y="627442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TPO 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차트 설정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595678" y="5202024"/>
              <a:ext cx="3223857" cy="1485862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23" name="타원 22"/>
          <p:cNvSpPr/>
          <p:nvPr/>
        </p:nvSpPr>
        <p:spPr>
          <a:xfrm>
            <a:off x="681007" y="72270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c</a:t>
            </a:r>
            <a:endParaRPr lang="ko-KR" altLang="en-US" sz="105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29358" y="1214651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25480" y="1218653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27010" y="117524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29358" y="1574529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깊이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21520" y="155275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29" name="타원 28"/>
          <p:cNvSpPr/>
          <p:nvPr/>
        </p:nvSpPr>
        <p:spPr>
          <a:xfrm>
            <a:off x="2099315" y="1618460"/>
            <a:ext cx="115889" cy="1079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490080" y="1618460"/>
            <a:ext cx="117475" cy="10795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latinLnBrk="0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94398" y="1569630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220142" y="1565603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1, 2</a:t>
            </a:r>
            <a:r>
              <a:rPr lang="ko-KR" altLang="en-US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82086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/>
              <a:t>심층 분석 </a:t>
            </a:r>
            <a:r>
              <a:rPr lang="en-US" altLang="ko-KR" dirty="0"/>
              <a:t>&gt; </a:t>
            </a:r>
            <a:r>
              <a:rPr lang="ko-KR" altLang="en-US" dirty="0"/>
              <a:t>비교 분석 </a:t>
            </a:r>
            <a:r>
              <a:rPr lang="en-US" altLang="ko-KR" dirty="0"/>
              <a:t>&gt; </a:t>
            </a:r>
            <a:r>
              <a:rPr lang="ko-KR" altLang="en-US" dirty="0"/>
              <a:t>위젯 설정 </a:t>
            </a:r>
            <a:r>
              <a:rPr lang="en-US" altLang="ko-KR" dirty="0"/>
              <a:t>(TPO </a:t>
            </a:r>
            <a:r>
              <a:rPr lang="ko-KR" altLang="en-US" dirty="0"/>
              <a:t>차트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2x2,  min 1x1, max : 2x2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2x1,  min 2x1, max : 4x1 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</a:t>
            </a:r>
            <a:r>
              <a:rPr lang="en-US" altLang="ko-KR" dirty="0" err="1"/>
              <a:t>df</a:t>
            </a:r>
            <a:r>
              <a:rPr lang="en-US" altLang="ko-KR" dirty="0"/>
              <a:t> 4x1,  min 3x1, max : 6x3 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TPO</a:t>
            </a:r>
            <a:r>
              <a:rPr lang="ko-KR" altLang="en-US" dirty="0"/>
              <a:t>를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분류 시 여러 개의 데이터가 있는 경우 선택해서 해당 </a:t>
            </a:r>
            <a:r>
              <a:rPr lang="en-US" altLang="ko-KR" dirty="0"/>
              <a:t>TPO</a:t>
            </a:r>
            <a:r>
              <a:rPr lang="ko-KR" altLang="en-US" dirty="0"/>
              <a:t> 조회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TPO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  <a:r>
              <a:rPr lang="en-US" altLang="ko-KR" dirty="0"/>
              <a:t>, 5~20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6.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Excel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7. TPO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T : </a:t>
            </a:r>
            <a:r>
              <a:rPr lang="ko-KR" altLang="en-US" dirty="0"/>
              <a:t>시간에 대한 키워드를 볼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P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장소에 대한 키워드를 볼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O : </a:t>
            </a:r>
            <a:r>
              <a:rPr lang="ko-KR" altLang="en-US" dirty="0"/>
              <a:t>상황에 대한 키워드를 볼 수 있음</a:t>
            </a:r>
          </a:p>
          <a:p>
            <a:endParaRPr lang="en-US" altLang="ko-KR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828100" y="1075167"/>
            <a:ext cx="4685572" cy="2913291"/>
            <a:chOff x="770741" y="884133"/>
            <a:chExt cx="4685572" cy="2913291"/>
          </a:xfrm>
        </p:grpSpPr>
        <p:grpSp>
          <p:nvGrpSpPr>
            <p:cNvPr id="4" name="그룹 3"/>
            <p:cNvGrpSpPr/>
            <p:nvPr/>
          </p:nvGrpSpPr>
          <p:grpSpPr>
            <a:xfrm>
              <a:off x="770741" y="884133"/>
              <a:ext cx="4685572" cy="2913291"/>
              <a:chOff x="3595679" y="4872625"/>
              <a:chExt cx="4685572" cy="2985299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3595679" y="4872625"/>
                <a:ext cx="4685572" cy="32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감성어</a:t>
                </a:r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차트</a:t>
                </a:r>
                <a:endPara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3595679" y="5202024"/>
                <a:ext cx="4685572" cy="2655900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5992" y="4959089"/>
                <a:ext cx="156469" cy="156469"/>
              </a:xfrm>
              <a:prstGeom prst="rect">
                <a:avLst/>
              </a:prstGeom>
            </p:spPr>
          </p:pic>
        </p:grpSp>
        <p:cxnSp>
          <p:nvCxnSpPr>
            <p:cNvPr id="5" name="직선 연결선 4"/>
            <p:cNvCxnSpPr/>
            <p:nvPr/>
          </p:nvCxnSpPr>
          <p:spPr>
            <a:xfrm>
              <a:off x="1025293" y="1637184"/>
              <a:ext cx="42878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3648099" y="1339298"/>
              <a:ext cx="591259" cy="1700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59968" y="1339298"/>
              <a:ext cx="1033578" cy="1721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             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033" y="1339297"/>
              <a:ext cx="942460" cy="170012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4683358" y="1339297"/>
              <a:ext cx="517696" cy="170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다운로드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610033" y="1276567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6</a:t>
              </a:r>
              <a:endParaRPr lang="ko-KR" altLang="en-US" sz="1050" b="1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934133" y="1278708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1</a:t>
              </a:r>
              <a:endParaRPr lang="ko-KR" altLang="en-US" sz="1050" b="1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2315625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2</a:t>
              </a:r>
              <a:endParaRPr lang="ko-KR" altLang="en-US" sz="1050" b="1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3583350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3</a:t>
              </a:r>
              <a:endParaRPr lang="ko-KR" altLang="en-US" sz="1050" b="1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807857" y="1927988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734532" y="186047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58071" y="3475835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9266" y="76346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54" y="2181744"/>
            <a:ext cx="3608924" cy="121930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73204" y="4340821"/>
            <a:ext cx="2226808" cy="1447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50185" y="4596488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31922" y="4610070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58071" y="4623652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973204" y="4870767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897422" y="4610070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501896" y="4615026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973204" y="4341983"/>
            <a:ext cx="4453616" cy="2582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00012" y="4601441"/>
            <a:ext cx="2226808" cy="119176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076993" y="4599126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58730" y="4603916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84879" y="4608706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200012" y="4864613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124230" y="4603916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728704" y="4608872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971134" y="4340821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4242932" y="4346653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685970" y="5923039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127852" y="1936949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037206" y="18857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2034290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 분석 </a:t>
            </a:r>
            <a:r>
              <a:rPr lang="en-US" altLang="ko-KR" dirty="0"/>
              <a:t>&gt; </a:t>
            </a:r>
            <a:r>
              <a:rPr lang="ko-KR" altLang="en-US" dirty="0"/>
              <a:t>비교 분석 </a:t>
            </a:r>
            <a:r>
              <a:rPr lang="en-US" altLang="ko-KR" dirty="0"/>
              <a:t>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포스트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</a:t>
            </a:r>
            <a:r>
              <a:rPr lang="en-US" altLang="ko-KR" dirty="0"/>
              <a:t>. </a:t>
            </a:r>
            <a:r>
              <a:rPr lang="ko-KR" altLang="en-US" dirty="0"/>
              <a:t>포스트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 err="1"/>
              <a:t>유형선택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포스트 </a:t>
            </a:r>
            <a:r>
              <a:rPr lang="en-US" altLang="ko-KR" dirty="0"/>
              <a:t>: </a:t>
            </a:r>
            <a:r>
              <a:rPr lang="ko-KR" altLang="en-US" dirty="0"/>
              <a:t>키워드가 포함된 포스팅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포스트 원문 찾기 </a:t>
            </a:r>
            <a:r>
              <a:rPr lang="en-US" altLang="ko-KR" dirty="0"/>
              <a:t>: </a:t>
            </a:r>
            <a:r>
              <a:rPr lang="ko-KR" altLang="en-US" dirty="0"/>
              <a:t>키워드가 포함된 포스팅과</a:t>
            </a:r>
            <a:r>
              <a:rPr lang="en-US" altLang="ko-KR" dirty="0"/>
              <a:t> </a:t>
            </a:r>
            <a:r>
              <a:rPr lang="ko-KR" altLang="en-US" dirty="0"/>
              <a:t>해당포스팅의 원문 포함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</a:t>
            </a:r>
            <a:br>
              <a:rPr lang="en-US" altLang="ko-KR" dirty="0"/>
            </a:br>
            <a:r>
              <a:rPr lang="en-US" altLang="ko-KR" dirty="0"/>
              <a:t>   2. </a:t>
            </a:r>
            <a:r>
              <a:rPr lang="ko-KR" altLang="en-US" dirty="0"/>
              <a:t>최초 </a:t>
            </a:r>
            <a:r>
              <a:rPr lang="ko-KR" altLang="en-US" dirty="0" err="1"/>
              <a:t>작성글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/>
              <a:t>포함 </a:t>
            </a:r>
            <a:r>
              <a:rPr lang="en-US" altLang="ko-KR" dirty="0"/>
              <a:t>: </a:t>
            </a:r>
            <a:r>
              <a:rPr lang="ko-KR" altLang="en-US" dirty="0"/>
              <a:t>최초 </a:t>
            </a:r>
            <a:r>
              <a:rPr lang="ko-KR" altLang="en-US" dirty="0" err="1"/>
              <a:t>작성글을</a:t>
            </a:r>
            <a:r>
              <a:rPr lang="ko-KR" altLang="en-US" dirty="0"/>
              <a:t> 리스트 상단에 표시해주는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/>
              <a:t>미포함 </a:t>
            </a:r>
            <a:r>
              <a:rPr lang="en-US" altLang="ko-KR" dirty="0"/>
              <a:t>: </a:t>
            </a:r>
            <a:r>
              <a:rPr lang="ko-KR" altLang="en-US" dirty="0"/>
              <a:t>최초 </a:t>
            </a:r>
            <a:r>
              <a:rPr lang="ko-KR" altLang="en-US" dirty="0" err="1"/>
              <a:t>작성글을</a:t>
            </a:r>
            <a:r>
              <a:rPr lang="ko-KR" altLang="en-US" dirty="0"/>
              <a:t> 없이 리스트만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1x3, min 1x2, max 4x3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포스트 </a:t>
            </a:r>
            <a:r>
              <a:rPr lang="en-US" altLang="ko-KR" dirty="0"/>
              <a:t>RT</a:t>
            </a:r>
            <a:r>
              <a:rPr lang="ko-KR" altLang="en-US" dirty="0"/>
              <a:t>글 포함 미포함 여부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트위터의 경우 수집된 포스트 중에서 </a:t>
            </a:r>
            <a:r>
              <a:rPr lang="en-US" altLang="ko-KR" dirty="0"/>
              <a:t>RT</a:t>
            </a:r>
            <a:r>
              <a:rPr lang="ko-KR" altLang="en-US" dirty="0"/>
              <a:t>글을 제외 할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포스팅 부가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메일 </a:t>
            </a:r>
            <a:r>
              <a:rPr lang="en-US" altLang="ko-KR" dirty="0"/>
              <a:t>: </a:t>
            </a:r>
            <a:r>
              <a:rPr lang="ko-KR" altLang="en-US" dirty="0"/>
              <a:t>해당 포스트를 원하는 사람에게 메일로 발송 할 수 있는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스크랩 </a:t>
            </a:r>
            <a:r>
              <a:rPr lang="en-US" altLang="ko-KR" dirty="0"/>
              <a:t>: </a:t>
            </a:r>
            <a:r>
              <a:rPr lang="ko-KR" altLang="en-US" dirty="0"/>
              <a:t>해당 포스트를 나중에 보기 위해서 스크랩 폴더에 저장하는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최초 작성 글 포함으로 설정 시 나타나는 최초 작성 글 </a:t>
            </a:r>
          </a:p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4" name="직사각형 3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9" name="타원 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724952" y="744334"/>
            <a:ext cx="3223857" cy="1815261"/>
            <a:chOff x="3595678" y="4872625"/>
            <a:chExt cx="3223857" cy="1815261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4788983" y="627442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포스트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595678" y="5202024"/>
              <a:ext cx="3223857" cy="1485862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15" name="타원 14"/>
          <p:cNvSpPr/>
          <p:nvPr/>
        </p:nvSpPr>
        <p:spPr>
          <a:xfrm>
            <a:off x="670435" y="70445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18786" y="1196395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514908" y="1200397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포스트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16438" y="115698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8786" y="1556273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최초 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작성글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10948" y="15345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21" name="타원 20"/>
          <p:cNvSpPr/>
          <p:nvPr/>
        </p:nvSpPr>
        <p:spPr>
          <a:xfrm>
            <a:off x="2088743" y="1600204"/>
            <a:ext cx="115889" cy="1079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79508" y="1600204"/>
            <a:ext cx="117475" cy="10795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latinLnBrk="0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83826" y="1551374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ko-KR" altLang="en-US" dirty="0" smtClean="0"/>
              <a:t>포함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09570" y="1547347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ko-KR" altLang="en-US" dirty="0" smtClean="0"/>
              <a:t>미포함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1386570" y="3263615"/>
            <a:ext cx="2639826" cy="3182861"/>
            <a:chOff x="450542" y="3340045"/>
            <a:chExt cx="2639826" cy="3182861"/>
          </a:xfrm>
        </p:grpSpPr>
        <p:sp>
          <p:nvSpPr>
            <p:cNvPr id="26" name="직사각형 25"/>
            <p:cNvSpPr/>
            <p:nvPr/>
          </p:nvSpPr>
          <p:spPr>
            <a:xfrm>
              <a:off x="450542" y="3340045"/>
              <a:ext cx="2639826" cy="3181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Rectangle 1"/>
            <p:cNvSpPr>
              <a:spLocks noChangeArrowheads="1"/>
            </p:cNvSpPr>
            <p:nvPr/>
          </p:nvSpPr>
          <p:spPr bwMode="auto">
            <a:xfrm>
              <a:off x="474358" y="3727345"/>
              <a:ext cx="2591470" cy="70788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ko-KR" altLang="ko-KR" sz="800" b="0" i="0" u="none" strike="noStrike" cap="none" normalizeH="0" baseline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akarakaman</a:t>
              </a:r>
              <a:r>
                <a:rPr kumimoji="0" lang="ko-KR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0 -10분 전 (05.02 13:48) || 좋아요 0개 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800" b="1" i="0" u="none" strike="noStrike" cap="none" normalizeH="0" baseline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 의원 14명 "홍준표 지지" 탈당 결의</a:t>
              </a:r>
              <a:r>
                <a:rPr kumimoji="0" lang="en-US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kumimoji="0" lang="en-US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474720" y="3381428"/>
              <a:ext cx="2591470" cy="338554"/>
              <a:chOff x="474720" y="3346260"/>
              <a:chExt cx="2591470" cy="338554"/>
            </a:xfrm>
          </p:grpSpPr>
          <p:sp>
            <p:nvSpPr>
              <p:cNvPr id="35" name="Rectangle 1"/>
              <p:cNvSpPr>
                <a:spLocks noChangeArrowheads="1"/>
              </p:cNvSpPr>
              <p:nvPr/>
            </p:nvSpPr>
            <p:spPr bwMode="auto">
              <a:xfrm>
                <a:off x="474720" y="3346260"/>
                <a:ext cx="2591470" cy="3385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38088" tIns="45720" rIns="19044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    </a:t>
                </a:r>
                <a:r>
                  <a:rPr lang="ko-KR" altLang="en-US" sz="8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바른정당</a:t>
                </a:r>
                <a:r>
                  <a:rPr lang="ko-KR" alt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2017.03.02 ~ 2017.05.02</a:t>
                </a:r>
                <a:b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</a:b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    Total 153,373                           </a:t>
                </a:r>
                <a:r>
                  <a:rPr lang="ko-KR" altLang="en-US" sz="8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ㅁ</a:t>
                </a:r>
                <a:r>
                  <a:rPr lang="ko-KR" alt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RT</a:t>
                </a:r>
                <a:r>
                  <a:rPr lang="ko-KR" alt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글 포함 </a:t>
                </a: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(130,682)</a:t>
                </a:r>
              </a:p>
            </p:txBody>
          </p:sp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863" y="3397903"/>
                <a:ext cx="127655" cy="131303"/>
              </a:xfrm>
              <a:prstGeom prst="rect">
                <a:avLst/>
              </a:prstGeom>
            </p:spPr>
          </p:pic>
        </p:grpSp>
        <p:sp>
          <p:nvSpPr>
            <p:cNvPr id="29" name="Rectangle 1"/>
            <p:cNvSpPr>
              <a:spLocks noChangeArrowheads="1"/>
            </p:cNvSpPr>
            <p:nvPr/>
          </p:nvSpPr>
          <p:spPr bwMode="auto">
            <a:xfrm>
              <a:off x="474358" y="4453938"/>
              <a:ext cx="2591470" cy="9541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latinLnBrk="0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Hosoonchoi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latinLnBrk="0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0 -9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 전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(05.02 13:47) ||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좋아요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[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사설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]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최소한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정치도의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마저 저버린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의원 집단 탈당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네이버 뉴스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출처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헤럴드경제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네이버 뉴스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 http://naver.me/589ZIpGG </a:t>
              </a:r>
              <a:b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0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88" y="3790023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27" y="4495205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1"/>
            <p:cNvSpPr>
              <a:spLocks noChangeArrowheads="1"/>
            </p:cNvSpPr>
            <p:nvPr/>
          </p:nvSpPr>
          <p:spPr bwMode="auto">
            <a:xfrm>
              <a:off x="474358" y="5431738"/>
              <a:ext cx="2591470" cy="83099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latinLnBrk="0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OhmyNews_Korea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</a:p>
            <a:p>
              <a:pPr lvl="0" latinLnBrk="0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0 -5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 전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(05.02 13:43) ||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좋아요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ohmynews_korea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,[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오마이포토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]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탈당 회견 참석한 권성동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장제원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자유한국당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권성동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장제원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권우성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기자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3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27" y="5476025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308267" y="6276685"/>
              <a:ext cx="9236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◀ </a:t>
              </a:r>
              <a:r>
                <a:rPr lang="en-US" altLang="ko-KR" sz="1000" b="1" dirty="0">
                  <a:solidFill>
                    <a:srgbClr val="0070C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,2,3,4,5 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▶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20791" y="2433818"/>
            <a:ext cx="2639826" cy="4216695"/>
            <a:chOff x="6909622" y="24718"/>
            <a:chExt cx="2639826" cy="4216695"/>
          </a:xfrm>
        </p:grpSpPr>
        <p:sp>
          <p:nvSpPr>
            <p:cNvPr id="38" name="직사각형 37"/>
            <p:cNvSpPr/>
            <p:nvPr/>
          </p:nvSpPr>
          <p:spPr>
            <a:xfrm>
              <a:off x="6909622" y="24718"/>
              <a:ext cx="2639826" cy="421669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1"/>
            <p:cNvSpPr>
              <a:spLocks noChangeArrowheads="1"/>
            </p:cNvSpPr>
            <p:nvPr/>
          </p:nvSpPr>
          <p:spPr bwMode="auto">
            <a:xfrm>
              <a:off x="6933438" y="1369556"/>
              <a:ext cx="2591470" cy="70788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ko-KR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akarakaman</a:t>
              </a:r>
              <a:r>
                <a: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0 -10분 전 (05.02 13:48) || 좋아요 0개 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 의원 14명 "홍준표 지지" 탈당 결의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defTabSz="91440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6933800" y="66101"/>
              <a:ext cx="2591470" cy="338554"/>
              <a:chOff x="474720" y="3346260"/>
              <a:chExt cx="2591470" cy="338554"/>
            </a:xfrm>
          </p:grpSpPr>
          <p:sp>
            <p:nvSpPr>
              <p:cNvPr id="50" name="Rectangle 1"/>
              <p:cNvSpPr>
                <a:spLocks noChangeArrowheads="1"/>
              </p:cNvSpPr>
              <p:nvPr/>
            </p:nvSpPr>
            <p:spPr bwMode="auto">
              <a:xfrm>
                <a:off x="474720" y="3346260"/>
                <a:ext cx="2591470" cy="3385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38088" tIns="45720" rIns="19044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/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    </a:t>
                </a:r>
                <a:r>
                  <a:rPr lang="ko-KR" altLang="en-US" sz="800" b="1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바른정당</a:t>
                </a:r>
                <a:r>
                  <a:rPr lang="ko-KR" altLang="en-US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2017.03.02 ~ 2017.05.02</a:t>
                </a:r>
                <a:b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</a:br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    Total 153,373                           </a:t>
                </a:r>
                <a:r>
                  <a:rPr lang="ko-KR" altLang="en-US" sz="800" b="1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ㅁ</a:t>
                </a:r>
                <a:r>
                  <a:rPr lang="ko-KR" altLang="en-US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RT</a:t>
                </a:r>
                <a:r>
                  <a:rPr lang="ko-KR" altLang="en-US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글 포함 </a:t>
                </a:r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(130,682)</a:t>
                </a:r>
              </a:p>
            </p:txBody>
          </p:sp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863" y="3397903"/>
                <a:ext cx="127655" cy="131303"/>
              </a:xfrm>
              <a:prstGeom prst="rect">
                <a:avLst/>
              </a:prstGeom>
            </p:spPr>
          </p:pic>
        </p:grpSp>
        <p:sp>
          <p:nvSpPr>
            <p:cNvPr id="41" name="Rectangle 1"/>
            <p:cNvSpPr>
              <a:spLocks noChangeArrowheads="1"/>
            </p:cNvSpPr>
            <p:nvPr/>
          </p:nvSpPr>
          <p:spPr bwMode="auto">
            <a:xfrm>
              <a:off x="6933438" y="2096149"/>
              <a:ext cx="2591470" cy="9541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en-US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Hosoonchoi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0 -9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 전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(05.02 13:47) ||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좋아요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[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사설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]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최소한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정치도의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마저 저버린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의원 집단 탈당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네이버 뉴스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출처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헤럴드경제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네이버 뉴스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 http://naver.me/589ZIpGG </a:t>
              </a:r>
              <a:b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defTabSz="91440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2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7368" y="1432234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4207" y="2137416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1"/>
            <p:cNvSpPr>
              <a:spLocks noChangeArrowheads="1"/>
            </p:cNvSpPr>
            <p:nvPr/>
          </p:nvSpPr>
          <p:spPr bwMode="auto">
            <a:xfrm>
              <a:off x="6933438" y="3073949"/>
              <a:ext cx="2591470" cy="83099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en-US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OhmyNews_Korea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0 -5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 전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(05.02 13:43) ||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좋아요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</a:t>
              </a:r>
              <a:r>
                <a:rPr kumimoji="0" lang="en-US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ohmynews_korea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,[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오마이포토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]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탈당 회견 참석한 권성동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장제원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자유한국당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권성동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장제원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권우성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기자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defTabSz="91440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5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4207" y="3118236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7767347" y="3918896"/>
              <a:ext cx="9236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latinLnBrk="1"/>
              <a:r>
                <a:rPr lang="ko-KR" altLang="en-US" sz="1000" dirty="0">
                  <a:solidFill>
                    <a:prstClr val="black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◀ </a:t>
              </a:r>
              <a:r>
                <a:rPr lang="en-US" altLang="ko-KR" sz="1000" b="1" dirty="0">
                  <a:solidFill>
                    <a:srgbClr val="0070C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1000" dirty="0">
                  <a:solidFill>
                    <a:prstClr val="black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,2,3,4,5 </a:t>
              </a:r>
              <a:r>
                <a:rPr lang="ko-KR" altLang="en-US" sz="1000" dirty="0">
                  <a:solidFill>
                    <a:prstClr val="black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▶</a:t>
              </a:r>
            </a:p>
          </p:txBody>
        </p:sp>
        <p:sp>
          <p:nvSpPr>
            <p:cNvPr id="47" name="Rectangle 1"/>
            <p:cNvSpPr>
              <a:spLocks noChangeArrowheads="1"/>
            </p:cNvSpPr>
            <p:nvPr/>
          </p:nvSpPr>
          <p:spPr bwMode="auto">
            <a:xfrm>
              <a:off x="6933438" y="498861"/>
              <a:ext cx="2591470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  <a:effectLst/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0 -10분 전 (05.02 13:48) || 좋아요 0개 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 의원 14명 "홍준표 지지" 탈당 결의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defTabSz="91440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8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7368" y="543955"/>
              <a:ext cx="123391" cy="1233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cxnSp>
          <p:nvCxnSpPr>
            <p:cNvPr id="49" name="직선 연결선 48"/>
            <p:cNvCxnSpPr/>
            <p:nvPr/>
          </p:nvCxnSpPr>
          <p:spPr>
            <a:xfrm>
              <a:off x="6959943" y="1253800"/>
              <a:ext cx="2564965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타원 51"/>
          <p:cNvSpPr/>
          <p:nvPr/>
        </p:nvSpPr>
        <p:spPr>
          <a:xfrm>
            <a:off x="2884479" y="340095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53" name="타원 52"/>
          <p:cNvSpPr/>
          <p:nvPr/>
        </p:nvSpPr>
        <p:spPr>
          <a:xfrm>
            <a:off x="1325153" y="409531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54" name="타원 53"/>
          <p:cNvSpPr/>
          <p:nvPr/>
        </p:nvSpPr>
        <p:spPr>
          <a:xfrm>
            <a:off x="6728372" y="300312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20749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4" descr="https://alation.com/wp-content/uploads/2015/10/hero-home-han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95" y="620688"/>
            <a:ext cx="7227168" cy="495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333293" y="804443"/>
            <a:ext cx="3127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Customizable</a:t>
            </a:r>
            <a:r>
              <a:rPr lang="en-US" altLang="ko-KR" sz="14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400" b="1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상황에 </a:t>
            </a:r>
            <a:r>
              <a:rPr lang="ko-KR" altLang="en-US" sz="14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맞는 화면을 만들어 사용해 보세요</a:t>
            </a:r>
            <a:endParaRPr lang="ko-KR" altLang="en-US" sz="800" dirty="0" smtClean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21252" y="1578613"/>
            <a:ext cx="2260121" cy="3087322"/>
            <a:chOff x="-504173" y="237799"/>
            <a:chExt cx="2260121" cy="3087322"/>
          </a:xfrm>
        </p:grpSpPr>
        <p:sp>
          <p:nvSpPr>
            <p:cNvPr id="24" name="직사각형 23"/>
            <p:cNvSpPr/>
            <p:nvPr/>
          </p:nvSpPr>
          <p:spPr>
            <a:xfrm>
              <a:off x="-504173" y="237799"/>
              <a:ext cx="2260121" cy="308732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-226270" y="434813"/>
              <a:ext cx="1704314" cy="570739"/>
              <a:chOff x="1224310" y="836277"/>
              <a:chExt cx="962494" cy="322319"/>
            </a:xfrm>
          </p:grpSpPr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2167" y="836277"/>
                <a:ext cx="644637" cy="322319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4310" y="859133"/>
                <a:ext cx="317857" cy="276608"/>
              </a:xfrm>
              <a:prstGeom prst="rect">
                <a:avLst/>
              </a:prstGeom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55149" y="2922954"/>
              <a:ext cx="107593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Product by TAPACROSS</a:t>
              </a:r>
              <a:endParaRPr lang="ko-KR" altLang="en-US" sz="7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-46974" y="1281578"/>
              <a:ext cx="1345721" cy="30192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-46974" y="1704990"/>
              <a:ext cx="1345721" cy="30192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-46974" y="2128401"/>
              <a:ext cx="1345721" cy="2940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로그인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4639" y="2528708"/>
              <a:ext cx="1162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아이디 찾기 </a:t>
              </a:r>
              <a:r>
                <a:rPr lang="en-US" altLang="ko-KR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비밀번호 변경</a:t>
              </a:r>
              <a:endParaRPr lang="ko-KR" altLang="en-US" sz="7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1" name="Picture 6" descr="power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18" y="2180135"/>
              <a:ext cx="177785" cy="177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266092" y="1321080"/>
              <a:ext cx="103265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아이디를 입력하세요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2953" y="1748230"/>
              <a:ext cx="11208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비밀번호를 입력하세요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8" y="1774805"/>
              <a:ext cx="177785" cy="177785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9" y="1348565"/>
              <a:ext cx="177785" cy="177785"/>
            </a:xfrm>
            <a:prstGeom prst="rect">
              <a:avLst/>
            </a:prstGeom>
          </p:spPr>
        </p:pic>
      </p:grpSp>
      <p:sp>
        <p:nvSpPr>
          <p:cNvPr id="38" name="직사각형 37"/>
          <p:cNvSpPr/>
          <p:nvPr/>
        </p:nvSpPr>
        <p:spPr>
          <a:xfrm>
            <a:off x="524595" y="5561863"/>
            <a:ext cx="7240302" cy="30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14280" y="5589641"/>
            <a:ext cx="4270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새로운 위젯이 출시하였습니다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고객지원에 위젯 리스트에서 확인하세요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~!!</a:t>
            </a:r>
            <a:endParaRPr lang="ko-KR" altLang="en-US" sz="10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24595" y="5874477"/>
            <a:ext cx="7227168" cy="556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2084" y="5964374"/>
            <a:ext cx="3688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서울특별시 성동구 성수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308-4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서울숲코오롱디지털타워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1705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</a:t>
            </a:r>
          </a:p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대표전화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02-2115-8761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팩스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이메일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help@tapacross.co.kr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2" name="Picture 4" descr="타파크로스 블로그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5"/>
          <a:stretch/>
        </p:blipFill>
        <p:spPr bwMode="auto">
          <a:xfrm>
            <a:off x="723383" y="5952113"/>
            <a:ext cx="1155159" cy="3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5934968" y="5942933"/>
            <a:ext cx="17208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개인정보 처리방침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이용약관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SITE MAP</a:t>
            </a:r>
            <a:endParaRPr lang="ko-KR" altLang="en-US" sz="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790066" y="5542286"/>
            <a:ext cx="166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▲</a:t>
            </a:r>
            <a:endParaRPr lang="en-US" altLang="ko-KR" sz="800" dirty="0" smtClean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6602033" y="6179841"/>
            <a:ext cx="492787" cy="159734"/>
            <a:chOff x="4245076" y="4995716"/>
            <a:chExt cx="936524" cy="303570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076" y="4995716"/>
              <a:ext cx="303570" cy="303570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030" y="4995716"/>
              <a:ext cx="303570" cy="303570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553" y="4995716"/>
              <a:ext cx="303570" cy="303570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5570991" y="5008830"/>
            <a:ext cx="1887535" cy="234044"/>
            <a:chOff x="5570991" y="5008830"/>
            <a:chExt cx="1887535" cy="234044"/>
          </a:xfrm>
        </p:grpSpPr>
        <p:sp>
          <p:nvSpPr>
            <p:cNvPr id="52" name="직사각형 51"/>
            <p:cNvSpPr/>
            <p:nvPr/>
          </p:nvSpPr>
          <p:spPr>
            <a:xfrm>
              <a:off x="5570991" y="5008830"/>
              <a:ext cx="1887535" cy="23404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800" dirty="0" smtClean="0"/>
                <a:t>Ready </a:t>
              </a:r>
              <a:r>
                <a:rPr lang="en-US" altLang="ko-KR" sz="800" dirty="0"/>
                <a:t>to experience </a:t>
              </a:r>
              <a:r>
                <a:rPr lang="en-US" altLang="ko-KR" sz="800" dirty="0" err="1"/>
                <a:t>TrendUp</a:t>
              </a:r>
              <a:r>
                <a:rPr lang="en-US" altLang="ko-KR" sz="800" dirty="0" smtClean="0"/>
                <a:t>?</a:t>
              </a:r>
            </a:p>
          </p:txBody>
        </p:sp>
        <p:sp>
          <p:nvSpPr>
            <p:cNvPr id="53" name="위로 굽은 화살표 52"/>
            <p:cNvSpPr/>
            <p:nvPr/>
          </p:nvSpPr>
          <p:spPr>
            <a:xfrm rot="5400000" flipV="1">
              <a:off x="7160268" y="5074786"/>
              <a:ext cx="101482" cy="102133"/>
            </a:xfrm>
            <a:prstGeom prst="bent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49" name="타원 48"/>
          <p:cNvSpPr/>
          <p:nvPr/>
        </p:nvSpPr>
        <p:spPr>
          <a:xfrm>
            <a:off x="6538486" y="1573832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b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(BG)</a:t>
            </a:r>
          </a:p>
        </p:txBody>
      </p:sp>
    </p:spTree>
    <p:extLst>
      <p:ext uri="{BB962C8B-B14F-4D97-AF65-F5344CB8AC3E}">
        <p14:creationId xmlns:p14="http://schemas.microsoft.com/office/powerpoint/2010/main" val="12193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 smtClean="0"/>
              <a:t>심층 분석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속성분석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/>
              <a:t>기본적인 위젯 </a:t>
            </a:r>
            <a:r>
              <a:rPr lang="ko-KR" altLang="en-US" dirty="0" err="1" smtClean="0"/>
              <a:t>셋팅</a:t>
            </a:r>
            <a:r>
              <a:rPr lang="ko-KR" altLang="en-US" dirty="0" smtClean="0"/>
              <a:t> 화면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smtClean="0"/>
              <a:t>빠른 </a:t>
            </a:r>
            <a:r>
              <a:rPr lang="ko-KR" altLang="en-US" dirty="0" err="1" smtClean="0"/>
              <a:t>검색어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en-US" altLang="ko-KR" dirty="0"/>
              <a:t>: </a:t>
            </a:r>
            <a:r>
              <a:rPr lang="ko-KR" altLang="en-US" dirty="0" smtClean="0"/>
              <a:t>간편분석에서 자주 사용하는 </a:t>
            </a:r>
            <a:r>
              <a:rPr lang="ko-KR" altLang="en-US" dirty="0" err="1" smtClean="0"/>
              <a:t>검색식을</a:t>
            </a:r>
            <a:r>
              <a:rPr lang="ko-KR" altLang="en-US" dirty="0" smtClean="0"/>
              <a:t> 저장하여 빠르게 사용할 수 있는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SET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고객이 분석을 할 기간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검색어를</a:t>
            </a:r>
            <a:r>
              <a:rPr lang="ko-KR" altLang="en-US" dirty="0" smtClean="0"/>
              <a:t> 입력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버즈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</a:t>
            </a:r>
            <a:r>
              <a:rPr lang="en-US" altLang="ko-KR" dirty="0"/>
              <a:t>: </a:t>
            </a:r>
            <a:r>
              <a:rPr lang="ko-KR" altLang="en-US" dirty="0" smtClean="0"/>
              <a:t>고객이 분석한 검색어의 </a:t>
            </a:r>
            <a:r>
              <a:rPr lang="ko-KR" altLang="en-US" dirty="0" err="1" smtClean="0"/>
              <a:t>버즈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 추이를 확인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smtClean="0"/>
              <a:t>포스트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 smtClean="0"/>
              <a:t>고객이 분석 시 입력한 검색어가 포함된 </a:t>
            </a:r>
            <a:r>
              <a:rPr lang="ko-KR" altLang="en-US" dirty="0"/>
              <a:t>포스트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- 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: </a:t>
            </a:r>
            <a:r>
              <a:rPr lang="ko-KR" altLang="en-US" dirty="0" smtClean="0"/>
              <a:t>고객이 분석 시 입력한 검색어의 연관된 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 </a:t>
            </a:r>
            <a:r>
              <a:rPr lang="ko-KR" altLang="en-US" dirty="0" err="1" smtClean="0"/>
              <a:t>긍</a:t>
            </a:r>
            <a:r>
              <a:rPr lang="en-US" altLang="ko-KR" dirty="0"/>
              <a:t>, </a:t>
            </a:r>
            <a:r>
              <a:rPr lang="ko-KR" altLang="en-US" dirty="0"/>
              <a:t>부정어 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: </a:t>
            </a:r>
            <a:r>
              <a:rPr lang="ko-KR" altLang="en-US" dirty="0" smtClean="0"/>
              <a:t>고객이 분석 시 입력한 검색어의 연관된 </a:t>
            </a:r>
            <a:r>
              <a:rPr lang="ko-KR" altLang="en-US" dirty="0" err="1" smtClean="0"/>
              <a:t>감성어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</a:t>
            </a:r>
            <a:r>
              <a:rPr lang="en-US" altLang="ko-KR" dirty="0" smtClean="0"/>
              <a:t>)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err="1" smtClean="0"/>
              <a:t>채널별</a:t>
            </a:r>
            <a:r>
              <a:rPr lang="ko-KR" altLang="en-US" dirty="0" smtClean="0"/>
              <a:t> 비율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: </a:t>
            </a:r>
            <a:r>
              <a:rPr lang="ko-KR" altLang="en-US" dirty="0" err="1" smtClean="0"/>
              <a:t>버즈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</a:t>
            </a:r>
            <a:r>
              <a:rPr lang="en-US" altLang="ko-KR" dirty="0"/>
              <a:t> </a:t>
            </a:r>
            <a:r>
              <a:rPr lang="ko-KR" altLang="en-US" dirty="0" smtClean="0"/>
              <a:t>차트의 </a:t>
            </a:r>
            <a:r>
              <a:rPr lang="ko-KR" altLang="en-US" dirty="0" err="1" smtClean="0"/>
              <a:t>채널별</a:t>
            </a:r>
            <a:r>
              <a:rPr lang="ko-KR" altLang="en-US" dirty="0" smtClean="0"/>
              <a:t> 비율을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사용 가능한 위젯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</a:t>
            </a:r>
            <a:r>
              <a:rPr lang="en-US" altLang="ko-KR" dirty="0"/>
              <a:t>- </a:t>
            </a:r>
            <a:r>
              <a:rPr lang="ko-KR" altLang="en-US" dirty="0" smtClean="0"/>
              <a:t>속성 </a:t>
            </a:r>
            <a:r>
              <a:rPr lang="ko-KR" altLang="en-US" dirty="0" err="1" smtClean="0"/>
              <a:t>검색어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검색 </a:t>
            </a:r>
            <a:r>
              <a:rPr lang="en-US" altLang="ko-KR" dirty="0"/>
              <a:t>SET</a:t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버즈차트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/>
              <a:t>부정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- </a:t>
            </a:r>
            <a:r>
              <a:rPr lang="ko-KR" altLang="en-US" dirty="0" err="1"/>
              <a:t>연관어</a:t>
            </a:r>
            <a:r>
              <a:rPr lang="ko-KR" altLang="en-US" dirty="0"/>
              <a:t>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감성어</a:t>
            </a:r>
            <a:r>
              <a:rPr lang="ko-KR" altLang="en-US" dirty="0"/>
              <a:t>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- </a:t>
            </a:r>
            <a:r>
              <a:rPr lang="en-US" altLang="ko-KR" dirty="0"/>
              <a:t>TPO </a:t>
            </a:r>
            <a:r>
              <a:rPr lang="ko-KR" altLang="en-US" dirty="0"/>
              <a:t>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포스트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916" y="1908072"/>
            <a:ext cx="1112148" cy="173377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1383882" y="1894499"/>
            <a:ext cx="1582541" cy="212242"/>
            <a:chOff x="4393634" y="4429513"/>
            <a:chExt cx="1582541" cy="212242"/>
          </a:xfrm>
        </p:grpSpPr>
        <p:sp>
          <p:nvSpPr>
            <p:cNvPr id="31" name="직사각형 30"/>
            <p:cNvSpPr/>
            <p:nvPr/>
          </p:nvSpPr>
          <p:spPr>
            <a:xfrm>
              <a:off x="4549925" y="4429513"/>
              <a:ext cx="1426250" cy="212242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2017-01-08~ 2017-05-08</a:t>
              </a:r>
              <a:endParaRPr lang="ko-KR" altLang="en-US" sz="799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634" y="4465447"/>
              <a:ext cx="148116" cy="14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62" name="직선 연결선 61"/>
          <p:cNvCxnSpPr/>
          <p:nvPr/>
        </p:nvCxnSpPr>
        <p:spPr>
          <a:xfrm>
            <a:off x="1343472" y="1752638"/>
            <a:ext cx="59397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/>
          <p:cNvGrpSpPr/>
          <p:nvPr/>
        </p:nvGrpSpPr>
        <p:grpSpPr>
          <a:xfrm>
            <a:off x="1380903" y="2780928"/>
            <a:ext cx="3553593" cy="1787751"/>
            <a:chOff x="2214188" y="4902215"/>
            <a:chExt cx="2485001" cy="1787751"/>
          </a:xfrm>
        </p:grpSpPr>
        <p:sp>
          <p:nvSpPr>
            <p:cNvPr id="66" name="직사각형 65"/>
            <p:cNvSpPr/>
            <p:nvPr/>
          </p:nvSpPr>
          <p:spPr>
            <a:xfrm>
              <a:off x="2214189" y="5089586"/>
              <a:ext cx="2485000" cy="1600380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214188" y="4902215"/>
              <a:ext cx="2485001" cy="187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ko-KR" alt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027865" y="2780928"/>
            <a:ext cx="2228910" cy="1787750"/>
            <a:chOff x="2210968" y="4902216"/>
            <a:chExt cx="2488222" cy="1787750"/>
          </a:xfrm>
        </p:grpSpPr>
        <p:sp>
          <p:nvSpPr>
            <p:cNvPr id="69" name="직사각형 68"/>
            <p:cNvSpPr/>
            <p:nvPr/>
          </p:nvSpPr>
          <p:spPr>
            <a:xfrm>
              <a:off x="2210969" y="5089585"/>
              <a:ext cx="2488221" cy="1600381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210968" y="4902216"/>
              <a:ext cx="2488220" cy="1827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긍</a:t>
              </a:r>
              <a:r>
                <a:rPr lang="en-US" altLang="ko-KR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부정 차트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433582" y="1340768"/>
            <a:ext cx="4652063" cy="403244"/>
            <a:chOff x="2258545" y="2015128"/>
            <a:chExt cx="4652063" cy="403244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8545" y="2015128"/>
              <a:ext cx="632807" cy="196388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8421" y="2015128"/>
              <a:ext cx="632807" cy="196388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8297" y="2015128"/>
              <a:ext cx="632807" cy="196388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8173" y="2015128"/>
              <a:ext cx="632807" cy="196388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8049" y="2015128"/>
              <a:ext cx="632807" cy="196388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7925" y="2015128"/>
              <a:ext cx="632807" cy="196388"/>
            </a:xfrm>
            <a:prstGeom prst="rect">
              <a:avLst/>
            </a:prstGeom>
          </p:spPr>
        </p:pic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7801" y="2015128"/>
              <a:ext cx="632807" cy="196388"/>
            </a:xfrm>
            <a:prstGeom prst="rect">
              <a:avLst/>
            </a:prstGeom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8545" y="2221984"/>
              <a:ext cx="632807" cy="196388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8421" y="2221984"/>
              <a:ext cx="632807" cy="196388"/>
            </a:xfrm>
            <a:prstGeom prst="rect">
              <a:avLst/>
            </a:prstGeom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8297" y="2221984"/>
              <a:ext cx="632807" cy="196388"/>
            </a:xfrm>
            <a:prstGeom prst="rect">
              <a:avLst/>
            </a:prstGeom>
          </p:spPr>
        </p:pic>
      </p:grpSp>
      <p:sp>
        <p:nvSpPr>
          <p:cNvPr id="145" name="직사각형 144"/>
          <p:cNvSpPr/>
          <p:nvPr/>
        </p:nvSpPr>
        <p:spPr>
          <a:xfrm>
            <a:off x="1380528" y="4636126"/>
            <a:ext cx="3553968" cy="2194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감성어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1380528" y="4855624"/>
            <a:ext cx="3553968" cy="1361583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5027865" y="4636126"/>
            <a:ext cx="2262248" cy="22108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포스트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5027863" y="4855624"/>
            <a:ext cx="2262249" cy="1361583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79" name="그림 178"/>
          <p:cNvPicPr>
            <a:picLocks noChangeAspect="1"/>
          </p:cNvPicPr>
          <p:nvPr/>
        </p:nvPicPr>
        <p:blipFill rotWithShape="1">
          <a:blip r:embed="rId5"/>
          <a:srcRect t="-1" b="61790"/>
          <a:stretch/>
        </p:blipFill>
        <p:spPr>
          <a:xfrm>
            <a:off x="5245635" y="5175416"/>
            <a:ext cx="1793368" cy="810176"/>
          </a:xfrm>
          <a:prstGeom prst="rect">
            <a:avLst/>
          </a:prstGeom>
        </p:spPr>
      </p:pic>
      <p:sp>
        <p:nvSpPr>
          <p:cNvPr id="181" name="모서리가 둥근 직사각형 180"/>
          <p:cNvSpPr/>
          <p:nvPr/>
        </p:nvSpPr>
        <p:spPr>
          <a:xfrm>
            <a:off x="6537673" y="4949548"/>
            <a:ext cx="517696" cy="11113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254606" y="890791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05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ko-KR" altLang="en-US" dirty="0" smtClean="0"/>
              <a:t>비교 분석</a:t>
            </a:r>
            <a:endParaRPr lang="ko-KR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2290928" y="890791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050" b="1" u="sng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ko-KR" altLang="en-US" dirty="0"/>
              <a:t>속성 분석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412138" y="897396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융합데이터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분석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2238087" y="894833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7077" y="2208509"/>
            <a:ext cx="1177854" cy="21587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981073" y="2208509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VS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851" y="2208509"/>
            <a:ext cx="1177854" cy="21587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959" y="2208509"/>
            <a:ext cx="1177854" cy="215877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6047410" y="2208509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VS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396" y="2208509"/>
            <a:ext cx="1177854" cy="21587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507659" y="2208509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VS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79668" y="2208509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endParaRPr lang="ko-KR" altLang="en-US" sz="7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7077" y="2456712"/>
            <a:ext cx="1177854" cy="21587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981073" y="2456712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VS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851" y="2456712"/>
            <a:ext cx="1177854" cy="2158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959" y="2456712"/>
            <a:ext cx="1177854" cy="215877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6047410" y="2456712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VS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396" y="2456712"/>
            <a:ext cx="1177854" cy="21587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4507659" y="2456712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VS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79668" y="245671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ko-KR" altLang="en-US" sz="7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912" y="3035746"/>
            <a:ext cx="3045200" cy="150956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367" y="3264400"/>
            <a:ext cx="1615522" cy="1269678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7047" y="3007642"/>
            <a:ext cx="2110161" cy="183288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7"/>
          <a:srcRect b="30444"/>
          <a:stretch/>
        </p:blipFill>
        <p:spPr>
          <a:xfrm>
            <a:off x="1730368" y="4971305"/>
            <a:ext cx="3045200" cy="104998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0"/>
          <a:srcRect l="110" t="18508" r="-110" b="9221"/>
          <a:stretch/>
        </p:blipFill>
        <p:spPr>
          <a:xfrm>
            <a:off x="1695166" y="5177737"/>
            <a:ext cx="3109627" cy="84355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7"/>
          <a:srcRect r="72668" b="84096"/>
          <a:stretch/>
        </p:blipFill>
        <p:spPr>
          <a:xfrm>
            <a:off x="5178510" y="4924779"/>
            <a:ext cx="832303" cy="240092"/>
          </a:xfrm>
          <a:prstGeom prst="rect">
            <a:avLst/>
          </a:prstGeom>
        </p:spPr>
      </p:pic>
      <p:sp>
        <p:nvSpPr>
          <p:cNvPr id="79" name="타원 78"/>
          <p:cNvSpPr/>
          <p:nvPr/>
        </p:nvSpPr>
        <p:spPr>
          <a:xfrm>
            <a:off x="7168983" y="1046741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54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487489" y="1628800"/>
            <a:ext cx="3553967" cy="22108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487488" y="1848298"/>
            <a:ext cx="3553968" cy="2908256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77" name="그림 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69" y="1984127"/>
            <a:ext cx="3465605" cy="2700419"/>
          </a:xfrm>
          <a:prstGeom prst="rect">
            <a:avLst/>
          </a:prstGeom>
        </p:spPr>
      </p:pic>
      <p:sp>
        <p:nvSpPr>
          <p:cNvPr id="180" name="직사각형 179"/>
          <p:cNvSpPr/>
          <p:nvPr/>
        </p:nvSpPr>
        <p:spPr>
          <a:xfrm>
            <a:off x="5121452" y="1628800"/>
            <a:ext cx="2262249" cy="3127754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81" name="그림 180"/>
          <p:cNvPicPr>
            <a:picLocks noChangeAspect="1"/>
          </p:cNvPicPr>
          <p:nvPr/>
        </p:nvPicPr>
        <p:blipFill rotWithShape="1">
          <a:blip r:embed="rId3"/>
          <a:srcRect t="12023"/>
          <a:stretch/>
        </p:blipFill>
        <p:spPr>
          <a:xfrm>
            <a:off x="5375287" y="2631491"/>
            <a:ext cx="1793368" cy="1865334"/>
          </a:xfrm>
          <a:prstGeom prst="rect">
            <a:avLst/>
          </a:prstGeom>
        </p:spPr>
      </p:pic>
      <p:pic>
        <p:nvPicPr>
          <p:cNvPr id="182" name="그림 181"/>
          <p:cNvPicPr>
            <a:picLocks noChangeAspect="1"/>
          </p:cNvPicPr>
          <p:nvPr/>
        </p:nvPicPr>
        <p:blipFill rotWithShape="1">
          <a:blip r:embed="rId3"/>
          <a:srcRect t="48444" b="9043"/>
          <a:stretch/>
        </p:blipFill>
        <p:spPr>
          <a:xfrm>
            <a:off x="5376641" y="1730113"/>
            <a:ext cx="1793368" cy="90137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254606" y="890791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05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ko-KR" altLang="en-US" dirty="0" smtClean="0"/>
              <a:t>비교 분석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290928" y="890791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050" b="1" u="sng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ko-KR" altLang="en-US" dirty="0"/>
              <a:t>속성 분석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412138" y="897396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융합데이터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분석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238087" y="894833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85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rcRect b="31631"/>
          <a:stretch/>
        </p:blipFill>
        <p:spPr>
          <a:xfrm>
            <a:off x="2381297" y="1906840"/>
            <a:ext cx="5225023" cy="412523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smtClean="0"/>
              <a:t>심층 분석 </a:t>
            </a:r>
            <a:r>
              <a:rPr lang="en-US" altLang="ko-KR" dirty="0"/>
              <a:t>&gt; </a:t>
            </a:r>
            <a:r>
              <a:rPr lang="ko-KR" altLang="en-US" dirty="0" smtClean="0"/>
              <a:t>속성 분석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/>
              <a:t>대시보드에 사용 할 수 있는 </a:t>
            </a:r>
            <a:r>
              <a:rPr lang="ko-KR" altLang="en-US" dirty="0" smtClean="0"/>
              <a:t>위젯 리스트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동일한 위젯을 선택한 경우 팝업 </a:t>
            </a:r>
            <a:r>
              <a:rPr lang="en-US" altLang="ko-KR" dirty="0"/>
              <a:t>a</a:t>
            </a:r>
            <a:r>
              <a:rPr lang="ko-KR" altLang="en-US" dirty="0" smtClean="0"/>
              <a:t>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계약이 되지않은 위젯리스트의 경우는 비활성화 표시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</a:t>
            </a:r>
            <a:r>
              <a:rPr lang="ko-KR" altLang="en-US" dirty="0"/>
              <a:t>클릭 시 </a:t>
            </a:r>
            <a:r>
              <a:rPr lang="en-US" altLang="ko-KR" dirty="0"/>
              <a:t>h</a:t>
            </a:r>
            <a:r>
              <a:rPr lang="ko-KR" altLang="en-US" dirty="0"/>
              <a:t>팝업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smtClean="0"/>
              <a:t>각 메뉴의 위젯을 구성할 수 있는 탭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</a:t>
            </a:r>
            <a:r>
              <a:rPr lang="en-US" altLang="ko-KR" dirty="0"/>
              <a:t>. </a:t>
            </a:r>
            <a:r>
              <a:rPr lang="ko-KR" altLang="en-US" dirty="0"/>
              <a:t>위젯 이동 및 크기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위젯을 선택하여 위치를 변경하거나 크기를 변경 할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* </a:t>
            </a:r>
            <a:r>
              <a:rPr lang="ko-KR" altLang="en-US" dirty="0"/>
              <a:t>위치 변경은 정해진 그리드의 영역에 따라 이동이 되며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      </a:t>
            </a:r>
            <a:r>
              <a:rPr lang="ko-KR" altLang="en-US" dirty="0"/>
              <a:t>크기는 위젯에 정해진 크기로만 변경이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각 각의 위젯의 기능을 설정하는 버튼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각각의 세부적인 위젯의 설정 기능은 별도 페이지에서 정의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선택 위젯을 삭제하는 버튼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버튼을 클릭 할 경우 팝업 </a:t>
            </a:r>
            <a:r>
              <a:rPr lang="en-US" altLang="ko-KR" dirty="0"/>
              <a:t>b</a:t>
            </a:r>
            <a:r>
              <a:rPr lang="ko-KR" altLang="en-US" dirty="0" smtClean="0"/>
              <a:t>가 노출됨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6.</a:t>
            </a:r>
            <a:r>
              <a:rPr lang="ko-KR" altLang="en-US" dirty="0" smtClean="0"/>
              <a:t> </a:t>
            </a:r>
            <a:r>
              <a:rPr lang="ko-KR" altLang="en-US" dirty="0"/>
              <a:t>대시보드를 수정한 내역을 저장 또는 취소하는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취소 </a:t>
            </a:r>
            <a:r>
              <a:rPr lang="en-US" altLang="ko-KR" dirty="0"/>
              <a:t>: </a:t>
            </a:r>
            <a:r>
              <a:rPr lang="ko-KR" altLang="en-US" dirty="0"/>
              <a:t>수정 내역을 반영하지 않고 기존 상태로 변경</a:t>
            </a:r>
            <a:r>
              <a:rPr lang="en-US" altLang="ko-KR" dirty="0"/>
              <a:t>, </a:t>
            </a:r>
            <a:r>
              <a:rPr lang="ko-KR" altLang="en-US" dirty="0"/>
              <a:t>팝업</a:t>
            </a:r>
            <a:r>
              <a:rPr lang="en-US" altLang="ko-KR" dirty="0"/>
              <a:t>f </a:t>
            </a:r>
            <a:r>
              <a:rPr lang="ko-KR" altLang="en-US" dirty="0"/>
              <a:t>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저장 </a:t>
            </a:r>
            <a:r>
              <a:rPr lang="en-US" altLang="ko-KR" dirty="0"/>
              <a:t>: </a:t>
            </a:r>
            <a:r>
              <a:rPr lang="ko-KR" altLang="en-US" dirty="0"/>
              <a:t>수정 내역을 반영하여 저장</a:t>
            </a:r>
            <a:r>
              <a:rPr lang="en-US" altLang="ko-KR" dirty="0"/>
              <a:t>, </a:t>
            </a:r>
            <a:r>
              <a:rPr lang="ko-KR" altLang="en-US" dirty="0"/>
              <a:t>팝업</a:t>
            </a:r>
            <a:r>
              <a:rPr lang="en-US" altLang="ko-KR" dirty="0"/>
              <a:t>g </a:t>
            </a:r>
            <a:r>
              <a:rPr lang="ko-KR" altLang="en-US" dirty="0"/>
              <a:t>노출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22" y="1357343"/>
            <a:ext cx="1073843" cy="193985"/>
          </a:xfrm>
          <a:prstGeom prst="rect">
            <a:avLst/>
          </a:prstGeom>
        </p:spPr>
      </p:pic>
      <p:sp>
        <p:nvSpPr>
          <p:cNvPr id="36" name="사각형: 둥근 모서리 79"/>
          <p:cNvSpPr/>
          <p:nvPr/>
        </p:nvSpPr>
        <p:spPr>
          <a:xfrm>
            <a:off x="2207568" y="1719861"/>
            <a:ext cx="45719" cy="767894"/>
          </a:xfrm>
          <a:prstGeom prst="roundRect">
            <a:avLst/>
          </a:prstGeom>
          <a:solidFill>
            <a:srgbClr val="BFBFB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2279576" y="1319414"/>
            <a:ext cx="0" cy="47480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2309542" y="1323517"/>
            <a:ext cx="1385629" cy="20868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b="1" dirty="0" smtClean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비교 분석</a:t>
            </a:r>
            <a:endParaRPr lang="ko-KR" altLang="en-US" sz="8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050" y="2555039"/>
            <a:ext cx="168887" cy="168887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060035" y="1595178"/>
            <a:ext cx="11801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 </a:t>
            </a:r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설정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SET</a:t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긍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부정 차트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감성어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TPO 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차트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smtClean="0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포스트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1055440" y="126876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74" name="타원 73"/>
          <p:cNvSpPr/>
          <p:nvPr/>
        </p:nvSpPr>
        <p:spPr>
          <a:xfrm>
            <a:off x="2203277" y="131972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7679088" y="1620946"/>
            <a:ext cx="51758" cy="5901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/>
          <p:cNvCxnSpPr/>
          <p:nvPr/>
        </p:nvCxnSpPr>
        <p:spPr>
          <a:xfrm>
            <a:off x="2744380" y="1532200"/>
            <a:ext cx="4981179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2" name="그룹 111"/>
          <p:cNvGrpSpPr/>
          <p:nvPr/>
        </p:nvGrpSpPr>
        <p:grpSpPr>
          <a:xfrm>
            <a:off x="2381297" y="1619936"/>
            <a:ext cx="1695627" cy="212242"/>
            <a:chOff x="4443866" y="4429513"/>
            <a:chExt cx="1695627" cy="212242"/>
          </a:xfrm>
        </p:grpSpPr>
        <p:sp>
          <p:nvSpPr>
            <p:cNvPr id="113" name="직사각형 112"/>
            <p:cNvSpPr/>
            <p:nvPr/>
          </p:nvSpPr>
          <p:spPr>
            <a:xfrm>
              <a:off x="4549925" y="4429513"/>
              <a:ext cx="1589568" cy="212242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2017-01-08~ 2017-05-08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1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3866" y="4466519"/>
              <a:ext cx="133274" cy="12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7223960" y="1946873"/>
            <a:ext cx="324955" cy="132451"/>
            <a:chOff x="7256426" y="5202882"/>
            <a:chExt cx="324955" cy="132451"/>
          </a:xfrm>
        </p:grpSpPr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426" y="5202882"/>
              <a:ext cx="132451" cy="132451"/>
            </a:xfrm>
            <a:prstGeom prst="rect">
              <a:avLst/>
            </a:prstGeom>
          </p:spPr>
        </p:pic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8930" y="5202882"/>
              <a:ext cx="132451" cy="132451"/>
            </a:xfrm>
            <a:prstGeom prst="rect">
              <a:avLst/>
            </a:prstGeom>
          </p:spPr>
        </p:pic>
      </p:grpSp>
      <p:grpSp>
        <p:nvGrpSpPr>
          <p:cNvPr id="136" name="그룹 135"/>
          <p:cNvGrpSpPr/>
          <p:nvPr/>
        </p:nvGrpSpPr>
        <p:grpSpPr>
          <a:xfrm>
            <a:off x="7209051" y="3651737"/>
            <a:ext cx="324955" cy="132451"/>
            <a:chOff x="7256426" y="5202882"/>
            <a:chExt cx="324955" cy="132451"/>
          </a:xfrm>
        </p:grpSpPr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426" y="5202882"/>
              <a:ext cx="132451" cy="132451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8930" y="5202882"/>
              <a:ext cx="132451" cy="132451"/>
            </a:xfrm>
            <a:prstGeom prst="rect">
              <a:avLst/>
            </a:prstGeom>
          </p:spPr>
        </p:pic>
      </p:grpSp>
      <p:grpSp>
        <p:nvGrpSpPr>
          <p:cNvPr id="139" name="그룹 138"/>
          <p:cNvGrpSpPr/>
          <p:nvPr/>
        </p:nvGrpSpPr>
        <p:grpSpPr>
          <a:xfrm>
            <a:off x="5036055" y="5167975"/>
            <a:ext cx="324955" cy="132451"/>
            <a:chOff x="7256426" y="5202882"/>
            <a:chExt cx="324955" cy="132451"/>
          </a:xfrm>
        </p:grpSpPr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426" y="5202882"/>
              <a:ext cx="132451" cy="132451"/>
            </a:xfrm>
            <a:prstGeom prst="rect">
              <a:avLst/>
            </a:prstGeom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8930" y="5202882"/>
              <a:ext cx="132451" cy="132451"/>
            </a:xfrm>
            <a:prstGeom prst="rect">
              <a:avLst/>
            </a:prstGeom>
          </p:spPr>
        </p:pic>
      </p:grpSp>
      <p:grpSp>
        <p:nvGrpSpPr>
          <p:cNvPr id="142" name="그룹 141"/>
          <p:cNvGrpSpPr/>
          <p:nvPr/>
        </p:nvGrpSpPr>
        <p:grpSpPr>
          <a:xfrm>
            <a:off x="5036055" y="3646538"/>
            <a:ext cx="324955" cy="132451"/>
            <a:chOff x="7256426" y="5202882"/>
            <a:chExt cx="324955" cy="132451"/>
          </a:xfrm>
        </p:grpSpPr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426" y="5202882"/>
              <a:ext cx="132451" cy="132451"/>
            </a:xfrm>
            <a:prstGeom prst="rect">
              <a:avLst/>
            </a:prstGeom>
          </p:spPr>
        </p:pic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8930" y="5202882"/>
              <a:ext cx="132451" cy="132451"/>
            </a:xfrm>
            <a:prstGeom prst="rect">
              <a:avLst/>
            </a:prstGeom>
          </p:spPr>
        </p:pic>
      </p:grpSp>
      <p:sp>
        <p:nvSpPr>
          <p:cNvPr id="75" name="타원 74"/>
          <p:cNvSpPr/>
          <p:nvPr/>
        </p:nvSpPr>
        <p:spPr>
          <a:xfrm>
            <a:off x="2340381" y="190683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76" name="타원 75"/>
          <p:cNvSpPr/>
          <p:nvPr/>
        </p:nvSpPr>
        <p:spPr>
          <a:xfrm>
            <a:off x="7096924" y="184938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77" name="타원 76"/>
          <p:cNvSpPr/>
          <p:nvPr/>
        </p:nvSpPr>
        <p:spPr>
          <a:xfrm>
            <a:off x="7490439" y="184638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grpSp>
        <p:nvGrpSpPr>
          <p:cNvPr id="122" name="그룹 121"/>
          <p:cNvGrpSpPr/>
          <p:nvPr/>
        </p:nvGrpSpPr>
        <p:grpSpPr>
          <a:xfrm>
            <a:off x="5036055" y="1946873"/>
            <a:ext cx="324955" cy="132451"/>
            <a:chOff x="7256426" y="5202882"/>
            <a:chExt cx="324955" cy="132451"/>
          </a:xfrm>
        </p:grpSpPr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426" y="5202882"/>
              <a:ext cx="132451" cy="132451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8930" y="5202882"/>
              <a:ext cx="132451" cy="132451"/>
            </a:xfrm>
            <a:prstGeom prst="rect">
              <a:avLst/>
            </a:prstGeom>
          </p:spPr>
        </p:pic>
      </p:grpSp>
      <p:sp>
        <p:nvSpPr>
          <p:cNvPr id="125" name="직사각형 124"/>
          <p:cNvSpPr/>
          <p:nvPr/>
        </p:nvSpPr>
        <p:spPr>
          <a:xfrm>
            <a:off x="3695171" y="1321932"/>
            <a:ext cx="1385629" cy="20868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b="1" dirty="0" smtClean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 분석</a:t>
            </a:r>
            <a:endParaRPr lang="ko-KR" altLang="en-US" sz="8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5080800" y="1320347"/>
            <a:ext cx="1385629" cy="20868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b="1" dirty="0" err="1" smtClean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융합데이터</a:t>
            </a:r>
            <a:r>
              <a:rPr lang="ko-KR" altLang="en-US" sz="800" b="1" dirty="0" smtClean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분석</a:t>
            </a:r>
            <a:endParaRPr lang="ko-KR" altLang="en-US" sz="8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6774285" y="1331200"/>
            <a:ext cx="926197" cy="144016"/>
            <a:chOff x="8194139" y="4077072"/>
            <a:chExt cx="926197" cy="144016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8688288" y="4077072"/>
              <a:ext cx="432048" cy="14401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저장</a:t>
              </a: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8194139" y="4077072"/>
              <a:ext cx="432048" cy="14401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</p:grpSp>
      <p:sp>
        <p:nvSpPr>
          <p:cNvPr id="81" name="타원 80"/>
          <p:cNvSpPr/>
          <p:nvPr/>
        </p:nvSpPr>
        <p:spPr>
          <a:xfrm>
            <a:off x="6669910" y="129189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1254606" y="890791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05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ko-KR" altLang="en-US" dirty="0" smtClean="0"/>
              <a:t>비교 분석</a:t>
            </a:r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290928" y="890791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050" b="1" u="sng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ko-KR" altLang="en-US" dirty="0"/>
              <a:t>속성 분석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412138" y="897396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융합데이터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분석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810289" y="928633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51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/>
              <a:t>설정 </a:t>
            </a:r>
            <a:r>
              <a:rPr lang="ko-KR" altLang="en-US" dirty="0" smtClean="0"/>
              <a:t>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a. </a:t>
            </a:r>
            <a:r>
              <a:rPr lang="ko-KR" altLang="en-US" dirty="0" smtClean="0"/>
              <a:t>위젯 목록에서 동일한 위젯을 선택했을 경우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b. My biz</a:t>
            </a:r>
            <a:r>
              <a:rPr lang="ko-KR" altLang="en-US" dirty="0" smtClean="0"/>
              <a:t>의 탭의 삭제버튼을 누를 경우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c. </a:t>
            </a:r>
            <a:r>
              <a:rPr lang="ko-KR" altLang="en-US" dirty="0" smtClean="0"/>
              <a:t>팝업 </a:t>
            </a:r>
            <a:r>
              <a:rPr lang="en-US" altLang="ko-KR" dirty="0" smtClean="0"/>
              <a:t>b</a:t>
            </a:r>
            <a:r>
              <a:rPr lang="ko-KR" altLang="en-US" dirty="0" smtClean="0"/>
              <a:t>에서 확인을 눌렀을 경우 </a:t>
            </a:r>
            <a:r>
              <a:rPr lang="en-US" altLang="ko-KR" dirty="0" smtClean="0"/>
              <a:t>My biz</a:t>
            </a:r>
            <a:r>
              <a:rPr lang="ko-KR" altLang="en-US" dirty="0" smtClean="0"/>
              <a:t>가 한 개인 경우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d. My biz</a:t>
            </a:r>
            <a:r>
              <a:rPr lang="ko-KR" altLang="en-US" dirty="0" smtClean="0"/>
              <a:t>의 개수가 최대 일 때 추가 버튼을 누르면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e. </a:t>
            </a:r>
            <a:r>
              <a:rPr lang="ko-KR" altLang="en-US" dirty="0" smtClean="0"/>
              <a:t>위젯에서 삭제 버튼을 눌렀을 때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f. </a:t>
            </a:r>
            <a:r>
              <a:rPr lang="ko-KR" altLang="en-US" dirty="0"/>
              <a:t>대시보드 취소 버튼을 눌렀을 때 노출되는 </a:t>
            </a:r>
            <a:r>
              <a:rPr lang="ko-KR" altLang="en-US" dirty="0" smtClean="0"/>
              <a:t>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g. </a:t>
            </a:r>
            <a:r>
              <a:rPr lang="ko-KR" altLang="en-US" dirty="0" smtClean="0"/>
              <a:t>대시보드 저장 버튼을 눌렀을 때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h. </a:t>
            </a:r>
            <a:r>
              <a:rPr lang="ko-KR" altLang="en-US" dirty="0"/>
              <a:t>계약되지 않은 위젯리스트를 클릭 시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grpSp>
        <p:nvGrpSpPr>
          <p:cNvPr id="67" name="그룹 66"/>
          <p:cNvGrpSpPr/>
          <p:nvPr/>
        </p:nvGrpSpPr>
        <p:grpSpPr>
          <a:xfrm>
            <a:off x="3608198" y="1127720"/>
            <a:ext cx="3013378" cy="1506973"/>
            <a:chOff x="523452" y="2358565"/>
            <a:chExt cx="3013378" cy="1506973"/>
          </a:xfrm>
        </p:grpSpPr>
        <p:sp>
          <p:nvSpPr>
            <p:cNvPr id="97" name="직사각형 96"/>
            <p:cNvSpPr/>
            <p:nvPr/>
          </p:nvSpPr>
          <p:spPr>
            <a:xfrm>
              <a:off x="523452" y="2358565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 확인</a:t>
              </a: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23452" y="2687963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1219435" y="352336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2081743" y="352336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23452" y="3011968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“</a:t>
              </a:r>
              <a:r>
                <a:rPr lang="ko-KR" altLang="en-US" sz="800" b="1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대시보드 </a:t>
              </a:r>
              <a:r>
                <a:rPr lang="en-US" altLang="ko-KR" sz="800" b="1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name” 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항목을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삭제하시겠습니까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2445678"/>
              <a:ext cx="156469" cy="156469"/>
            </a:xfrm>
            <a:prstGeom prst="rect">
              <a:avLst/>
            </a:prstGeom>
          </p:spPr>
        </p:pic>
      </p:grpSp>
      <p:grpSp>
        <p:nvGrpSpPr>
          <p:cNvPr id="103" name="그룹 102"/>
          <p:cNvGrpSpPr/>
          <p:nvPr/>
        </p:nvGrpSpPr>
        <p:grpSpPr>
          <a:xfrm>
            <a:off x="379448" y="2841954"/>
            <a:ext cx="3013378" cy="1506973"/>
            <a:chOff x="3595679" y="2358565"/>
            <a:chExt cx="3013378" cy="1506973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4768094" y="3525421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595679" y="3054539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최소 한 개의 항목이 존재해야 하기 때문에 삭제 할 수 없습니다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3595679" y="2358565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 확인</a:t>
              </a: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3595679" y="2687963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2445678"/>
              <a:ext cx="156469" cy="156469"/>
            </a:xfrm>
            <a:prstGeom prst="rect">
              <a:avLst/>
            </a:prstGeom>
          </p:spPr>
        </p:pic>
      </p:grpSp>
      <p:grpSp>
        <p:nvGrpSpPr>
          <p:cNvPr id="109" name="그룹 108"/>
          <p:cNvGrpSpPr/>
          <p:nvPr/>
        </p:nvGrpSpPr>
        <p:grpSpPr>
          <a:xfrm>
            <a:off x="3608198" y="2841954"/>
            <a:ext cx="3013378" cy="1506973"/>
            <a:chOff x="523452" y="4041596"/>
            <a:chExt cx="3013378" cy="1506973"/>
          </a:xfrm>
        </p:grpSpPr>
        <p:sp>
          <p:nvSpPr>
            <p:cNvPr id="110" name="TextBox 109"/>
            <p:cNvSpPr txBox="1"/>
            <p:nvPr/>
          </p:nvSpPr>
          <p:spPr>
            <a:xfrm>
              <a:off x="523452" y="4691301"/>
              <a:ext cx="301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최대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추가 개수를 초과하였습니다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추가하시고 싶은 경우 고객센터로 문의 주시기 바랍니다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523452" y="4041596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추가 확인</a:t>
              </a: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523452" y="4370994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4128709"/>
              <a:ext cx="156469" cy="156469"/>
            </a:xfrm>
            <a:prstGeom prst="rect">
              <a:avLst/>
            </a:prstGeom>
          </p:spPr>
        </p:pic>
        <p:sp>
          <p:nvSpPr>
            <p:cNvPr id="114" name="모서리가 둥근 직사각형 113"/>
            <p:cNvSpPr/>
            <p:nvPr/>
          </p:nvSpPr>
          <p:spPr>
            <a:xfrm>
              <a:off x="1695866" y="5163464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6878640" y="2851723"/>
            <a:ext cx="3013378" cy="1506973"/>
            <a:chOff x="523452" y="5674879"/>
            <a:chExt cx="3013378" cy="1506973"/>
          </a:xfrm>
        </p:grpSpPr>
        <p:sp>
          <p:nvSpPr>
            <p:cNvPr id="116" name="직사각형 115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 확인</a:t>
              </a: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8" name="모서리가 둥근 직사각형 117"/>
            <p:cNvSpPr/>
            <p:nvPr/>
          </p:nvSpPr>
          <p:spPr>
            <a:xfrm>
              <a:off x="1219435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2081743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선택하신 위젯을 삭제하시겠습니까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grpSp>
        <p:nvGrpSpPr>
          <p:cNvPr id="122" name="그룹 121"/>
          <p:cNvGrpSpPr/>
          <p:nvPr/>
        </p:nvGrpSpPr>
        <p:grpSpPr>
          <a:xfrm>
            <a:off x="386962" y="1117763"/>
            <a:ext cx="3013378" cy="1506973"/>
            <a:chOff x="3595679" y="4872625"/>
            <a:chExt cx="3013378" cy="1506973"/>
          </a:xfrm>
        </p:grpSpPr>
        <p:sp>
          <p:nvSpPr>
            <p:cNvPr id="123" name="모서리가 둥근 직사각형 122"/>
            <p:cNvSpPr/>
            <p:nvPr/>
          </p:nvSpPr>
          <p:spPr>
            <a:xfrm>
              <a:off x="4768094" y="6039481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595679" y="5481091"/>
              <a:ext cx="301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동일한 위젯을 추가하실 수 없습니다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확인해주세요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3595679" y="4872625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 확인</a:t>
              </a: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3595679" y="5202023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128" name="타원 127"/>
          <p:cNvSpPr/>
          <p:nvPr/>
        </p:nvSpPr>
        <p:spPr>
          <a:xfrm>
            <a:off x="332444" y="107788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129" name="타원 128"/>
          <p:cNvSpPr/>
          <p:nvPr/>
        </p:nvSpPr>
        <p:spPr>
          <a:xfrm>
            <a:off x="3534873" y="108275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130" name="타원 129"/>
          <p:cNvSpPr/>
          <p:nvPr/>
        </p:nvSpPr>
        <p:spPr>
          <a:xfrm>
            <a:off x="3539280" y="280710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d</a:t>
            </a:r>
            <a:endParaRPr lang="ko-KR" altLang="en-US" sz="1050" b="1" dirty="0"/>
          </a:p>
        </p:txBody>
      </p:sp>
      <p:sp>
        <p:nvSpPr>
          <p:cNvPr id="131" name="타원 130"/>
          <p:cNvSpPr/>
          <p:nvPr/>
        </p:nvSpPr>
        <p:spPr>
          <a:xfrm>
            <a:off x="332444" y="280710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c</a:t>
            </a:r>
            <a:endParaRPr lang="ko-KR" altLang="en-US" sz="1050" b="1" dirty="0"/>
          </a:p>
        </p:txBody>
      </p:sp>
      <p:sp>
        <p:nvSpPr>
          <p:cNvPr id="132" name="타원 131"/>
          <p:cNvSpPr/>
          <p:nvPr/>
        </p:nvSpPr>
        <p:spPr>
          <a:xfrm>
            <a:off x="6831637" y="282279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e</a:t>
            </a:r>
            <a:endParaRPr lang="ko-KR" altLang="en-US" sz="1050" b="1" dirty="0"/>
          </a:p>
        </p:txBody>
      </p:sp>
      <p:grpSp>
        <p:nvGrpSpPr>
          <p:cNvPr id="133" name="그룹 132"/>
          <p:cNvGrpSpPr/>
          <p:nvPr/>
        </p:nvGrpSpPr>
        <p:grpSpPr>
          <a:xfrm>
            <a:off x="382807" y="4569044"/>
            <a:ext cx="3013378" cy="1506973"/>
            <a:chOff x="523452" y="5674879"/>
            <a:chExt cx="3013378" cy="1506973"/>
          </a:xfrm>
        </p:grpSpPr>
        <p:sp>
          <p:nvSpPr>
            <p:cNvPr id="134" name="직사각형 133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6" name="모서리가 둥근 직사각형 135"/>
            <p:cNvSpPr/>
            <p:nvPr/>
          </p:nvSpPr>
          <p:spPr>
            <a:xfrm>
              <a:off x="1219435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2081743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대시보드 변경 사항을 </a:t>
              </a:r>
              <a:r>
                <a:rPr lang="ko-KR" altLang="en-US" sz="800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취소하시겟습니까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40" name="타원 139"/>
          <p:cNvSpPr/>
          <p:nvPr/>
        </p:nvSpPr>
        <p:spPr>
          <a:xfrm>
            <a:off x="309482" y="453945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f</a:t>
            </a:r>
            <a:endParaRPr lang="ko-KR" altLang="en-US" sz="1050" b="1" dirty="0"/>
          </a:p>
        </p:txBody>
      </p:sp>
      <p:grpSp>
        <p:nvGrpSpPr>
          <p:cNvPr id="141" name="그룹 140"/>
          <p:cNvGrpSpPr/>
          <p:nvPr/>
        </p:nvGrpSpPr>
        <p:grpSpPr>
          <a:xfrm>
            <a:off x="3673830" y="4566523"/>
            <a:ext cx="3013378" cy="1506973"/>
            <a:chOff x="523452" y="5674879"/>
            <a:chExt cx="3013378" cy="1506973"/>
          </a:xfrm>
        </p:grpSpPr>
        <p:sp>
          <p:nvSpPr>
            <p:cNvPr id="142" name="직사각형 141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4" name="모서리가 둥근 직사각형 143"/>
            <p:cNvSpPr/>
            <p:nvPr/>
          </p:nvSpPr>
          <p:spPr>
            <a:xfrm>
              <a:off x="1219435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45" name="모서리가 둥근 직사각형 144"/>
            <p:cNvSpPr/>
            <p:nvPr/>
          </p:nvSpPr>
          <p:spPr>
            <a:xfrm>
              <a:off x="2081743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대시보드 변경 사항을 저장하시겠습니까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48" name="타원 147"/>
          <p:cNvSpPr/>
          <p:nvPr/>
        </p:nvSpPr>
        <p:spPr>
          <a:xfrm>
            <a:off x="3600505" y="453693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g</a:t>
            </a:r>
            <a:endParaRPr lang="ko-KR" altLang="en-US" sz="1050" b="1" dirty="0"/>
          </a:p>
        </p:txBody>
      </p:sp>
      <p:grpSp>
        <p:nvGrpSpPr>
          <p:cNvPr id="149" name="그룹 148"/>
          <p:cNvGrpSpPr/>
          <p:nvPr/>
        </p:nvGrpSpPr>
        <p:grpSpPr>
          <a:xfrm>
            <a:off x="6892670" y="4583802"/>
            <a:ext cx="3013378" cy="1506973"/>
            <a:chOff x="523452" y="5674879"/>
            <a:chExt cx="3013378" cy="1506973"/>
          </a:xfrm>
        </p:grpSpPr>
        <p:sp>
          <p:nvSpPr>
            <p:cNvPr id="150" name="직사각형 149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52" name="모서리가 둥근 직사각형 151"/>
            <p:cNvSpPr/>
            <p:nvPr/>
          </p:nvSpPr>
          <p:spPr>
            <a:xfrm>
              <a:off x="1219435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53" name="모서리가 둥근 직사각형 152"/>
            <p:cNvSpPr/>
            <p:nvPr/>
          </p:nvSpPr>
          <p:spPr>
            <a:xfrm>
              <a:off x="2081743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사용을 위해서는 고객센터에 문의해주시기 바랍니다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56" name="타원 155"/>
          <p:cNvSpPr/>
          <p:nvPr/>
        </p:nvSpPr>
        <p:spPr>
          <a:xfrm>
            <a:off x="6897269" y="452535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h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86986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05" y="1466418"/>
            <a:ext cx="4362755" cy="224161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 smtClean="0"/>
              <a:t>속성 </a:t>
            </a:r>
            <a:r>
              <a:rPr lang="ko-KR" altLang="en-US" dirty="0"/>
              <a:t>분석</a:t>
            </a:r>
            <a:r>
              <a:rPr lang="en-US" altLang="ko-KR" dirty="0"/>
              <a:t> &gt; </a:t>
            </a:r>
            <a:r>
              <a:rPr lang="ko-KR" altLang="en-US" dirty="0"/>
              <a:t>설정 </a:t>
            </a:r>
            <a:r>
              <a:rPr lang="ko-KR" altLang="en-US" dirty="0" smtClean="0"/>
              <a:t>팝업 </a:t>
            </a:r>
            <a:r>
              <a:rPr lang="en-US" altLang="ko-KR" dirty="0" smtClean="0"/>
              <a:t>(</a:t>
            </a:r>
            <a:r>
              <a:rPr lang="ko-KR" altLang="en-US" dirty="0" smtClean="0"/>
              <a:t>속성 </a:t>
            </a:r>
            <a:r>
              <a:rPr lang="ko-KR" altLang="en-US" dirty="0" err="1" smtClean="0"/>
              <a:t>검색어</a:t>
            </a:r>
            <a:r>
              <a:rPr lang="ko-KR" altLang="en-US" dirty="0" smtClean="0"/>
              <a:t> 설정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 smtClean="0"/>
              <a:t>속성분석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검색어</a:t>
            </a:r>
            <a:r>
              <a:rPr lang="ko-KR" altLang="en-US" dirty="0" smtClean="0"/>
              <a:t> </a:t>
            </a:r>
            <a:r>
              <a:rPr lang="ko-KR" altLang="en-US" dirty="0"/>
              <a:t>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1. </a:t>
            </a:r>
            <a:r>
              <a:rPr lang="ko-KR" altLang="en-US" dirty="0" err="1" smtClean="0"/>
              <a:t>속성검색어</a:t>
            </a:r>
            <a:r>
              <a:rPr lang="ko-KR" altLang="en-US" dirty="0" smtClean="0"/>
              <a:t> </a:t>
            </a:r>
            <a:r>
              <a:rPr lang="ko-KR" altLang="en-US" dirty="0"/>
              <a:t>명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대시보드에 등록될 이름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 smtClean="0"/>
              <a:t>속성 </a:t>
            </a:r>
            <a:r>
              <a:rPr lang="ko-KR" altLang="en-US" dirty="0" err="1" smtClean="0"/>
              <a:t>검색어명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 err="1" smtClean="0"/>
              <a:t>빠른검색어로</a:t>
            </a:r>
            <a:r>
              <a:rPr lang="ko-KR" altLang="en-US" dirty="0" smtClean="0"/>
              <a:t> </a:t>
            </a:r>
            <a:r>
              <a:rPr lang="ko-KR" altLang="en-US" dirty="0"/>
              <a:t>등록할 명칭을 입력하세요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그리고 </a:t>
            </a:r>
            <a:r>
              <a:rPr lang="en-US" altLang="ko-KR" dirty="0"/>
              <a:t>:</a:t>
            </a:r>
            <a:r>
              <a:rPr lang="ko-KR" altLang="en-US" dirty="0"/>
              <a:t> 입력한 단어가 동시에 포함된 문서 검색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또는 </a:t>
            </a:r>
            <a:r>
              <a:rPr lang="en-US" altLang="ko-KR" dirty="0"/>
              <a:t>: </a:t>
            </a:r>
            <a:r>
              <a:rPr lang="ko-KR" altLang="en-US" dirty="0"/>
              <a:t>입력한 단어 중 하나가 포함된 문서 검색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 smtClean="0"/>
              <a:t>제거 </a:t>
            </a:r>
            <a:r>
              <a:rPr lang="en-US" altLang="ko-KR" dirty="0"/>
              <a:t>: </a:t>
            </a:r>
            <a:r>
              <a:rPr lang="ko-KR" altLang="en-US" dirty="0"/>
              <a:t>입력한 단어가 포함된 문서는 제외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* </a:t>
            </a:r>
            <a:r>
              <a:rPr lang="ko-KR" altLang="en-US" dirty="0" smtClean="0"/>
              <a:t>스크롤 </a:t>
            </a:r>
            <a:r>
              <a:rPr lang="ko-KR" altLang="en-US" dirty="0" err="1" smtClean="0"/>
              <a:t>고정영역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: </a:t>
            </a:r>
            <a:r>
              <a:rPr lang="ko-KR" altLang="en-US" dirty="0" err="1" smtClean="0"/>
              <a:t>속석분석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검색어명와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탭영역은</a:t>
            </a:r>
            <a:r>
              <a:rPr lang="ko-KR" altLang="en-US" dirty="0" smtClean="0"/>
              <a:t> 고정 탭</a:t>
            </a:r>
            <a:r>
              <a:rPr lang="ko-KR" altLang="en-US" dirty="0"/>
              <a:t> 아래 </a:t>
            </a:r>
            <a:r>
              <a:rPr lang="ko-KR" altLang="en-US" dirty="0" smtClean="0"/>
              <a:t>부터 스크롤</a:t>
            </a:r>
            <a:r>
              <a:rPr lang="en-US" altLang="ko-KR" dirty="0"/>
              <a:t> 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2. </a:t>
            </a:r>
            <a:r>
              <a:rPr lang="ko-KR" altLang="en-US" dirty="0" smtClean="0"/>
              <a:t>빠른 </a:t>
            </a:r>
            <a:r>
              <a:rPr lang="ko-KR" altLang="en-US" dirty="0" err="1" smtClean="0"/>
              <a:t>검색어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 검색어로 </a:t>
            </a:r>
            <a:r>
              <a:rPr lang="ko-KR" altLang="en-US" dirty="0"/>
              <a:t>등록된 리스트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등록한 빠른 </a:t>
            </a:r>
            <a:r>
              <a:rPr lang="ko-KR" altLang="en-US" dirty="0" err="1" smtClean="0"/>
              <a:t>검색어</a:t>
            </a:r>
            <a:r>
              <a:rPr lang="en-US" altLang="ko-KR" dirty="0" smtClean="0"/>
              <a:t>, </a:t>
            </a:r>
            <a:r>
              <a:rPr lang="ko-KR" altLang="en-US" dirty="0"/>
              <a:t>등록한 비교 </a:t>
            </a:r>
            <a:r>
              <a:rPr lang="ko-KR" altLang="en-US" dirty="0" err="1"/>
              <a:t>검색어</a:t>
            </a:r>
            <a:r>
              <a:rPr lang="ko-KR" altLang="en-US" dirty="0" smtClean="0"/>
              <a:t> </a:t>
            </a:r>
            <a:r>
              <a:rPr lang="ko-KR" altLang="en-US" dirty="0"/>
              <a:t>조회 및 수정</a:t>
            </a:r>
            <a:r>
              <a:rPr lang="en-US" altLang="ko-KR" dirty="0"/>
              <a:t>, </a:t>
            </a:r>
            <a:r>
              <a:rPr lang="ko-KR" altLang="en-US" dirty="0"/>
              <a:t>삭제 </a:t>
            </a:r>
            <a:r>
              <a:rPr lang="ko-KR" altLang="en-US" dirty="0" err="1"/>
              <a:t>즐겨찾기</a:t>
            </a:r>
            <a:r>
              <a:rPr lang="en-US" altLang="ko-KR" dirty="0"/>
              <a:t>, </a:t>
            </a:r>
            <a:r>
              <a:rPr lang="ko-KR" altLang="en-US" dirty="0"/>
              <a:t>폴더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/>
              <a:t>폴더 관리 </a:t>
            </a:r>
            <a:r>
              <a:rPr lang="en-US" altLang="ko-KR" dirty="0"/>
              <a:t>: </a:t>
            </a:r>
            <a:r>
              <a:rPr lang="ko-KR" altLang="en-US" dirty="0"/>
              <a:t>빠른 </a:t>
            </a:r>
            <a:r>
              <a:rPr lang="ko-KR" altLang="en-US" dirty="0" err="1"/>
              <a:t>검색어를</a:t>
            </a:r>
            <a:r>
              <a:rPr lang="ko-KR" altLang="en-US" dirty="0"/>
              <a:t> </a:t>
            </a:r>
            <a:r>
              <a:rPr lang="ko-KR" altLang="en-US" dirty="0" err="1"/>
              <a:t>하이어라키</a:t>
            </a:r>
            <a:r>
              <a:rPr lang="ko-KR" altLang="en-US" dirty="0"/>
              <a:t> 구조로 관리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             </a:t>
            </a:r>
            <a:r>
              <a:rPr lang="ko-KR" altLang="en-US" dirty="0"/>
              <a:t>편집을 누르면 폴더를 추가 하거나 이동이 가능한 상태로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삭제 </a:t>
            </a:r>
            <a:r>
              <a:rPr lang="en-US" altLang="ko-KR" dirty="0"/>
              <a:t>: </a:t>
            </a:r>
            <a:r>
              <a:rPr lang="ko-KR" altLang="en-US" dirty="0"/>
              <a:t>해당 폴더와 등록된 </a:t>
            </a:r>
            <a:r>
              <a:rPr lang="ko-KR" altLang="en-US" dirty="0" err="1"/>
              <a:t>빠른검색어</a:t>
            </a:r>
            <a:r>
              <a:rPr lang="ko-KR" altLang="en-US" dirty="0"/>
              <a:t> 삭제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       </a:t>
            </a:r>
            <a:r>
              <a:rPr lang="ko-KR" altLang="en-US" dirty="0" err="1"/>
              <a:t>삭제시</a:t>
            </a:r>
            <a:r>
              <a:rPr lang="ko-KR" altLang="en-US" dirty="0"/>
              <a:t> 팝업 노출 </a:t>
            </a:r>
            <a:r>
              <a:rPr lang="en-US" altLang="ko-KR" dirty="0"/>
              <a:t>(</a:t>
            </a:r>
            <a:r>
              <a:rPr lang="ko-KR" altLang="en-US" dirty="0" err="1"/>
              <a:t>다음장</a:t>
            </a:r>
            <a:r>
              <a:rPr lang="ko-KR" altLang="en-US" dirty="0"/>
              <a:t> </a:t>
            </a:r>
            <a:r>
              <a:rPr lang="en-US" altLang="ko-KR" dirty="0"/>
              <a:t>c</a:t>
            </a:r>
            <a:r>
              <a:rPr lang="ko-KR" altLang="en-US" dirty="0"/>
              <a:t>팝업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즐겨 찾기 </a:t>
            </a:r>
            <a:r>
              <a:rPr lang="en-US" altLang="ko-KR" dirty="0"/>
              <a:t>: </a:t>
            </a:r>
            <a:r>
              <a:rPr lang="ko-KR" altLang="en-US" dirty="0"/>
              <a:t>화면에 노출되는 </a:t>
            </a:r>
            <a:r>
              <a:rPr lang="ko-KR" altLang="en-US" dirty="0" err="1"/>
              <a:t>빠른검색어</a:t>
            </a:r>
            <a:r>
              <a:rPr lang="ko-KR" altLang="en-US" dirty="0"/>
              <a:t> 설정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20</a:t>
            </a:r>
            <a:r>
              <a:rPr lang="ko-KR" altLang="en-US" dirty="0"/>
              <a:t>개까지 가능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        </a:t>
            </a:r>
            <a:r>
              <a:rPr lang="ko-KR" altLang="en-US" dirty="0"/>
              <a:t>개수 초과시 팝업 노출 </a:t>
            </a:r>
            <a:r>
              <a:rPr lang="en-US" altLang="ko-KR" dirty="0"/>
              <a:t>(</a:t>
            </a:r>
            <a:r>
              <a:rPr lang="ko-KR" altLang="en-US" dirty="0" err="1"/>
              <a:t>다음장</a:t>
            </a:r>
            <a:r>
              <a:rPr lang="ko-KR" altLang="en-US" dirty="0"/>
              <a:t> </a:t>
            </a:r>
            <a:r>
              <a:rPr lang="en-US" altLang="ko-KR" dirty="0"/>
              <a:t>d</a:t>
            </a:r>
            <a:r>
              <a:rPr lang="ko-KR" altLang="en-US" dirty="0"/>
              <a:t>팝업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수정 </a:t>
            </a:r>
            <a:r>
              <a:rPr lang="en-US" altLang="ko-KR" dirty="0"/>
              <a:t>: </a:t>
            </a:r>
            <a:r>
              <a:rPr lang="ko-KR" altLang="en-US" dirty="0" err="1"/>
              <a:t>폴더명</a:t>
            </a:r>
            <a:r>
              <a:rPr lang="en-US" altLang="ko-KR" dirty="0"/>
              <a:t>, </a:t>
            </a:r>
            <a:r>
              <a:rPr lang="ko-KR" altLang="en-US" dirty="0" err="1"/>
              <a:t>빠른검색어명</a:t>
            </a:r>
            <a:r>
              <a:rPr lang="ko-KR" altLang="en-US" dirty="0"/>
              <a:t> 수정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dirty="0" smtClean="0"/>
              <a:t>3. </a:t>
            </a:r>
            <a:r>
              <a:rPr lang="ko-KR" altLang="en-US" dirty="0" smtClean="0"/>
              <a:t>속성 </a:t>
            </a:r>
            <a:r>
              <a:rPr lang="ko-KR" altLang="en-US" dirty="0" err="1" smtClean="0"/>
              <a:t>검색어를</a:t>
            </a:r>
            <a:r>
              <a:rPr lang="ko-KR" altLang="en-US" dirty="0" smtClean="0"/>
              <a:t> 저장하는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4. </a:t>
            </a:r>
            <a:r>
              <a:rPr lang="ko-KR" altLang="en-US" dirty="0"/>
              <a:t>등록 설정을 완료하는 버튼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dirty="0" smtClean="0"/>
              <a:t>5. </a:t>
            </a:r>
            <a:r>
              <a:rPr lang="ko-KR" altLang="en-US" dirty="0"/>
              <a:t>도움말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/>
              <a:t>빠른 </a:t>
            </a:r>
            <a:r>
              <a:rPr lang="ko-KR" altLang="en-US" dirty="0" err="1"/>
              <a:t>검색어</a:t>
            </a:r>
            <a:r>
              <a:rPr lang="ko-KR" altLang="en-US" dirty="0"/>
              <a:t> 설정에서 필요한 설명을 볼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 err="1"/>
              <a:t>툴팁</a:t>
            </a:r>
            <a:r>
              <a:rPr lang="ko-KR" altLang="en-US" dirty="0"/>
              <a:t> 기능으로 마우스 오버 기능 </a:t>
            </a:r>
            <a:r>
              <a:rPr lang="ko-KR" altLang="en-US" dirty="0" smtClean="0"/>
              <a:t>지원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smtClean="0"/>
              <a:t>빠른 </a:t>
            </a:r>
            <a:r>
              <a:rPr lang="ko-KR" altLang="en-US" dirty="0" err="1" smtClean="0"/>
              <a:t>검색어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사이즈 고정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4876439" y="505785"/>
            <a:ext cx="3081028" cy="1235047"/>
            <a:chOff x="8599923" y="1343815"/>
            <a:chExt cx="3081028" cy="1235047"/>
          </a:xfrm>
        </p:grpSpPr>
        <p:sp>
          <p:nvSpPr>
            <p:cNvPr id="65" name="사각형 설명선 64"/>
            <p:cNvSpPr/>
            <p:nvPr/>
          </p:nvSpPr>
          <p:spPr>
            <a:xfrm>
              <a:off x="8599923" y="1343815"/>
              <a:ext cx="3081028" cy="1235047"/>
            </a:xfrm>
            <a:prstGeom prst="wedgeRectCallout">
              <a:avLst>
                <a:gd name="adj1" fmla="val -57063"/>
                <a:gd name="adj2" fmla="val 3361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599923" y="1378612"/>
              <a:ext cx="302037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* </a:t>
              </a:r>
              <a:r>
                <a:rPr lang="ko-KR" altLang="en-US" sz="800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빠른검색어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설정 안내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속성 </a:t>
              </a:r>
              <a:r>
                <a:rPr lang="ko-KR" altLang="en-US" sz="800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검색어명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 err="1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빠른검색어로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등록할 명칭을 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입력하세요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N : 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비교 검색하려는 항목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반드시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입력한 단어가 동시에 포함된 문서 검색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(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최대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4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개까지 가능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</a:t>
              </a:r>
              <a:b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또는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입력한 단어 중 하나가 포함된 문서 검색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(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최대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4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개까지 가능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</a:t>
              </a:r>
              <a:b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제거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입력한 단어가 포함된 문서는 제외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저장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입력한 정보로 빠른 </a:t>
              </a:r>
              <a:r>
                <a:rPr lang="ko-KR" altLang="en-US" sz="800" dirty="0" err="1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지정</a:t>
              </a:r>
              <a:endPara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67" name="타원 66"/>
          <p:cNvSpPr/>
          <p:nvPr/>
        </p:nvSpPr>
        <p:spPr>
          <a:xfrm>
            <a:off x="579680" y="140449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68" name="타원 67"/>
          <p:cNvSpPr/>
          <p:nvPr/>
        </p:nvSpPr>
        <p:spPr>
          <a:xfrm>
            <a:off x="644926" y="174141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69" name="타원 68"/>
          <p:cNvSpPr/>
          <p:nvPr/>
        </p:nvSpPr>
        <p:spPr>
          <a:xfrm>
            <a:off x="4473396" y="144755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70" name="타원 69"/>
          <p:cNvSpPr/>
          <p:nvPr/>
        </p:nvSpPr>
        <p:spPr>
          <a:xfrm>
            <a:off x="2711467" y="171383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87608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그림 5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14" y="827278"/>
            <a:ext cx="4278062" cy="339381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 smtClean="0"/>
              <a:t>설정 </a:t>
            </a:r>
            <a:r>
              <a:rPr lang="ko-KR" altLang="en-US" dirty="0"/>
              <a:t>팝업 </a:t>
            </a:r>
            <a:r>
              <a:rPr lang="en-US" altLang="ko-KR" dirty="0"/>
              <a:t>(</a:t>
            </a:r>
            <a:r>
              <a:rPr lang="ko-KR" altLang="en-US" dirty="0"/>
              <a:t>속성 </a:t>
            </a:r>
            <a:r>
              <a:rPr lang="ko-KR" altLang="en-US" dirty="0" err="1"/>
              <a:t>검색어</a:t>
            </a:r>
            <a:r>
              <a:rPr lang="ko-KR" altLang="en-US" dirty="0"/>
              <a:t> 설정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/>
              <a:t>속성분석</a:t>
            </a:r>
            <a:r>
              <a:rPr lang="ko-KR" altLang="en-US" dirty="0"/>
              <a:t> </a:t>
            </a:r>
            <a:r>
              <a:rPr lang="ko-KR" altLang="en-US" dirty="0" err="1"/>
              <a:t>검색어</a:t>
            </a:r>
            <a:r>
              <a:rPr lang="ko-KR" altLang="en-US" dirty="0"/>
              <a:t>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1. </a:t>
            </a:r>
            <a:r>
              <a:rPr lang="ko-KR" altLang="en-US" dirty="0" err="1" smtClean="0"/>
              <a:t>속성검색어</a:t>
            </a:r>
            <a:r>
              <a:rPr lang="ko-KR" altLang="en-US" dirty="0" smtClean="0"/>
              <a:t> </a:t>
            </a:r>
            <a:r>
              <a:rPr lang="ko-KR" altLang="en-US" dirty="0"/>
              <a:t>명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대시보드에 등록될 이름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 smtClean="0"/>
              <a:t>속성 분석 </a:t>
            </a:r>
            <a:r>
              <a:rPr lang="ko-KR" altLang="en-US" dirty="0" err="1"/>
              <a:t>검색어명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빠른검색어로</a:t>
            </a:r>
            <a:r>
              <a:rPr lang="ko-KR" altLang="en-US" dirty="0"/>
              <a:t> 등록할 명칭을 입력하세요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그리고 </a:t>
            </a:r>
            <a:r>
              <a:rPr lang="en-US" altLang="ko-KR" dirty="0"/>
              <a:t>:</a:t>
            </a:r>
            <a:r>
              <a:rPr lang="ko-KR" altLang="en-US" dirty="0"/>
              <a:t> 입력한 단어가 동시에 포함된 문서 검색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또는 </a:t>
            </a:r>
            <a:r>
              <a:rPr lang="en-US" altLang="ko-KR" dirty="0"/>
              <a:t>: </a:t>
            </a:r>
            <a:r>
              <a:rPr lang="ko-KR" altLang="en-US" dirty="0"/>
              <a:t>입력한 단어 중 하나가 포함된 문서 검색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제외 </a:t>
            </a:r>
            <a:r>
              <a:rPr lang="en-US" altLang="ko-KR" dirty="0"/>
              <a:t>: </a:t>
            </a:r>
            <a:r>
              <a:rPr lang="ko-KR" altLang="en-US" dirty="0"/>
              <a:t>입력한 단어가 포함된 문서는 제외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</a:t>
            </a:r>
            <a:br>
              <a:rPr lang="en-US" altLang="ko-KR" dirty="0"/>
            </a:br>
            <a:r>
              <a:rPr lang="en-US" altLang="ko-KR" dirty="0"/>
              <a:t>   2. </a:t>
            </a:r>
            <a:r>
              <a:rPr lang="ko-KR" altLang="en-US" dirty="0"/>
              <a:t>빠른 </a:t>
            </a:r>
            <a:r>
              <a:rPr lang="ko-KR" altLang="en-US" dirty="0" err="1"/>
              <a:t>검색어</a:t>
            </a:r>
            <a:r>
              <a:rPr lang="en-US" altLang="ko-KR" dirty="0"/>
              <a:t>, </a:t>
            </a:r>
            <a:r>
              <a:rPr lang="ko-KR" altLang="en-US" dirty="0" smtClean="0"/>
              <a:t>속성 </a:t>
            </a:r>
            <a:r>
              <a:rPr lang="ko-KR" altLang="en-US" dirty="0"/>
              <a:t>검색어로 등록된 리스트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등록한 빠른 </a:t>
            </a:r>
            <a:r>
              <a:rPr lang="ko-KR" altLang="en-US" dirty="0" err="1"/>
              <a:t>검색어</a:t>
            </a:r>
            <a:r>
              <a:rPr lang="en-US" altLang="ko-KR" dirty="0"/>
              <a:t>, </a:t>
            </a:r>
            <a:r>
              <a:rPr lang="ko-KR" altLang="en-US" dirty="0"/>
              <a:t>등록한 비교 </a:t>
            </a:r>
            <a:r>
              <a:rPr lang="ko-KR" altLang="en-US" dirty="0" err="1"/>
              <a:t>검색어</a:t>
            </a:r>
            <a:r>
              <a:rPr lang="ko-KR" altLang="en-US" dirty="0"/>
              <a:t> 조회 및 수정</a:t>
            </a:r>
            <a:r>
              <a:rPr lang="en-US" altLang="ko-KR" dirty="0"/>
              <a:t>, </a:t>
            </a:r>
            <a:r>
              <a:rPr lang="ko-KR" altLang="en-US" dirty="0"/>
              <a:t>삭제 </a:t>
            </a:r>
            <a:r>
              <a:rPr lang="ko-KR" altLang="en-US" dirty="0" err="1"/>
              <a:t>즐겨찾기</a:t>
            </a:r>
            <a:r>
              <a:rPr lang="en-US" altLang="ko-KR" dirty="0"/>
              <a:t>, </a:t>
            </a:r>
            <a:r>
              <a:rPr lang="ko-KR" altLang="en-US" dirty="0"/>
              <a:t>폴더 관리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폴더 관리 </a:t>
            </a:r>
            <a:r>
              <a:rPr lang="en-US" altLang="ko-KR" dirty="0"/>
              <a:t>: </a:t>
            </a:r>
            <a:r>
              <a:rPr lang="ko-KR" altLang="en-US" dirty="0"/>
              <a:t>빠른 </a:t>
            </a:r>
            <a:r>
              <a:rPr lang="ko-KR" altLang="en-US" dirty="0" err="1"/>
              <a:t>검색어를</a:t>
            </a:r>
            <a:r>
              <a:rPr lang="ko-KR" altLang="en-US" dirty="0"/>
              <a:t> </a:t>
            </a:r>
            <a:r>
              <a:rPr lang="ko-KR" altLang="en-US" dirty="0" err="1"/>
              <a:t>하이어라키</a:t>
            </a:r>
            <a:r>
              <a:rPr lang="ko-KR" altLang="en-US" dirty="0"/>
              <a:t> 구조로 관리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             </a:t>
            </a:r>
            <a:r>
              <a:rPr lang="ko-KR" altLang="en-US" dirty="0"/>
              <a:t>편집을 누르면 폴더를 추가 하거나 이동이 가능한 상태로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삭제 </a:t>
            </a:r>
            <a:r>
              <a:rPr lang="en-US" altLang="ko-KR" dirty="0"/>
              <a:t>: </a:t>
            </a:r>
            <a:r>
              <a:rPr lang="ko-KR" altLang="en-US" dirty="0"/>
              <a:t>해당 폴더와 등록된 </a:t>
            </a:r>
            <a:r>
              <a:rPr lang="ko-KR" altLang="en-US" dirty="0" err="1"/>
              <a:t>빠른검색어</a:t>
            </a:r>
            <a:r>
              <a:rPr lang="ko-KR" altLang="en-US" dirty="0"/>
              <a:t> 삭제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       </a:t>
            </a:r>
            <a:r>
              <a:rPr lang="ko-KR" altLang="en-US" dirty="0" err="1"/>
              <a:t>삭제시</a:t>
            </a:r>
            <a:r>
              <a:rPr lang="ko-KR" altLang="en-US" dirty="0"/>
              <a:t> 팝업 노출 </a:t>
            </a:r>
            <a:r>
              <a:rPr lang="en-US" altLang="ko-KR" dirty="0"/>
              <a:t>(</a:t>
            </a:r>
            <a:r>
              <a:rPr lang="ko-KR" altLang="en-US" dirty="0" err="1"/>
              <a:t>다음장</a:t>
            </a:r>
            <a:r>
              <a:rPr lang="ko-KR" altLang="en-US" dirty="0"/>
              <a:t> </a:t>
            </a:r>
            <a:r>
              <a:rPr lang="en-US" altLang="ko-KR" dirty="0"/>
              <a:t>c</a:t>
            </a:r>
            <a:r>
              <a:rPr lang="ko-KR" altLang="en-US" dirty="0"/>
              <a:t>팝업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즐겨 찾기 </a:t>
            </a:r>
            <a:r>
              <a:rPr lang="en-US" altLang="ko-KR" dirty="0"/>
              <a:t>: </a:t>
            </a:r>
            <a:r>
              <a:rPr lang="ko-KR" altLang="en-US" dirty="0"/>
              <a:t>화면에 노출되는 </a:t>
            </a:r>
            <a:r>
              <a:rPr lang="ko-KR" altLang="en-US" dirty="0" err="1"/>
              <a:t>빠른검색어</a:t>
            </a:r>
            <a:r>
              <a:rPr lang="ko-KR" altLang="en-US" dirty="0"/>
              <a:t> 설정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20</a:t>
            </a:r>
            <a:r>
              <a:rPr lang="ko-KR" altLang="en-US" dirty="0"/>
              <a:t>개까지 가능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        </a:t>
            </a:r>
            <a:r>
              <a:rPr lang="ko-KR" altLang="en-US" dirty="0"/>
              <a:t>개수 초과시 팝업 노출 </a:t>
            </a:r>
            <a:r>
              <a:rPr lang="en-US" altLang="ko-KR" dirty="0"/>
              <a:t>(</a:t>
            </a:r>
            <a:r>
              <a:rPr lang="ko-KR" altLang="en-US" dirty="0" err="1"/>
              <a:t>다음장</a:t>
            </a:r>
            <a:r>
              <a:rPr lang="ko-KR" altLang="en-US" dirty="0"/>
              <a:t> </a:t>
            </a:r>
            <a:r>
              <a:rPr lang="en-US" altLang="ko-KR" dirty="0"/>
              <a:t>d</a:t>
            </a:r>
            <a:r>
              <a:rPr lang="ko-KR" altLang="en-US" dirty="0"/>
              <a:t>팝업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수정 </a:t>
            </a:r>
            <a:r>
              <a:rPr lang="en-US" altLang="ko-KR" dirty="0"/>
              <a:t>: </a:t>
            </a:r>
            <a:r>
              <a:rPr lang="ko-KR" altLang="en-US" dirty="0" err="1"/>
              <a:t>폴더명</a:t>
            </a:r>
            <a:r>
              <a:rPr lang="en-US" altLang="ko-KR" dirty="0"/>
              <a:t>, </a:t>
            </a:r>
            <a:r>
              <a:rPr lang="ko-KR" altLang="en-US" dirty="0" err="1"/>
              <a:t>빠른검색어명</a:t>
            </a:r>
            <a:r>
              <a:rPr lang="ko-KR" altLang="en-US" dirty="0"/>
              <a:t> 수정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3. </a:t>
            </a:r>
            <a:r>
              <a:rPr lang="ko-KR" altLang="en-US" dirty="0"/>
              <a:t>속성 </a:t>
            </a:r>
            <a:r>
              <a:rPr lang="ko-KR" altLang="en-US" dirty="0" err="1"/>
              <a:t>검색어를</a:t>
            </a:r>
            <a:r>
              <a:rPr lang="ko-KR" altLang="en-US" dirty="0"/>
              <a:t> 저장하는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4. </a:t>
            </a:r>
            <a:r>
              <a:rPr lang="ko-KR" altLang="en-US" dirty="0"/>
              <a:t>등록 설정을 완료하는 버튼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5. </a:t>
            </a:r>
            <a:r>
              <a:rPr lang="ko-KR" altLang="en-US" dirty="0"/>
              <a:t>도움말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/>
              <a:t>빠른 </a:t>
            </a:r>
            <a:r>
              <a:rPr lang="ko-KR" altLang="en-US" dirty="0" err="1"/>
              <a:t>검색어</a:t>
            </a:r>
            <a:r>
              <a:rPr lang="ko-KR" altLang="en-US" dirty="0"/>
              <a:t> 설정에서 필요한 설명을 볼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 err="1"/>
              <a:t>툴팁</a:t>
            </a:r>
            <a:r>
              <a:rPr lang="ko-KR" altLang="en-US" dirty="0"/>
              <a:t> 기능으로 마우스 오버 기능 지원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b</a:t>
            </a:r>
            <a:r>
              <a:rPr lang="en-US" altLang="ko-KR" dirty="0"/>
              <a:t>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빠른 </a:t>
            </a:r>
            <a:r>
              <a:rPr lang="ko-KR" altLang="en-US" dirty="0" err="1"/>
              <a:t>검색어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사이즈 고정</a:t>
            </a:r>
          </a:p>
          <a:p>
            <a:endParaRPr lang="ko-KR" altLang="en-US" dirty="0"/>
          </a:p>
        </p:txBody>
      </p:sp>
      <p:sp>
        <p:nvSpPr>
          <p:cNvPr id="177" name="타원 176"/>
          <p:cNvSpPr/>
          <p:nvPr/>
        </p:nvSpPr>
        <p:spPr>
          <a:xfrm>
            <a:off x="883214" y="76338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178" name="타원 177"/>
          <p:cNvSpPr/>
          <p:nvPr/>
        </p:nvSpPr>
        <p:spPr>
          <a:xfrm>
            <a:off x="948460" y="110031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79" name="타원 178"/>
          <p:cNvSpPr/>
          <p:nvPr/>
        </p:nvSpPr>
        <p:spPr>
          <a:xfrm>
            <a:off x="4727848" y="76338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80" name="타원 179"/>
          <p:cNvSpPr/>
          <p:nvPr/>
        </p:nvSpPr>
        <p:spPr>
          <a:xfrm>
            <a:off x="2981543" y="110031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88" name="타원 87"/>
          <p:cNvSpPr/>
          <p:nvPr/>
        </p:nvSpPr>
        <p:spPr>
          <a:xfrm>
            <a:off x="1885084" y="393305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89" name="타원 88"/>
          <p:cNvSpPr/>
          <p:nvPr/>
        </p:nvSpPr>
        <p:spPr>
          <a:xfrm>
            <a:off x="2395080" y="393305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pic>
        <p:nvPicPr>
          <p:cNvPr id="606" name="그림 6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857" y="3003463"/>
            <a:ext cx="4014906" cy="3185047"/>
          </a:xfrm>
          <a:prstGeom prst="rect">
            <a:avLst/>
          </a:prstGeom>
        </p:spPr>
      </p:pic>
      <p:grpSp>
        <p:nvGrpSpPr>
          <p:cNvPr id="607" name="그룹 606"/>
          <p:cNvGrpSpPr/>
          <p:nvPr/>
        </p:nvGrpSpPr>
        <p:grpSpPr>
          <a:xfrm>
            <a:off x="5307821" y="494475"/>
            <a:ext cx="3081029" cy="1291966"/>
            <a:chOff x="2836694" y="181155"/>
            <a:chExt cx="3081029" cy="1291966"/>
          </a:xfrm>
        </p:grpSpPr>
        <p:sp>
          <p:nvSpPr>
            <p:cNvPr id="608" name="사각형 설명선 607"/>
            <p:cNvSpPr/>
            <p:nvPr/>
          </p:nvSpPr>
          <p:spPr>
            <a:xfrm>
              <a:off x="2836694" y="181155"/>
              <a:ext cx="3081028" cy="1291966"/>
            </a:xfrm>
            <a:prstGeom prst="wedgeRectCallout">
              <a:avLst>
                <a:gd name="adj1" fmla="val -64624"/>
                <a:gd name="adj2" fmla="val -16522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09" name="TextBox 608"/>
            <p:cNvSpPr txBox="1"/>
            <p:nvPr/>
          </p:nvSpPr>
          <p:spPr>
            <a:xfrm>
              <a:off x="2836694" y="226973"/>
              <a:ext cx="30810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* </a:t>
              </a:r>
              <a:r>
                <a:rPr lang="ko-KR" altLang="en-US" sz="800" dirty="0" err="1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빠른검색어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설정 안내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속성 분석 </a:t>
              </a:r>
              <a:r>
                <a:rPr lang="ko-KR" altLang="en-US" sz="800" dirty="0" err="1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검색어명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빠른 검색어로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등록할 명칭을 입력하세요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 err="1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N :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비교 검색하려는 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항목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속성 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N : </a:t>
              </a:r>
              <a:r>
                <a:rPr lang="ko-KR" altLang="en-US" sz="800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검색어를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비교할 속성을 입력하는 항목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그리고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입력한 단어가 동시에 포함된 문서 검색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(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최대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4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개까지 가능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</a:t>
              </a:r>
              <a:b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또는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입력한 단어 중 하나가 포함된 문서 검색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(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최대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4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개까지 가능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</a:t>
              </a:r>
              <a:b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제거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입력한 단어가 포함된 문서는 제외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저장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입력한 정보로 빠른 </a:t>
              </a:r>
              <a:r>
                <a:rPr lang="ko-KR" altLang="en-US" sz="800" dirty="0" err="1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지정</a:t>
              </a:r>
              <a:endPara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14" name="타원 13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18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3839577" y="741690"/>
            <a:ext cx="3013378" cy="1506973"/>
            <a:chOff x="523452" y="2358565"/>
            <a:chExt cx="3013378" cy="1506973"/>
          </a:xfrm>
        </p:grpSpPr>
        <p:sp>
          <p:nvSpPr>
            <p:cNvPr id="65" name="직사각형 64"/>
            <p:cNvSpPr/>
            <p:nvPr/>
          </p:nvSpPr>
          <p:spPr>
            <a:xfrm>
              <a:off x="523452" y="2358565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즐겨찾기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523452" y="2687963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1695867" y="352336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23452" y="3011968"/>
              <a:ext cx="301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최대 추가 개수를 초과하였습니다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추가하시고 싶은 경우 고객센터로 문의 주시기 바랍니다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2445678"/>
              <a:ext cx="156469" cy="156469"/>
            </a:xfrm>
            <a:prstGeom prst="rect">
              <a:avLst/>
            </a:prstGeom>
          </p:spPr>
        </p:pic>
      </p:grpSp>
      <p:grpSp>
        <p:nvGrpSpPr>
          <p:cNvPr id="70" name="그룹 69"/>
          <p:cNvGrpSpPr/>
          <p:nvPr/>
        </p:nvGrpSpPr>
        <p:grpSpPr>
          <a:xfrm>
            <a:off x="618341" y="731733"/>
            <a:ext cx="3013378" cy="1506973"/>
            <a:chOff x="3595679" y="4872625"/>
            <a:chExt cx="3013378" cy="1506973"/>
          </a:xfrm>
        </p:grpSpPr>
        <p:sp>
          <p:nvSpPr>
            <p:cNvPr id="71" name="TextBox 70"/>
            <p:cNvSpPr txBox="1"/>
            <p:nvPr/>
          </p:nvSpPr>
          <p:spPr>
            <a:xfrm>
              <a:off x="3595679" y="5481091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빠른검색어를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삭제하시겠습니까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595679" y="4872625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 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3595679" y="5202023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75" name="타원 74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c</a:t>
            </a:r>
            <a:endParaRPr lang="ko-KR" altLang="en-US" sz="1050" b="1" dirty="0"/>
          </a:p>
        </p:txBody>
      </p:sp>
      <p:sp>
        <p:nvSpPr>
          <p:cNvPr id="76" name="타원 75"/>
          <p:cNvSpPr/>
          <p:nvPr/>
        </p:nvSpPr>
        <p:spPr>
          <a:xfrm>
            <a:off x="3766252" y="69672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d</a:t>
            </a:r>
            <a:endParaRPr lang="ko-KR" altLang="en-US" sz="105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323658" y="1906491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확인</a:t>
            </a:r>
          </a:p>
        </p:txBody>
      </p:sp>
      <p:sp>
        <p:nvSpPr>
          <p:cNvPr id="78" name="모서리가 둥근 직사각형 77"/>
          <p:cNvSpPr/>
          <p:nvPr/>
        </p:nvSpPr>
        <p:spPr>
          <a:xfrm>
            <a:off x="2185966" y="1906491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314532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 smtClean="0"/>
              <a:t>위젯 </a:t>
            </a:r>
            <a:r>
              <a:rPr lang="ko-KR" altLang="en-US" dirty="0"/>
              <a:t>설정 </a:t>
            </a:r>
            <a:r>
              <a:rPr lang="en-US" altLang="ko-KR" dirty="0"/>
              <a:t>(</a:t>
            </a:r>
            <a:r>
              <a:rPr lang="ko-KR" altLang="en-US" dirty="0" err="1"/>
              <a:t>검색어</a:t>
            </a:r>
            <a:r>
              <a:rPr lang="ko-KR" altLang="en-US" dirty="0"/>
              <a:t> </a:t>
            </a:r>
            <a:r>
              <a:rPr lang="en-US" altLang="ko-KR" dirty="0"/>
              <a:t>SET)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/>
              <a:t>검색어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r>
              <a:rPr lang="ko-KR" altLang="en-US" dirty="0"/>
              <a:t>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1. </a:t>
            </a:r>
            <a:r>
              <a:rPr lang="ko-KR" altLang="en-US" dirty="0"/>
              <a:t>기본으로 입력하는 기간 설정 이외 간편하기 기간을 설정하는 버튼을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* 2</a:t>
            </a:r>
            <a:r>
              <a:rPr lang="ko-KR" altLang="en-US" dirty="0"/>
              <a:t>년</a:t>
            </a:r>
            <a:r>
              <a:rPr lang="en-US" altLang="ko-KR" dirty="0"/>
              <a:t>, 5</a:t>
            </a:r>
            <a:r>
              <a:rPr lang="ko-KR" altLang="en-US" dirty="0"/>
              <a:t>년의 경우 특수한 계약에만 노출됨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고정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기간을 간편하게 설정하는 버튼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시작일은 기본 종료일 포함 </a:t>
            </a:r>
            <a:r>
              <a:rPr lang="en-US" altLang="ko-KR" dirty="0"/>
              <a:t>14</a:t>
            </a:r>
            <a:r>
              <a:rPr lang="ko-KR" altLang="en-US" dirty="0"/>
              <a:t>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ex : </a:t>
            </a:r>
            <a:r>
              <a:rPr lang="ko-KR" altLang="en-US" dirty="0"/>
              <a:t>현재일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27</a:t>
            </a:r>
            <a:r>
              <a:rPr lang="ko-KR" altLang="en-US" dirty="0"/>
              <a:t>일 </a:t>
            </a:r>
            <a:r>
              <a:rPr lang="en-US" altLang="ko-KR" dirty="0"/>
              <a:t>-&gt; </a:t>
            </a:r>
            <a:r>
              <a:rPr lang="ko-KR" altLang="en-US" dirty="0"/>
              <a:t>시작일 </a:t>
            </a:r>
            <a:r>
              <a:rPr lang="en-US" altLang="ko-KR" dirty="0"/>
              <a:t>(7</a:t>
            </a:r>
            <a:r>
              <a:rPr lang="ko-KR" altLang="en-US" dirty="0"/>
              <a:t>월 </a:t>
            </a:r>
            <a:r>
              <a:rPr lang="en-US" altLang="ko-KR" dirty="0"/>
              <a:t>14</a:t>
            </a:r>
            <a:r>
              <a:rPr lang="ko-KR" altLang="en-US" dirty="0"/>
              <a:t>일</a:t>
            </a:r>
            <a:r>
              <a:rPr lang="en-US" altLang="ko-KR" dirty="0"/>
              <a:t>), </a:t>
            </a:r>
            <a:r>
              <a:rPr lang="ko-KR" altLang="en-US" dirty="0"/>
              <a:t>종료일 </a:t>
            </a:r>
            <a:r>
              <a:rPr lang="en-US" altLang="ko-KR" dirty="0"/>
              <a:t>(7</a:t>
            </a:r>
            <a:r>
              <a:rPr lang="ko-KR" altLang="en-US" dirty="0"/>
              <a:t>월 </a:t>
            </a:r>
            <a:r>
              <a:rPr lang="en-US" altLang="ko-KR" dirty="0"/>
              <a:t>27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종료일은 </a:t>
            </a:r>
            <a:r>
              <a:rPr lang="ko-KR" altLang="en-US" dirty="0" err="1"/>
              <a:t>현재일을</a:t>
            </a:r>
            <a:r>
              <a:rPr lang="ko-KR" altLang="en-US" dirty="0"/>
              <a:t> </a:t>
            </a:r>
            <a:r>
              <a:rPr lang="en-US" altLang="ko-KR" dirty="0" err="1"/>
              <a:t>df</a:t>
            </a:r>
            <a:r>
              <a:rPr lang="ko-KR" altLang="en-US" dirty="0"/>
              <a:t>로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채널의 경우는 클릭으로 </a:t>
            </a:r>
            <a:r>
              <a:rPr lang="en-US" altLang="ko-KR" dirty="0"/>
              <a:t>on/off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2477" y="1250382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간편 기간 선택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622882" y="1264683"/>
            <a:ext cx="1766104" cy="381875"/>
            <a:chOff x="1902899" y="1561377"/>
            <a:chExt cx="1766104" cy="381875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902899" y="1561380"/>
              <a:ext cx="383101" cy="1552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주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363900" y="1561379"/>
              <a:ext cx="383101" cy="1552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주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2824901" y="1561378"/>
              <a:ext cx="383101" cy="1552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개월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285902" y="1561377"/>
              <a:ext cx="383101" cy="1552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개월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1902899" y="1787975"/>
              <a:ext cx="383101" cy="1552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6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개월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364617" y="1787973"/>
              <a:ext cx="383101" cy="1552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년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822022" y="1787973"/>
              <a:ext cx="383101" cy="1552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년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285902" y="1787973"/>
              <a:ext cx="383101" cy="1552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5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년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618341" y="731733"/>
            <a:ext cx="3013378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SET </a:t>
            </a: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설정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8341" y="1061132"/>
            <a:ext cx="3013378" cy="1212582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86" y="818846"/>
            <a:ext cx="156469" cy="156469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1825771" y="1869641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확인</a:t>
            </a:r>
          </a:p>
        </p:txBody>
      </p:sp>
      <p:sp>
        <p:nvSpPr>
          <p:cNvPr id="29" name="타원 28"/>
          <p:cNvSpPr/>
          <p:nvPr/>
        </p:nvSpPr>
        <p:spPr>
          <a:xfrm>
            <a:off x="545016" y="67219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45" name="타원 44"/>
          <p:cNvSpPr/>
          <p:nvPr/>
        </p:nvSpPr>
        <p:spPr>
          <a:xfrm>
            <a:off x="730996" y="120288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276938" y="766740"/>
            <a:ext cx="3013378" cy="1506973"/>
            <a:chOff x="523452" y="5674879"/>
            <a:chExt cx="3013378" cy="1506973"/>
          </a:xfrm>
        </p:grpSpPr>
        <p:sp>
          <p:nvSpPr>
            <p:cNvPr id="48" name="직사각형 47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53" name="타원 52"/>
          <p:cNvSpPr/>
          <p:nvPr/>
        </p:nvSpPr>
        <p:spPr>
          <a:xfrm>
            <a:off x="4229935" y="73781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903" y="2950580"/>
            <a:ext cx="1112148" cy="173377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878869" y="2937007"/>
            <a:ext cx="1582541" cy="212242"/>
            <a:chOff x="4393634" y="4429513"/>
            <a:chExt cx="1582541" cy="212242"/>
          </a:xfrm>
        </p:grpSpPr>
        <p:sp>
          <p:nvSpPr>
            <p:cNvPr id="58" name="직사각형 57"/>
            <p:cNvSpPr/>
            <p:nvPr/>
          </p:nvSpPr>
          <p:spPr>
            <a:xfrm>
              <a:off x="4549925" y="4429513"/>
              <a:ext cx="1426250" cy="212242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2017-01-08~ 2017-05-08</a:t>
              </a:r>
              <a:endParaRPr lang="ko-KR" altLang="en-US" sz="799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634" y="4465447"/>
              <a:ext cx="148116" cy="14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" name="타원 60"/>
          <p:cNvSpPr/>
          <p:nvPr/>
        </p:nvSpPr>
        <p:spPr>
          <a:xfrm>
            <a:off x="2285583" y="285293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grpSp>
        <p:nvGrpSpPr>
          <p:cNvPr id="62" name="그룹 61"/>
          <p:cNvGrpSpPr/>
          <p:nvPr/>
        </p:nvGrpSpPr>
        <p:grpSpPr>
          <a:xfrm>
            <a:off x="830275" y="3704902"/>
            <a:ext cx="3373790" cy="2735216"/>
            <a:chOff x="1716370" y="2423160"/>
            <a:chExt cx="2072640" cy="2711362"/>
          </a:xfrm>
        </p:grpSpPr>
        <p:sp>
          <p:nvSpPr>
            <p:cNvPr id="63" name="직사각형 62"/>
            <p:cNvSpPr/>
            <p:nvPr/>
          </p:nvSpPr>
          <p:spPr>
            <a:xfrm>
              <a:off x="1716370" y="2423160"/>
              <a:ext cx="2072640" cy="2711362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cxnSp>
          <p:nvCxnSpPr>
            <p:cNvPr id="64" name="직선 연결선 63"/>
            <p:cNvCxnSpPr/>
            <p:nvPr/>
          </p:nvCxnSpPr>
          <p:spPr>
            <a:xfrm>
              <a:off x="1716370" y="2850226"/>
              <a:ext cx="207264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5"/>
          <a:srcRect t="15477" b="42460"/>
          <a:stretch/>
        </p:blipFill>
        <p:spPr>
          <a:xfrm>
            <a:off x="932801" y="4261162"/>
            <a:ext cx="1484102" cy="180803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5"/>
          <a:srcRect t="57026" b="960"/>
          <a:stretch/>
        </p:blipFill>
        <p:spPr>
          <a:xfrm>
            <a:off x="2573919" y="4261162"/>
            <a:ext cx="1484102" cy="1805940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917561" y="3817462"/>
            <a:ext cx="3125220" cy="205740"/>
            <a:chOff x="1898009" y="2521466"/>
            <a:chExt cx="3125220" cy="205740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1898009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일</a:t>
              </a:r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2349140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주</a:t>
              </a: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3251401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달</a:t>
              </a: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4153662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년</a:t>
              </a: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2800271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주</a:t>
              </a: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3702531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6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달</a:t>
              </a:r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4604792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년</a:t>
              </a:r>
            </a:p>
          </p:txBody>
        </p:sp>
      </p:grpSp>
      <p:sp>
        <p:nvSpPr>
          <p:cNvPr id="75" name="모서리가 둥근 직사각형 74"/>
          <p:cNvSpPr/>
          <p:nvPr/>
        </p:nvSpPr>
        <p:spPr>
          <a:xfrm>
            <a:off x="1894053" y="6159844"/>
            <a:ext cx="579602" cy="19270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2550985" y="6159844"/>
            <a:ext cx="579602" cy="19270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닫기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824628" y="376479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78" name="타원 77"/>
          <p:cNvSpPr/>
          <p:nvPr/>
        </p:nvSpPr>
        <p:spPr>
          <a:xfrm>
            <a:off x="943938" y="428667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79" name="타원 78"/>
          <p:cNvSpPr/>
          <p:nvPr/>
        </p:nvSpPr>
        <p:spPr>
          <a:xfrm>
            <a:off x="2582020" y="429114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181" y="3236840"/>
            <a:ext cx="1177854" cy="215877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2505177" y="3236840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VS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955" y="3236840"/>
            <a:ext cx="1177854" cy="215877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063" y="3236840"/>
            <a:ext cx="1177854" cy="215877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571514" y="3236840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VS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7500" y="3236840"/>
            <a:ext cx="1177854" cy="215877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4031763" y="3236840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VS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03772" y="3236840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endParaRPr lang="ko-KR" altLang="en-US" sz="7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181" y="3485043"/>
            <a:ext cx="1177854" cy="215877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2505177" y="3485043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VS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955" y="3485043"/>
            <a:ext cx="1177854" cy="215877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063" y="3485043"/>
            <a:ext cx="1177854" cy="215877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5571514" y="3485043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VS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7500" y="3485043"/>
            <a:ext cx="1177854" cy="215877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4031763" y="3485043"/>
            <a:ext cx="295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VS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803772" y="348504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ko-KR" altLang="en-US" sz="7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33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login &gt; </a:t>
            </a:r>
            <a:r>
              <a:rPr lang="ko-KR" altLang="en-US" dirty="0" smtClean="0"/>
              <a:t>심층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분석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속성 분석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버즈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a. </a:t>
            </a:r>
            <a:r>
              <a:rPr lang="ko-KR" altLang="en-US" dirty="0" err="1" smtClean="0"/>
              <a:t>버즈</a:t>
            </a:r>
            <a:r>
              <a:rPr lang="ko-KR" altLang="en-US" dirty="0" smtClean="0"/>
              <a:t> 차트 위젯 설정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1. </a:t>
            </a:r>
            <a:r>
              <a:rPr lang="ko-KR" altLang="en-US" dirty="0" smtClean="0"/>
              <a:t>차트 유형을 선택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방사형 차트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속성의 </a:t>
            </a:r>
            <a:r>
              <a:rPr lang="ko-KR" altLang="en-US" dirty="0" err="1"/>
              <a:t>버즈량을</a:t>
            </a:r>
            <a:r>
              <a:rPr lang="ko-KR" altLang="en-US" dirty="0"/>
              <a:t> 각자의 꼭지를 두어 표현하는 </a:t>
            </a:r>
            <a:r>
              <a:rPr lang="ko-KR" altLang="en-US" dirty="0" smtClean="0"/>
              <a:t>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히스토그램 차트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히스토그램으로 보여주는 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err="1" smtClean="0"/>
              <a:t>히트맵</a:t>
            </a:r>
            <a:r>
              <a:rPr lang="ko-KR" altLang="en-US" dirty="0" smtClean="0"/>
              <a:t> 차트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버즈의</a:t>
            </a:r>
            <a:r>
              <a:rPr lang="ko-KR" altLang="en-US" dirty="0" smtClean="0"/>
              <a:t> 수치에 따라 셀의 음영색상으로 차별화한 시각화 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br>
              <a:rPr lang="en-US" altLang="ko-KR" dirty="0" smtClean="0"/>
            </a:br>
            <a:r>
              <a:rPr lang="en-US" altLang="ko-KR" dirty="0" smtClean="0"/>
              <a:t>b. </a:t>
            </a:r>
            <a:r>
              <a:rPr lang="ko-KR" altLang="en-US" dirty="0" smtClean="0"/>
              <a:t>위젯 설정 완료 버튼을 누르면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18340" y="731733"/>
            <a:ext cx="3223857" cy="1460512"/>
            <a:chOff x="3595678" y="4872625"/>
            <a:chExt cx="3223857" cy="1460512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753470" y="588281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8" y="5202024"/>
              <a:ext cx="3223857" cy="1131113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8" name="타원 7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12174" y="11837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08296" y="1187796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방사형 차트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09826" y="11443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13" name="직사각형 12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8" name="타원 17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81987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22" y="1580731"/>
            <a:ext cx="1241743" cy="177808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버즈</a:t>
            </a:r>
            <a:r>
              <a:rPr lang="ko-KR" altLang="en-US" dirty="0"/>
              <a:t>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방사형 차트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df</a:t>
            </a:r>
            <a:r>
              <a:rPr lang="en-US" altLang="ko-KR" dirty="0"/>
              <a:t> 2x1, min 2x1, max 4x2</a:t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히스토그램 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2x1, min 2x1, max 4x2</a:t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히트맵</a:t>
            </a:r>
            <a:r>
              <a:rPr lang="ko-KR" altLang="en-US" dirty="0"/>
              <a:t> 차트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3x1, max </a:t>
            </a:r>
            <a:r>
              <a:rPr lang="en-US" altLang="ko-KR" dirty="0" smtClean="0"/>
              <a:t>4x2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1. </a:t>
            </a:r>
            <a:r>
              <a:rPr lang="ko-KR" altLang="en-US" dirty="0" err="1"/>
              <a:t>버즈를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err="1"/>
              <a:t>버즈</a:t>
            </a:r>
            <a:r>
              <a:rPr lang="ko-KR" altLang="en-US" dirty="0"/>
              <a:t> 차트의 요약정보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 err="1"/>
              <a:t>검색기간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버즈를</a:t>
            </a:r>
            <a:r>
              <a:rPr lang="ko-KR" altLang="en-US" dirty="0"/>
              <a:t>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3. </a:t>
            </a:r>
            <a:r>
              <a:rPr lang="ko-KR" altLang="en-US" dirty="0"/>
              <a:t>상세보기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차트에 대한 테이블 </a:t>
            </a:r>
            <a:r>
              <a:rPr lang="ko-KR" altLang="en-US" dirty="0" err="1"/>
              <a:t>테이블</a:t>
            </a:r>
            <a:r>
              <a:rPr lang="ko-KR" altLang="en-US" dirty="0"/>
              <a:t> 데이터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4. </a:t>
            </a:r>
            <a:r>
              <a:rPr lang="ko-KR" altLang="en-US" dirty="0" err="1"/>
              <a:t>버즈</a:t>
            </a:r>
            <a:r>
              <a:rPr lang="ko-KR" altLang="en-US" dirty="0"/>
              <a:t> 차트 기준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는 </a:t>
            </a:r>
            <a:r>
              <a:rPr lang="ko-KR" altLang="en-US" dirty="0" err="1"/>
              <a:t>주별이며</a:t>
            </a:r>
            <a:r>
              <a:rPr lang="en-US" altLang="ko-KR" dirty="0"/>
              <a:t>, 2</a:t>
            </a:r>
            <a:r>
              <a:rPr lang="ko-KR" altLang="en-US" dirty="0"/>
              <a:t>주의 </a:t>
            </a:r>
            <a:r>
              <a:rPr lang="ko-KR" altLang="en-US" dirty="0" err="1"/>
              <a:t>버즈</a:t>
            </a:r>
            <a:r>
              <a:rPr lang="ko-KR" altLang="en-US" dirty="0"/>
              <a:t> 차트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팝업에서 설정한 기준만 노출됨</a:t>
            </a:r>
            <a:r>
              <a:rPr lang="en-US" altLang="ko-KR" dirty="0"/>
              <a:t>Excel </a:t>
            </a:r>
            <a:r>
              <a:rPr lang="ko-KR" altLang="en-US" dirty="0"/>
              <a:t>파일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버즈차트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버즈</a:t>
            </a:r>
            <a:r>
              <a:rPr lang="en-US" altLang="ko-KR" dirty="0"/>
              <a:t>raw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: Excel </a:t>
            </a:r>
            <a:r>
              <a:rPr lang="ko-KR" altLang="en-US" dirty="0"/>
              <a:t>다운로드</a:t>
            </a:r>
            <a:endParaRPr lang="en-US" altLang="ko-KR" dirty="0"/>
          </a:p>
          <a:p>
            <a:r>
              <a:rPr lang="en-US" altLang="ko-KR" dirty="0" smtClean="0"/>
              <a:t>7. </a:t>
            </a:r>
            <a:r>
              <a:rPr lang="ko-KR" altLang="en-US" dirty="0"/>
              <a:t>브랜드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브랜드별</a:t>
            </a:r>
            <a:r>
              <a:rPr lang="ko-KR" altLang="en-US" dirty="0"/>
              <a:t> 속성 값을 보기 위해 선택하는 기능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18341" y="731733"/>
            <a:ext cx="4685572" cy="2841283"/>
            <a:chOff x="3595679" y="4872625"/>
            <a:chExt cx="4685572" cy="2841283"/>
          </a:xfrm>
        </p:grpSpPr>
        <p:sp>
          <p:nvSpPr>
            <p:cNvPr id="5" name="직사각형 4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9" y="5202024"/>
              <a:ext cx="4685572" cy="251188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992" y="4959089"/>
              <a:ext cx="156469" cy="156469"/>
            </a:xfrm>
            <a:prstGeom prst="rect">
              <a:avLst/>
            </a:prstGeom>
          </p:spPr>
        </p:pic>
      </p:grpSp>
      <p:cxnSp>
        <p:nvCxnSpPr>
          <p:cNvPr id="8" name="직선 연결선 7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12" name="타원 11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3" name="타원 12"/>
          <p:cNvSpPr/>
          <p:nvPr/>
        </p:nvSpPr>
        <p:spPr>
          <a:xfrm>
            <a:off x="871097" y="178425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4" name="타원 13"/>
          <p:cNvSpPr/>
          <p:nvPr/>
        </p:nvSpPr>
        <p:spPr>
          <a:xfrm>
            <a:off x="860415" y="314096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78279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534380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990481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446582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02683" y="1189592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033395" y="112844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042" y="1534250"/>
            <a:ext cx="2684612" cy="22015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434526" y="788709"/>
            <a:ext cx="17748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방사형 차트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en-US" altLang="ko-KR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Spiderweb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en-US" altLang="ko-KR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Polarchart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025394" y="3775163"/>
            <a:ext cx="8322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히스토그램 차트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610031" y="3622481"/>
            <a:ext cx="4685572" cy="2841283"/>
            <a:chOff x="3595679" y="4872625"/>
            <a:chExt cx="4685572" cy="2841283"/>
          </a:xfrm>
        </p:grpSpPr>
        <p:sp>
          <p:nvSpPr>
            <p:cNvPr id="47" name="직사각형 46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595679" y="5202024"/>
              <a:ext cx="4685572" cy="251188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992" y="4959089"/>
              <a:ext cx="156469" cy="156469"/>
            </a:xfrm>
            <a:prstGeom prst="rect">
              <a:avLst/>
            </a:prstGeom>
          </p:spPr>
        </p:pic>
      </p:grpSp>
      <p:cxnSp>
        <p:nvCxnSpPr>
          <p:cNvPr id="50" name="직선 연결선 49"/>
          <p:cNvCxnSpPr/>
          <p:nvPr/>
        </p:nvCxnSpPr>
        <p:spPr>
          <a:xfrm>
            <a:off x="864583" y="4375532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23" y="4077645"/>
            <a:ext cx="942460" cy="170012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4522648" y="4077645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4449323" y="401491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54" name="타원 53"/>
          <p:cNvSpPr/>
          <p:nvPr/>
        </p:nvSpPr>
        <p:spPr>
          <a:xfrm>
            <a:off x="773423" y="401705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2069969" y="4080340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526070" y="4080340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982171" y="4080340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3438272" y="4080340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894373" y="4080340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025085" y="401919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6716" y="4502367"/>
            <a:ext cx="2418539" cy="1904421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44" y="4530607"/>
            <a:ext cx="1241743" cy="1778082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>
          <a:xfrm>
            <a:off x="957192" y="470975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63" name="타원 62"/>
          <p:cNvSpPr/>
          <p:nvPr/>
        </p:nvSpPr>
        <p:spPr>
          <a:xfrm>
            <a:off x="946510" y="60664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64" name="타원 63"/>
          <p:cNvSpPr/>
          <p:nvPr/>
        </p:nvSpPr>
        <p:spPr>
          <a:xfrm>
            <a:off x="1199456" y="154362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  <p:sp>
        <p:nvSpPr>
          <p:cNvPr id="65" name="타원 64"/>
          <p:cNvSpPr/>
          <p:nvPr/>
        </p:nvSpPr>
        <p:spPr>
          <a:xfrm>
            <a:off x="1248715" y="448528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  <p:sp>
        <p:nvSpPr>
          <p:cNvPr id="66" name="직사각형 65"/>
          <p:cNvSpPr/>
          <p:nvPr/>
        </p:nvSpPr>
        <p:spPr>
          <a:xfrm>
            <a:off x="5471810" y="3708945"/>
            <a:ext cx="8322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히스토그램 차트</a:t>
            </a:r>
          </a:p>
        </p:txBody>
      </p:sp>
    </p:spTree>
    <p:extLst>
      <p:ext uri="{BB962C8B-B14F-4D97-AF65-F5344CB8AC3E}">
        <p14:creationId xmlns:p14="http://schemas.microsoft.com/office/powerpoint/2010/main" val="1474711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12" descr="https://alation.com/wp-content/uploads/2015/10/hero-home-fi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93" y="644159"/>
            <a:ext cx="7227170" cy="492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텍스트 개체 틀 5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23383" y="913449"/>
            <a:ext cx="2522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The next big thing in </a:t>
            </a:r>
            <a:r>
              <a:rPr lang="en-US" altLang="ko-KR" sz="1400" b="1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big DATA</a:t>
            </a:r>
            <a:endParaRPr lang="en-US" altLang="ko-KR" sz="14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All your data in one </a:t>
            </a:r>
            <a:r>
              <a:rPr lang="en-US" altLang="ko-KR" sz="1400" b="1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place</a:t>
            </a:r>
            <a:endParaRPr lang="en-US" altLang="ko-KR" sz="14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021252" y="1578613"/>
            <a:ext cx="2260121" cy="3087322"/>
            <a:chOff x="-504173" y="237799"/>
            <a:chExt cx="2260121" cy="3087322"/>
          </a:xfrm>
        </p:grpSpPr>
        <p:sp>
          <p:nvSpPr>
            <p:cNvPr id="23" name="직사각형 22"/>
            <p:cNvSpPr/>
            <p:nvPr/>
          </p:nvSpPr>
          <p:spPr>
            <a:xfrm>
              <a:off x="-504173" y="237799"/>
              <a:ext cx="2260121" cy="308732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-226270" y="434813"/>
              <a:ext cx="1704314" cy="570739"/>
              <a:chOff x="1224310" y="836277"/>
              <a:chExt cx="962494" cy="322319"/>
            </a:xfrm>
          </p:grpSpPr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2167" y="836277"/>
                <a:ext cx="644637" cy="322319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4310" y="859133"/>
                <a:ext cx="317857" cy="276608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55149" y="2922954"/>
              <a:ext cx="107593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Product by TAPACROSS</a:t>
              </a:r>
              <a:endParaRPr lang="ko-KR" altLang="en-US" sz="7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46974" y="1281578"/>
              <a:ext cx="1345721" cy="30192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-46974" y="1704990"/>
              <a:ext cx="1345721" cy="30192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-46974" y="2128401"/>
              <a:ext cx="1345721" cy="2940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로그인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639" y="2528708"/>
              <a:ext cx="1162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아이디 찾기 </a:t>
              </a:r>
              <a:r>
                <a:rPr lang="en-US" altLang="ko-KR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비밀번호 변경</a:t>
              </a:r>
              <a:endParaRPr lang="ko-KR" altLang="en-US" sz="7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0" name="Picture 6" descr="power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18" y="2180135"/>
              <a:ext cx="177785" cy="177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266092" y="1321080"/>
              <a:ext cx="103265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아이디를 입력하세요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2953" y="1748230"/>
              <a:ext cx="11208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비밀번호를 입력하세요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8" y="1774805"/>
              <a:ext cx="177785" cy="177785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9" y="1348565"/>
              <a:ext cx="177785" cy="177785"/>
            </a:xfrm>
            <a:prstGeom prst="rect">
              <a:avLst/>
            </a:prstGeom>
          </p:spPr>
        </p:pic>
      </p:grpSp>
      <p:sp>
        <p:nvSpPr>
          <p:cNvPr id="37" name="직사각형 36"/>
          <p:cNvSpPr/>
          <p:nvPr/>
        </p:nvSpPr>
        <p:spPr>
          <a:xfrm>
            <a:off x="524595" y="5561863"/>
            <a:ext cx="7240302" cy="30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4280" y="5589641"/>
            <a:ext cx="4270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새로운 위젯이 출시하였습니다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고객지원에 위젯 리스트에서 확인하세요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~!!</a:t>
            </a:r>
            <a:endParaRPr lang="ko-KR" altLang="en-US" sz="10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24595" y="5874477"/>
            <a:ext cx="7227168" cy="556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52084" y="5964374"/>
            <a:ext cx="3688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서울특별시 성동구 성수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308-4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서울숲코오롱디지털타워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1705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</a:t>
            </a:r>
          </a:p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대표전화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02-2115-8761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팩스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이메일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help@tapacross.co.kr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1" name="Picture 4" descr="타파크로스 블로그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5"/>
          <a:stretch/>
        </p:blipFill>
        <p:spPr bwMode="auto">
          <a:xfrm>
            <a:off x="723383" y="5952113"/>
            <a:ext cx="1155159" cy="3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934968" y="5942933"/>
            <a:ext cx="17208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개인정보 처리방침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이용약관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SITE MAP</a:t>
            </a:r>
            <a:endParaRPr lang="ko-KR" altLang="en-US" sz="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90066" y="5542286"/>
            <a:ext cx="166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▲</a:t>
            </a:r>
            <a:endParaRPr lang="en-US" altLang="ko-KR" sz="800" dirty="0" smtClean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6602033" y="6179841"/>
            <a:ext cx="492787" cy="159734"/>
            <a:chOff x="4245076" y="4995716"/>
            <a:chExt cx="936524" cy="303570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076" y="4995716"/>
              <a:ext cx="303570" cy="3035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030" y="4995716"/>
              <a:ext cx="303570" cy="303570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553" y="4995716"/>
              <a:ext cx="303570" cy="303570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5570991" y="5008830"/>
            <a:ext cx="1887535" cy="234044"/>
            <a:chOff x="5570991" y="5008830"/>
            <a:chExt cx="1887535" cy="234044"/>
          </a:xfrm>
        </p:grpSpPr>
        <p:sp>
          <p:nvSpPr>
            <p:cNvPr id="52" name="직사각형 51"/>
            <p:cNvSpPr/>
            <p:nvPr/>
          </p:nvSpPr>
          <p:spPr>
            <a:xfrm>
              <a:off x="5570991" y="5008830"/>
              <a:ext cx="1887535" cy="23404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800" dirty="0" smtClean="0"/>
                <a:t>Ready </a:t>
              </a:r>
              <a:r>
                <a:rPr lang="en-US" altLang="ko-KR" sz="800" dirty="0"/>
                <a:t>to experience </a:t>
              </a:r>
              <a:r>
                <a:rPr lang="en-US" altLang="ko-KR" sz="800" dirty="0" err="1"/>
                <a:t>TrendUp</a:t>
              </a:r>
              <a:r>
                <a:rPr lang="en-US" altLang="ko-KR" sz="800" dirty="0" smtClean="0"/>
                <a:t>?</a:t>
              </a:r>
            </a:p>
          </p:txBody>
        </p:sp>
        <p:sp>
          <p:nvSpPr>
            <p:cNvPr id="53" name="위로 굽은 화살표 52"/>
            <p:cNvSpPr/>
            <p:nvPr/>
          </p:nvSpPr>
          <p:spPr>
            <a:xfrm rot="5400000" flipV="1">
              <a:off x="7160268" y="5074786"/>
              <a:ext cx="101482" cy="102133"/>
            </a:xfrm>
            <a:prstGeom prst="bent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48" name="타원 47"/>
          <p:cNvSpPr/>
          <p:nvPr/>
        </p:nvSpPr>
        <p:spPr>
          <a:xfrm>
            <a:off x="6538486" y="1573832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b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(BG)</a:t>
            </a:r>
          </a:p>
        </p:txBody>
      </p:sp>
    </p:spTree>
    <p:extLst>
      <p:ext uri="{BB962C8B-B14F-4D97-AF65-F5344CB8AC3E}">
        <p14:creationId xmlns:p14="http://schemas.microsoft.com/office/powerpoint/2010/main" val="210670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버즈</a:t>
            </a:r>
            <a:r>
              <a:rPr lang="ko-KR" altLang="en-US" dirty="0"/>
              <a:t>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방사형 차트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df</a:t>
            </a:r>
            <a:r>
              <a:rPr lang="en-US" altLang="ko-KR" dirty="0"/>
              <a:t> 2x1, min 2x1, max 4x2</a:t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히스토그램 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2x1, min 2x1, max 4x2</a:t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히트맵</a:t>
            </a:r>
            <a:r>
              <a:rPr lang="ko-KR" altLang="en-US" dirty="0"/>
              <a:t> 차트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3x1, max 4x2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버즈를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 err="1"/>
              <a:t>버즈</a:t>
            </a:r>
            <a:r>
              <a:rPr lang="ko-KR" altLang="en-US" dirty="0"/>
              <a:t> 차트 기준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는 </a:t>
            </a:r>
            <a:r>
              <a:rPr lang="ko-KR" altLang="en-US" dirty="0" err="1"/>
              <a:t>주별이며</a:t>
            </a:r>
            <a:r>
              <a:rPr lang="en-US" altLang="ko-KR" dirty="0"/>
              <a:t>, 2</a:t>
            </a:r>
            <a:r>
              <a:rPr lang="ko-KR" altLang="en-US" dirty="0"/>
              <a:t>주의 </a:t>
            </a:r>
            <a:r>
              <a:rPr lang="ko-KR" altLang="en-US" dirty="0" err="1"/>
              <a:t>버즈</a:t>
            </a:r>
            <a:r>
              <a:rPr lang="ko-KR" altLang="en-US" dirty="0"/>
              <a:t> 차트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팝업에서 설정한 기준만 노출됨</a:t>
            </a:r>
            <a:r>
              <a:rPr lang="en-US" altLang="ko-KR" dirty="0"/>
              <a:t>Excel </a:t>
            </a:r>
            <a:r>
              <a:rPr lang="ko-KR" altLang="en-US" dirty="0"/>
              <a:t>파일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버즈차트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버즈</a:t>
            </a:r>
            <a:r>
              <a:rPr lang="en-US" altLang="ko-KR" dirty="0"/>
              <a:t>raw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: Excel </a:t>
            </a:r>
            <a:r>
              <a:rPr lang="ko-KR" altLang="en-US" dirty="0"/>
              <a:t>다운로드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브랜드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브랜드별</a:t>
            </a:r>
            <a:r>
              <a:rPr lang="ko-KR" altLang="en-US" dirty="0"/>
              <a:t> 속성 값을 보기 위해 선택하는 기능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73" y="1836341"/>
            <a:ext cx="3665173" cy="127359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18341" y="731733"/>
            <a:ext cx="4685572" cy="2841283"/>
            <a:chOff x="3595679" y="4872625"/>
            <a:chExt cx="4685572" cy="2841283"/>
          </a:xfrm>
        </p:grpSpPr>
        <p:sp>
          <p:nvSpPr>
            <p:cNvPr id="6" name="직사각형 5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595679" y="5202024"/>
              <a:ext cx="4685572" cy="251188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992" y="4959089"/>
              <a:ext cx="156469" cy="156469"/>
            </a:xfrm>
            <a:prstGeom prst="rect">
              <a:avLst/>
            </a:prstGeom>
          </p:spPr>
        </p:pic>
      </p:grpSp>
      <p:cxnSp>
        <p:nvCxnSpPr>
          <p:cNvPr id="9" name="직선 연결선 8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13" name="타원 12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78279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534380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990481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446582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02683" y="1189592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033395" y="112844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20" name="직사각형 19"/>
          <p:cNvSpPr/>
          <p:nvPr/>
        </p:nvSpPr>
        <p:spPr>
          <a:xfrm>
            <a:off x="1127686" y="3177251"/>
            <a:ext cx="138023" cy="138023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154259" y="3177250"/>
            <a:ext cx="138023" cy="138023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54142" y="3177812"/>
            <a:ext cx="138023" cy="138023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286431" y="3177813"/>
            <a:ext cx="138023" cy="138023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271464" y="3123150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1,900</a:t>
            </a:r>
            <a:r>
              <a:rPr lang="ko-KR" altLang="en-US" sz="1000" dirty="0" smtClean="0"/>
              <a:t>이상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3397920" y="3123712"/>
            <a:ext cx="7745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1400~1699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2332547" y="3123150"/>
            <a:ext cx="7745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1700~1899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4459003" y="3123712"/>
            <a:ext cx="7040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1399</a:t>
            </a:r>
            <a:r>
              <a:rPr lang="ko-KR" altLang="en-US" sz="1000" dirty="0" smtClean="0"/>
              <a:t>이하</a:t>
            </a:r>
            <a:endParaRPr lang="ko-KR" altLang="en-US" sz="1000" dirty="0"/>
          </a:p>
        </p:txBody>
      </p:sp>
      <p:sp>
        <p:nvSpPr>
          <p:cNvPr id="28" name="직사각형 27"/>
          <p:cNvSpPr/>
          <p:nvPr/>
        </p:nvSpPr>
        <p:spPr>
          <a:xfrm>
            <a:off x="3967168" y="1633116"/>
            <a:ext cx="946426" cy="1491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나이키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885431" y="158592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2887815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 smtClean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 차트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/>
              <a:t>부정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누적히스토그램차트 </a:t>
            </a:r>
            <a:r>
              <a:rPr lang="en-US" altLang="ko-KR" dirty="0"/>
              <a:t>: </a:t>
            </a:r>
            <a:r>
              <a:rPr lang="ko-KR" altLang="en-US" dirty="0"/>
              <a:t>긍정</a:t>
            </a:r>
            <a:r>
              <a:rPr lang="en-US" altLang="ko-KR" dirty="0"/>
              <a:t>, </a:t>
            </a:r>
            <a:r>
              <a:rPr lang="ko-KR" altLang="en-US" dirty="0"/>
              <a:t>부정</a:t>
            </a:r>
            <a:r>
              <a:rPr lang="en-US" altLang="ko-KR" dirty="0"/>
              <a:t>, </a:t>
            </a:r>
            <a:r>
              <a:rPr lang="ko-KR" altLang="en-US" dirty="0"/>
              <a:t>중립에 대한 </a:t>
            </a:r>
            <a:r>
              <a:rPr lang="ko-KR" altLang="en-US" dirty="0" err="1"/>
              <a:t>버즈량을</a:t>
            </a:r>
            <a:r>
              <a:rPr lang="ko-KR" altLang="en-US" dirty="0"/>
              <a:t> 누적으로 그리는 </a:t>
            </a:r>
            <a:r>
              <a:rPr lang="ko-KR" altLang="en-US" dirty="0" smtClean="0"/>
              <a:t>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</a:t>
            </a:r>
            <a:r>
              <a:rPr lang="en-US" altLang="ko-KR" dirty="0"/>
              <a:t> </a:t>
            </a:r>
            <a:r>
              <a:rPr lang="ko-KR" altLang="en-US" dirty="0" err="1"/>
              <a:t>히트맵</a:t>
            </a:r>
            <a:r>
              <a:rPr lang="ko-KR" altLang="en-US" dirty="0"/>
              <a:t> 차트 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 </a:t>
            </a:r>
            <a:r>
              <a:rPr lang="en-US" altLang="ko-KR" dirty="0" smtClean="0"/>
              <a:t>: </a:t>
            </a:r>
            <a:r>
              <a:rPr lang="ko-KR" altLang="en-US" dirty="0" err="1"/>
              <a:t>버즈의</a:t>
            </a:r>
            <a:r>
              <a:rPr lang="ko-KR" altLang="en-US" dirty="0"/>
              <a:t> 수치에 따라 셀의 음영색상으로 차별화한 시각화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</a:t>
            </a:r>
            <a:br>
              <a:rPr lang="en-US" altLang="ko-KR" dirty="0"/>
            </a:br>
            <a:r>
              <a:rPr lang="en-US" altLang="ko-KR" dirty="0" smtClean="0"/>
              <a:t>b</a:t>
            </a:r>
            <a:r>
              <a:rPr lang="en-US" altLang="ko-KR" dirty="0"/>
              <a:t>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</a:t>
            </a:r>
            <a:r>
              <a:rPr lang="ko-KR" altLang="en-US" dirty="0"/>
              <a:t>차트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</a:t>
            </a:r>
            <a:r>
              <a:rPr lang="en-US" altLang="ko-KR" dirty="0" smtClean="0"/>
              <a:t>2x3, </a:t>
            </a:r>
            <a:r>
              <a:rPr lang="en-US" altLang="ko-KR" dirty="0"/>
              <a:t>min </a:t>
            </a:r>
            <a:r>
              <a:rPr lang="en-US" altLang="ko-KR" dirty="0" smtClean="0"/>
              <a:t>1x2, </a:t>
            </a:r>
            <a:r>
              <a:rPr lang="en-US" altLang="ko-KR" dirty="0"/>
              <a:t>max </a:t>
            </a:r>
            <a:r>
              <a:rPr lang="en-US" altLang="ko-KR" dirty="0" smtClean="0"/>
              <a:t>2x3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누적히스토그램차트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2x1, max </a:t>
            </a:r>
            <a:r>
              <a:rPr lang="en-US" altLang="ko-KR" dirty="0" smtClean="0"/>
              <a:t>4x2</a:t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err="1" smtClean="0"/>
              <a:t>히트맵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2x1, min 1x1, max 2x1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2. </a:t>
            </a:r>
            <a:r>
              <a:rPr lang="ko-KR" altLang="en-US" dirty="0" err="1"/>
              <a:t>매체별</a:t>
            </a:r>
            <a:r>
              <a:rPr lang="ko-KR" altLang="en-US" dirty="0"/>
              <a:t> </a:t>
            </a:r>
            <a:r>
              <a:rPr lang="ko-KR" altLang="en-US" dirty="0" err="1"/>
              <a:t>버즈</a:t>
            </a:r>
            <a:r>
              <a:rPr lang="ko-KR" altLang="en-US" dirty="0"/>
              <a:t> 차트의 요약정보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 err="1"/>
              <a:t>검색기간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버즈를</a:t>
            </a:r>
            <a:r>
              <a:rPr lang="ko-KR" altLang="en-US" dirty="0"/>
              <a:t>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3. </a:t>
            </a:r>
            <a:r>
              <a:rPr lang="ko-KR" altLang="en-US" dirty="0"/>
              <a:t>상세보기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차트에 대한 테이블 </a:t>
            </a:r>
            <a:r>
              <a:rPr lang="ko-KR" altLang="en-US" dirty="0" err="1"/>
              <a:t>테이블</a:t>
            </a:r>
            <a:r>
              <a:rPr lang="ko-KR" altLang="en-US" dirty="0"/>
              <a:t> 데이터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4.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Excel </a:t>
            </a:r>
            <a:r>
              <a:rPr lang="ko-KR" altLang="en-US" dirty="0"/>
              <a:t>파일 다운로드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18340" y="731733"/>
            <a:ext cx="3223857" cy="2024533"/>
            <a:chOff x="3595678" y="4872625"/>
            <a:chExt cx="3223857" cy="202453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840953" y="6485155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긍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부정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8" y="5202023"/>
              <a:ext cx="3223857" cy="169513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8" name="타원 7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12174" y="11837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08296" y="1187796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누적 히스토그램차트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09826" y="11443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13" name="직사각형 12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8" name="타원 17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75" name="직사각형 74"/>
          <p:cNvSpPr/>
          <p:nvPr/>
        </p:nvSpPr>
        <p:spPr>
          <a:xfrm>
            <a:off x="783581" y="4168602"/>
            <a:ext cx="1281612" cy="141638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777661" y="4221088"/>
            <a:ext cx="12706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“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”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“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 기간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“</a:t>
            </a:r>
            <a:b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---------------------</a:t>
            </a:r>
          </a:p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 : 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긍정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000,000 (00%)</a:t>
            </a:r>
            <a:b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부정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000,000 (00%)</a:t>
            </a:r>
            <a:b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긍정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000,000 (00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%)</a:t>
            </a:r>
            <a:b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부정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000,000 (00%)</a:t>
            </a:r>
          </a:p>
          <a:p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긍정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000,000 (00%)</a:t>
            </a:r>
            <a:b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부정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000,000 (00%)</a:t>
            </a:r>
            <a:endParaRPr lang="en-US" altLang="ko-KR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787799" y="5767083"/>
            <a:ext cx="574395" cy="201732"/>
          </a:xfrm>
          <a:prstGeom prst="round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ko-KR" altLang="en-US" sz="600" kern="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상세보기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490099" y="5767083"/>
            <a:ext cx="574395" cy="201732"/>
          </a:xfrm>
          <a:prstGeom prst="round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ko-KR" altLang="en-US" sz="600" kern="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</a:p>
        </p:txBody>
      </p:sp>
      <p:sp>
        <p:nvSpPr>
          <p:cNvPr id="83" name="타원 82"/>
          <p:cNvSpPr/>
          <p:nvPr/>
        </p:nvSpPr>
        <p:spPr>
          <a:xfrm>
            <a:off x="725873" y="407707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84" name="타원 83"/>
          <p:cNvSpPr/>
          <p:nvPr/>
        </p:nvSpPr>
        <p:spPr>
          <a:xfrm>
            <a:off x="704336" y="572012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85" name="타원 84"/>
          <p:cNvSpPr/>
          <p:nvPr/>
        </p:nvSpPr>
        <p:spPr>
          <a:xfrm>
            <a:off x="1435910" y="572012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722431"/>
              </p:ext>
            </p:extLst>
          </p:nvPr>
        </p:nvGraphicFramePr>
        <p:xfrm>
          <a:off x="5842464" y="4168602"/>
          <a:ext cx="1979044" cy="993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761">
                  <a:extLst>
                    <a:ext uri="{9D8B030D-6E8A-4147-A177-3AD203B41FA5}">
                      <a16:colId xmlns:a16="http://schemas.microsoft.com/office/drawing/2014/main" val="2231452422"/>
                    </a:ext>
                  </a:extLst>
                </a:gridCol>
                <a:gridCol w="494761">
                  <a:extLst>
                    <a:ext uri="{9D8B030D-6E8A-4147-A177-3AD203B41FA5}">
                      <a16:colId xmlns:a16="http://schemas.microsoft.com/office/drawing/2014/main" val="37805048"/>
                    </a:ext>
                  </a:extLst>
                </a:gridCol>
                <a:gridCol w="494761">
                  <a:extLst>
                    <a:ext uri="{9D8B030D-6E8A-4147-A177-3AD203B41FA5}">
                      <a16:colId xmlns:a16="http://schemas.microsoft.com/office/drawing/2014/main" val="2626848389"/>
                    </a:ext>
                  </a:extLst>
                </a:gridCol>
                <a:gridCol w="494761">
                  <a:extLst>
                    <a:ext uri="{9D8B030D-6E8A-4147-A177-3AD203B41FA5}">
                      <a16:colId xmlns:a16="http://schemas.microsoft.com/office/drawing/2014/main" val="2445654363"/>
                    </a:ext>
                  </a:extLst>
                </a:gridCol>
              </a:tblGrid>
              <a:tr h="248356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A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B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C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28078"/>
                  </a:ext>
                </a:extLst>
              </a:tr>
              <a:tr h="248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긍정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1,953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+mn-cs"/>
                        </a:rPr>
                        <a:t>2,513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1,765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035965"/>
                  </a:ext>
                </a:extLst>
              </a:tr>
              <a:tr h="248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부정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1,632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1,715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1,765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722451"/>
                  </a:ext>
                </a:extLst>
              </a:tr>
              <a:tr h="248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중립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1,000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1,379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1,734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96299"/>
                  </a:ext>
                </a:extLst>
              </a:tr>
            </a:tbl>
          </a:graphicData>
        </a:graphic>
      </p:graphicFrame>
      <p:sp>
        <p:nvSpPr>
          <p:cNvPr id="148" name="직사각형 147"/>
          <p:cNvSpPr/>
          <p:nvPr/>
        </p:nvSpPr>
        <p:spPr>
          <a:xfrm>
            <a:off x="5871700" y="5291506"/>
            <a:ext cx="138023" cy="138023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/>
          <p:cNvSpPr/>
          <p:nvPr/>
        </p:nvSpPr>
        <p:spPr>
          <a:xfrm>
            <a:off x="6898273" y="5291505"/>
            <a:ext cx="138023" cy="138023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/>
          <p:cNvSpPr/>
          <p:nvPr/>
        </p:nvSpPr>
        <p:spPr>
          <a:xfrm>
            <a:off x="5871700" y="5571665"/>
            <a:ext cx="138023" cy="138023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/>
          <p:cNvSpPr/>
          <p:nvPr/>
        </p:nvSpPr>
        <p:spPr>
          <a:xfrm>
            <a:off x="6903989" y="5571666"/>
            <a:ext cx="138023" cy="138023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/>
          <p:cNvSpPr txBox="1"/>
          <p:nvPr/>
        </p:nvSpPr>
        <p:spPr>
          <a:xfrm>
            <a:off x="6015478" y="5237405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1,900</a:t>
            </a:r>
            <a:r>
              <a:rPr lang="ko-KR" altLang="en-US" sz="1000" dirty="0" smtClean="0"/>
              <a:t>이상</a:t>
            </a:r>
            <a:endParaRPr lang="ko-KR" altLang="en-US" sz="1000" dirty="0"/>
          </a:p>
        </p:txBody>
      </p:sp>
      <p:sp>
        <p:nvSpPr>
          <p:cNvPr id="153" name="TextBox 152"/>
          <p:cNvSpPr txBox="1"/>
          <p:nvPr/>
        </p:nvSpPr>
        <p:spPr>
          <a:xfrm>
            <a:off x="6015478" y="5517565"/>
            <a:ext cx="7745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1400~1699</a:t>
            </a:r>
            <a:endParaRPr lang="ko-KR" altLang="en-US" sz="1000" dirty="0"/>
          </a:p>
        </p:txBody>
      </p:sp>
      <p:sp>
        <p:nvSpPr>
          <p:cNvPr id="154" name="TextBox 153"/>
          <p:cNvSpPr txBox="1"/>
          <p:nvPr/>
        </p:nvSpPr>
        <p:spPr>
          <a:xfrm>
            <a:off x="7076561" y="5237405"/>
            <a:ext cx="7745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1700~1899</a:t>
            </a:r>
            <a:endParaRPr lang="ko-KR" altLang="en-US" sz="1000" dirty="0"/>
          </a:p>
        </p:txBody>
      </p:sp>
      <p:sp>
        <p:nvSpPr>
          <p:cNvPr id="155" name="TextBox 154"/>
          <p:cNvSpPr txBox="1"/>
          <p:nvPr/>
        </p:nvSpPr>
        <p:spPr>
          <a:xfrm>
            <a:off x="7076561" y="5517565"/>
            <a:ext cx="7040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1399</a:t>
            </a:r>
            <a:r>
              <a:rPr lang="ko-KR" altLang="en-US" sz="1000" dirty="0" smtClean="0"/>
              <a:t>이하</a:t>
            </a:r>
            <a:endParaRPr lang="ko-KR" altLang="en-US" sz="1000" dirty="0"/>
          </a:p>
        </p:txBody>
      </p:sp>
      <p:sp>
        <p:nvSpPr>
          <p:cNvPr id="220" name="직사각형 219"/>
          <p:cNvSpPr/>
          <p:nvPr/>
        </p:nvSpPr>
        <p:spPr>
          <a:xfrm>
            <a:off x="2972493" y="6095538"/>
            <a:ext cx="1556651" cy="19860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범례 영역</a:t>
            </a:r>
            <a:endParaRPr lang="ko-KR" altLang="en-US" sz="9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418178" y="3464905"/>
            <a:ext cx="10390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누적 히스토그램 차트</a:t>
            </a:r>
          </a:p>
        </p:txBody>
      </p:sp>
      <p:grpSp>
        <p:nvGrpSpPr>
          <p:cNvPr id="222" name="그룹 221"/>
          <p:cNvGrpSpPr/>
          <p:nvPr/>
        </p:nvGrpSpPr>
        <p:grpSpPr>
          <a:xfrm>
            <a:off x="2388149" y="3903542"/>
            <a:ext cx="2984446" cy="1889185"/>
            <a:chOff x="2459438" y="4009528"/>
            <a:chExt cx="2984446" cy="1889185"/>
          </a:xfrm>
        </p:grpSpPr>
        <p:cxnSp>
          <p:nvCxnSpPr>
            <p:cNvPr id="223" name="직선 연결선 222"/>
            <p:cNvCxnSpPr/>
            <p:nvPr/>
          </p:nvCxnSpPr>
          <p:spPr>
            <a:xfrm flipV="1">
              <a:off x="2459438" y="4009528"/>
              <a:ext cx="0" cy="188918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/>
            <p:cNvCxnSpPr/>
            <p:nvPr/>
          </p:nvCxnSpPr>
          <p:spPr>
            <a:xfrm>
              <a:off x="2459438" y="5898713"/>
              <a:ext cx="298444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TextBox 224"/>
          <p:cNvSpPr txBox="1"/>
          <p:nvPr/>
        </p:nvSpPr>
        <p:spPr>
          <a:xfrm>
            <a:off x="2306495" y="3695015"/>
            <a:ext cx="4513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2666304" y="5830915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7/13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3138911" y="5830915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7/14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3611518" y="5830915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7/15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4084125" y="5830915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7/16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4556732" y="5830915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7/18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34" name="그림 2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772" y="4026642"/>
            <a:ext cx="68755" cy="1780186"/>
          </a:xfrm>
          <a:prstGeom prst="rect">
            <a:avLst/>
          </a:prstGeom>
        </p:spPr>
      </p:pic>
      <p:grpSp>
        <p:nvGrpSpPr>
          <p:cNvPr id="235" name="그룹 234"/>
          <p:cNvGrpSpPr/>
          <p:nvPr/>
        </p:nvGrpSpPr>
        <p:grpSpPr>
          <a:xfrm>
            <a:off x="2677050" y="4051028"/>
            <a:ext cx="382785" cy="1755800"/>
            <a:chOff x="4658066" y="3828108"/>
            <a:chExt cx="382785" cy="1755800"/>
          </a:xfrm>
        </p:grpSpPr>
        <p:pic>
          <p:nvPicPr>
            <p:cNvPr id="236" name="그림 2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8529" y="4230479"/>
              <a:ext cx="72322" cy="1353429"/>
            </a:xfrm>
            <a:prstGeom prst="rect">
              <a:avLst/>
            </a:prstGeom>
          </p:spPr>
        </p:pic>
        <p:pic>
          <p:nvPicPr>
            <p:cNvPr id="237" name="그림 2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5042" y="3828108"/>
              <a:ext cx="70558" cy="1755800"/>
            </a:xfrm>
            <a:prstGeom prst="rect">
              <a:avLst/>
            </a:prstGeom>
          </p:spPr>
        </p:pic>
        <p:pic>
          <p:nvPicPr>
            <p:cNvPr id="238" name="그림 2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61554" y="4029293"/>
              <a:ext cx="70558" cy="1554615"/>
            </a:xfrm>
            <a:prstGeom prst="rect">
              <a:avLst/>
            </a:prstGeom>
          </p:spPr>
        </p:pic>
        <p:pic>
          <p:nvPicPr>
            <p:cNvPr id="239" name="그림 2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58066" y="3882977"/>
              <a:ext cx="70558" cy="1700931"/>
            </a:xfrm>
            <a:prstGeom prst="rect">
              <a:avLst/>
            </a:prstGeom>
          </p:spPr>
        </p:pic>
      </p:grpSp>
      <p:pic>
        <p:nvPicPr>
          <p:cNvPr id="240" name="그림 2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643" y="4453399"/>
            <a:ext cx="72322" cy="1353429"/>
          </a:xfrm>
          <a:prstGeom prst="rect">
            <a:avLst/>
          </a:prstGeom>
        </p:spPr>
      </p:pic>
      <p:pic>
        <p:nvPicPr>
          <p:cNvPr id="241" name="그림 2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806" y="4252213"/>
            <a:ext cx="70558" cy="1554615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7245" y="4252213"/>
            <a:ext cx="70558" cy="1554615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108" y="4026642"/>
            <a:ext cx="68755" cy="1780186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979" y="4453399"/>
            <a:ext cx="72322" cy="1353429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0142" y="4252213"/>
            <a:ext cx="70558" cy="1554615"/>
          </a:xfrm>
          <a:prstGeom prst="rect">
            <a:avLst/>
          </a:prstGeom>
        </p:spPr>
      </p:pic>
      <p:pic>
        <p:nvPicPr>
          <p:cNvPr id="246" name="그림 2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1581" y="4252213"/>
            <a:ext cx="70558" cy="1554615"/>
          </a:xfrm>
          <a:prstGeom prst="rect">
            <a:avLst/>
          </a:prstGeom>
        </p:spPr>
      </p:pic>
      <p:pic>
        <p:nvPicPr>
          <p:cNvPr id="247" name="그림 2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444" y="4026642"/>
            <a:ext cx="68755" cy="1780186"/>
          </a:xfrm>
          <a:prstGeom prst="rect">
            <a:avLst/>
          </a:prstGeom>
        </p:spPr>
      </p:pic>
      <p:pic>
        <p:nvPicPr>
          <p:cNvPr id="248" name="그림 2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315" y="4453399"/>
            <a:ext cx="72322" cy="1353429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478" y="4252213"/>
            <a:ext cx="70558" cy="1554615"/>
          </a:xfrm>
          <a:prstGeom prst="rect">
            <a:avLst/>
          </a:prstGeom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917" y="4252213"/>
            <a:ext cx="70558" cy="1554615"/>
          </a:xfrm>
          <a:prstGeom prst="rect">
            <a:avLst/>
          </a:prstGeom>
        </p:spPr>
      </p:pic>
      <p:pic>
        <p:nvPicPr>
          <p:cNvPr id="251" name="그림 2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780" y="4026642"/>
            <a:ext cx="68755" cy="1780186"/>
          </a:xfrm>
          <a:prstGeom prst="rect">
            <a:avLst/>
          </a:prstGeom>
        </p:spPr>
      </p:pic>
      <p:pic>
        <p:nvPicPr>
          <p:cNvPr id="252" name="그림 2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651" y="4453399"/>
            <a:ext cx="72322" cy="1353429"/>
          </a:xfrm>
          <a:prstGeom prst="rect">
            <a:avLst/>
          </a:prstGeom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814" y="4252213"/>
            <a:ext cx="70558" cy="1554615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0253" y="4252213"/>
            <a:ext cx="70558" cy="1554615"/>
          </a:xfrm>
          <a:prstGeom prst="rect">
            <a:avLst/>
          </a:prstGeom>
        </p:spPr>
      </p:pic>
      <p:sp>
        <p:nvSpPr>
          <p:cNvPr id="255" name="TextBox 254"/>
          <p:cNvSpPr txBox="1"/>
          <p:nvPr/>
        </p:nvSpPr>
        <p:spPr>
          <a:xfrm>
            <a:off x="5753901" y="3843485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히트맵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011376" y="1610980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12174" y="154367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주기 설정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416921" y="1610980"/>
            <a:ext cx="109243" cy="1079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514674" y="1553481"/>
            <a:ext cx="1047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109138" y="1553481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02" y="1543672"/>
            <a:ext cx="178279" cy="178279"/>
          </a:xfrm>
          <a:prstGeom prst="rect">
            <a:avLst/>
          </a:prstGeom>
        </p:spPr>
      </p:pic>
      <p:sp>
        <p:nvSpPr>
          <p:cNvPr id="97" name="직사각형 96"/>
          <p:cNvSpPr/>
          <p:nvPr/>
        </p:nvSpPr>
        <p:spPr>
          <a:xfrm>
            <a:off x="2010616" y="188323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602650" y="1595966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704519" y="1538467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108378" y="182573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21" y="1531422"/>
            <a:ext cx="178279" cy="178279"/>
          </a:xfrm>
          <a:prstGeom prst="rect">
            <a:avLst/>
          </a:prstGeom>
        </p:spPr>
      </p:pic>
      <p:sp>
        <p:nvSpPr>
          <p:cNvPr id="102" name="직사각형 101"/>
          <p:cNvSpPr/>
          <p:nvPr/>
        </p:nvSpPr>
        <p:spPr>
          <a:xfrm>
            <a:off x="1416912" y="188045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514674" y="182295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21" y="1553481"/>
            <a:ext cx="178279" cy="178279"/>
          </a:xfrm>
          <a:prstGeom prst="rect">
            <a:avLst/>
          </a:prstGeom>
        </p:spPr>
      </p:pic>
      <p:sp>
        <p:nvSpPr>
          <p:cNvPr id="105" name="직사각형 104"/>
          <p:cNvSpPr/>
          <p:nvPr/>
        </p:nvSpPr>
        <p:spPr>
          <a:xfrm>
            <a:off x="2608290" y="1879725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706052" y="1822226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년도별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704336" y="152190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71690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10" y="1850473"/>
            <a:ext cx="1019574" cy="145722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/>
              <a:t>부정 차트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dirty="0" smtClean="0"/>
              <a:t>- </a:t>
            </a:r>
            <a:r>
              <a:rPr lang="ko-KR" altLang="en-US" dirty="0"/>
              <a:t>누적히스토그램차트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2x1, max 4x2</a:t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히트맵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2x1, min 1x1, max 2x1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긍</a:t>
            </a:r>
            <a:r>
              <a:rPr lang="en-US" altLang="ko-KR" dirty="0"/>
              <a:t>,</a:t>
            </a:r>
            <a:r>
              <a:rPr lang="ko-KR" altLang="en-US" dirty="0"/>
              <a:t>부정을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긍</a:t>
            </a:r>
            <a:r>
              <a:rPr lang="en-US" altLang="ko-KR" dirty="0"/>
              <a:t>,</a:t>
            </a:r>
            <a:r>
              <a:rPr lang="ko-KR" altLang="en-US" dirty="0"/>
              <a:t>부정 차트의 요약정보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 err="1"/>
              <a:t>검색기간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버즈를</a:t>
            </a:r>
            <a:r>
              <a:rPr lang="ko-KR" altLang="en-US" dirty="0"/>
              <a:t>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상세보기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차트에 대한 테이블 </a:t>
            </a:r>
            <a:r>
              <a:rPr lang="ko-KR" altLang="en-US" dirty="0" err="1"/>
              <a:t>테이블</a:t>
            </a:r>
            <a:r>
              <a:rPr lang="ko-KR" altLang="en-US" dirty="0"/>
              <a:t> 데이터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 err="1"/>
              <a:t>버즈</a:t>
            </a:r>
            <a:r>
              <a:rPr lang="ko-KR" altLang="en-US" dirty="0"/>
              <a:t> 차트 기준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는 </a:t>
            </a:r>
            <a:r>
              <a:rPr lang="ko-KR" altLang="en-US" dirty="0" err="1"/>
              <a:t>주별이며</a:t>
            </a:r>
            <a:r>
              <a:rPr lang="en-US" altLang="ko-KR" dirty="0"/>
              <a:t>, 2</a:t>
            </a:r>
            <a:r>
              <a:rPr lang="ko-KR" altLang="en-US" dirty="0"/>
              <a:t>주의 </a:t>
            </a:r>
            <a:r>
              <a:rPr lang="ko-KR" altLang="en-US" dirty="0" err="1"/>
              <a:t>버즈</a:t>
            </a:r>
            <a:r>
              <a:rPr lang="ko-KR" altLang="en-US" dirty="0"/>
              <a:t> 차트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팝업에서 설정한 기준만 노출됨</a:t>
            </a:r>
            <a:r>
              <a:rPr lang="en-US" altLang="ko-KR" dirty="0"/>
              <a:t>Excel </a:t>
            </a:r>
            <a:r>
              <a:rPr lang="ko-KR" altLang="en-US" dirty="0"/>
              <a:t>파일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Excel </a:t>
            </a:r>
            <a:r>
              <a:rPr lang="ko-KR" altLang="en-US" dirty="0"/>
              <a:t>파일 다운로드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긍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부정차트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/>
              <a:t>부정 </a:t>
            </a:r>
            <a:r>
              <a:rPr lang="en-US" altLang="ko-KR" dirty="0"/>
              <a:t>raw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: Excel </a:t>
            </a:r>
            <a:r>
              <a:rPr lang="ko-KR" altLang="en-US" dirty="0"/>
              <a:t>다운로드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24938" y="901473"/>
            <a:ext cx="4685572" cy="3345339"/>
            <a:chOff x="3595679" y="4872625"/>
            <a:chExt cx="4685572" cy="3345339"/>
          </a:xfrm>
        </p:grpSpPr>
        <p:sp>
          <p:nvSpPr>
            <p:cNvPr id="4" name="직사각형 3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긍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부정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95679" y="5202024"/>
              <a:ext cx="4685572" cy="3015940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992" y="4959089"/>
              <a:ext cx="156469" cy="156469"/>
            </a:xfrm>
            <a:prstGeom prst="rect">
              <a:avLst/>
            </a:prstGeom>
          </p:spPr>
        </p:pic>
      </p:grpSp>
      <p:cxnSp>
        <p:nvCxnSpPr>
          <p:cNvPr id="7" name="직선 연결선 6"/>
          <p:cNvCxnSpPr/>
          <p:nvPr/>
        </p:nvCxnSpPr>
        <p:spPr>
          <a:xfrm>
            <a:off x="979490" y="165452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30" y="1356637"/>
            <a:ext cx="942460" cy="17001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637555" y="135663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564230" y="129390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888330" y="129604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2" name="타원 11"/>
          <p:cNvSpPr/>
          <p:nvPr/>
        </p:nvSpPr>
        <p:spPr>
          <a:xfrm>
            <a:off x="946013" y="179854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3" name="타원 12"/>
          <p:cNvSpPr/>
          <p:nvPr/>
        </p:nvSpPr>
        <p:spPr>
          <a:xfrm>
            <a:off x="951851" y="309205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184876" y="135933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640977" y="135933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97078" y="135933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553179" y="135933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009280" y="1359332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139992" y="129818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20" name="직사각형 19"/>
          <p:cNvSpPr/>
          <p:nvPr/>
        </p:nvSpPr>
        <p:spPr>
          <a:xfrm>
            <a:off x="2005949" y="1687001"/>
            <a:ext cx="3149301" cy="177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45805" y="1405852"/>
            <a:ext cx="10390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누적 히스토그램 차트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896221" y="3932611"/>
            <a:ext cx="1556651" cy="19860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범례 영역</a:t>
            </a:r>
            <a:endParaRPr lang="ko-KR" altLang="en-US" sz="9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2311877" y="1740615"/>
            <a:ext cx="2984446" cy="1889185"/>
            <a:chOff x="2459438" y="4009528"/>
            <a:chExt cx="2984446" cy="1889185"/>
          </a:xfrm>
        </p:grpSpPr>
        <p:cxnSp>
          <p:nvCxnSpPr>
            <p:cNvPr id="52" name="직선 연결선 51"/>
            <p:cNvCxnSpPr/>
            <p:nvPr/>
          </p:nvCxnSpPr>
          <p:spPr>
            <a:xfrm flipV="1">
              <a:off x="2459438" y="4009528"/>
              <a:ext cx="0" cy="188918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2459438" y="5898713"/>
              <a:ext cx="298444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2590032" y="3667988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7/13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062639" y="3667988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7/14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535246" y="3667988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7/15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07853" y="3667988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7/16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480460" y="3667988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7/18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500" y="1863715"/>
            <a:ext cx="68755" cy="1780186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2600778" y="1888101"/>
            <a:ext cx="382785" cy="1755800"/>
            <a:chOff x="4658066" y="3828108"/>
            <a:chExt cx="382785" cy="1755800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68529" y="4230479"/>
              <a:ext cx="72322" cy="1353429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5042" y="3828108"/>
              <a:ext cx="70558" cy="1755800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61554" y="4029293"/>
              <a:ext cx="70558" cy="1554615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58066" y="3882977"/>
              <a:ext cx="70558" cy="1700931"/>
            </a:xfrm>
            <a:prstGeom prst="rect">
              <a:avLst/>
            </a:prstGeom>
          </p:spPr>
        </p:pic>
      </p:grpSp>
      <p:pic>
        <p:nvPicPr>
          <p:cNvPr id="65" name="그림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371" y="2290472"/>
            <a:ext cx="72322" cy="1353429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9534" y="2089286"/>
            <a:ext cx="70558" cy="155461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973" y="2089286"/>
            <a:ext cx="70558" cy="155461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836" y="1863715"/>
            <a:ext cx="68755" cy="1780186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8707" y="2290472"/>
            <a:ext cx="72322" cy="1353429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3870" y="2089286"/>
            <a:ext cx="70558" cy="1554615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309" y="2089286"/>
            <a:ext cx="70558" cy="1554615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172" y="1863715"/>
            <a:ext cx="68755" cy="1780186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3043" y="2290472"/>
            <a:ext cx="72322" cy="1353429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8206" y="2089286"/>
            <a:ext cx="70558" cy="1554615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9645" y="2089286"/>
            <a:ext cx="70558" cy="1554615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508" y="1863715"/>
            <a:ext cx="68755" cy="1780186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7379" y="2290472"/>
            <a:ext cx="72322" cy="1353429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2542" y="2089286"/>
            <a:ext cx="70558" cy="1554615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3981" y="2089286"/>
            <a:ext cx="70558" cy="1554615"/>
          </a:xfrm>
          <a:prstGeom prst="rect">
            <a:avLst/>
          </a:prstGeom>
        </p:spPr>
      </p:pic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843736"/>
              </p:ext>
            </p:extLst>
          </p:nvPr>
        </p:nvGraphicFramePr>
        <p:xfrm>
          <a:off x="2759185" y="4738452"/>
          <a:ext cx="1979044" cy="993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761">
                  <a:extLst>
                    <a:ext uri="{9D8B030D-6E8A-4147-A177-3AD203B41FA5}">
                      <a16:colId xmlns:a16="http://schemas.microsoft.com/office/drawing/2014/main" val="2231452422"/>
                    </a:ext>
                  </a:extLst>
                </a:gridCol>
                <a:gridCol w="494761">
                  <a:extLst>
                    <a:ext uri="{9D8B030D-6E8A-4147-A177-3AD203B41FA5}">
                      <a16:colId xmlns:a16="http://schemas.microsoft.com/office/drawing/2014/main" val="37805048"/>
                    </a:ext>
                  </a:extLst>
                </a:gridCol>
                <a:gridCol w="494761">
                  <a:extLst>
                    <a:ext uri="{9D8B030D-6E8A-4147-A177-3AD203B41FA5}">
                      <a16:colId xmlns:a16="http://schemas.microsoft.com/office/drawing/2014/main" val="2626848389"/>
                    </a:ext>
                  </a:extLst>
                </a:gridCol>
                <a:gridCol w="494761">
                  <a:extLst>
                    <a:ext uri="{9D8B030D-6E8A-4147-A177-3AD203B41FA5}">
                      <a16:colId xmlns:a16="http://schemas.microsoft.com/office/drawing/2014/main" val="2445654363"/>
                    </a:ext>
                  </a:extLst>
                </a:gridCol>
              </a:tblGrid>
              <a:tr h="248356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A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B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C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28078"/>
                  </a:ext>
                </a:extLst>
              </a:tr>
              <a:tr h="248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긍정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1,953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+mn-cs"/>
                        </a:rPr>
                        <a:t>2,513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1,765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035965"/>
                  </a:ext>
                </a:extLst>
              </a:tr>
              <a:tr h="248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부정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1,632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1,715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1,765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722451"/>
                  </a:ext>
                </a:extLst>
              </a:tr>
              <a:tr h="248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중립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1,000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1,379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1,734</a:t>
                      </a:r>
                      <a:endParaRPr lang="ko-KR" altLang="en-US" sz="9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96299"/>
                  </a:ext>
                </a:extLst>
              </a:tr>
            </a:tbl>
          </a:graphicData>
        </a:graphic>
      </p:graphicFrame>
      <p:sp>
        <p:nvSpPr>
          <p:cNvPr id="82" name="직사각형 81"/>
          <p:cNvSpPr/>
          <p:nvPr/>
        </p:nvSpPr>
        <p:spPr>
          <a:xfrm>
            <a:off x="2788421" y="5861356"/>
            <a:ext cx="138023" cy="138023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3814994" y="5861355"/>
            <a:ext cx="138023" cy="138023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2788421" y="6141515"/>
            <a:ext cx="138023" cy="138023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3820710" y="6141516"/>
            <a:ext cx="138023" cy="138023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2932199" y="5807255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1,900</a:t>
            </a:r>
            <a:r>
              <a:rPr lang="ko-KR" altLang="en-US" sz="1000" dirty="0" smtClean="0"/>
              <a:t>이상</a:t>
            </a:r>
            <a:endParaRPr lang="ko-KR" alt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2932199" y="6087415"/>
            <a:ext cx="7745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1400~1699</a:t>
            </a:r>
            <a:endParaRPr lang="ko-KR" alt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3993282" y="5807255"/>
            <a:ext cx="7745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1700~1899</a:t>
            </a:r>
            <a:endParaRPr lang="ko-KR" altLang="en-US" sz="1000" dirty="0"/>
          </a:p>
        </p:txBody>
      </p:sp>
      <p:sp>
        <p:nvSpPr>
          <p:cNvPr id="89" name="TextBox 88"/>
          <p:cNvSpPr txBox="1"/>
          <p:nvPr/>
        </p:nvSpPr>
        <p:spPr>
          <a:xfrm>
            <a:off x="3993282" y="6087415"/>
            <a:ext cx="7040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1399</a:t>
            </a:r>
            <a:r>
              <a:rPr lang="ko-KR" altLang="en-US" sz="1000" dirty="0" smtClean="0"/>
              <a:t>이하</a:t>
            </a:r>
            <a:endParaRPr lang="ko-KR" altLang="en-US" sz="1000" dirty="0"/>
          </a:p>
        </p:txBody>
      </p:sp>
      <p:sp>
        <p:nvSpPr>
          <p:cNvPr id="90" name="TextBox 89"/>
          <p:cNvSpPr txBox="1"/>
          <p:nvPr/>
        </p:nvSpPr>
        <p:spPr>
          <a:xfrm>
            <a:off x="2670622" y="4413335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히트맵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58893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 smtClean="0"/>
              <a:t>위젯 </a:t>
            </a:r>
            <a:r>
              <a:rPr lang="ko-KR" altLang="en-US" dirty="0"/>
              <a:t>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/>
              <a:t>연관어</a:t>
            </a:r>
            <a:r>
              <a:rPr lang="ko-KR" altLang="en-US" dirty="0"/>
              <a:t>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- 1</a:t>
            </a:r>
            <a:r>
              <a:rPr lang="ko-KR" altLang="en-US" dirty="0"/>
              <a:t>차 </a:t>
            </a:r>
            <a:r>
              <a:rPr lang="ko-KR" altLang="en-US" dirty="0" err="1"/>
              <a:t>연관어만</a:t>
            </a:r>
            <a:r>
              <a:rPr lang="ko-KR" altLang="en-US" dirty="0"/>
              <a:t> 볼 수 있음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- </a:t>
            </a:r>
            <a:r>
              <a:rPr lang="ko-KR" altLang="en-US" dirty="0" err="1"/>
              <a:t>워드클라우드</a:t>
            </a:r>
            <a:r>
              <a:rPr lang="en-US" altLang="ko-KR" dirty="0"/>
              <a:t>(</a:t>
            </a:r>
            <a:r>
              <a:rPr lang="ko-KR" altLang="en-US" dirty="0"/>
              <a:t>흑백</a:t>
            </a:r>
            <a:r>
              <a:rPr lang="en-US" altLang="ko-KR" dirty="0"/>
              <a:t>) : </a:t>
            </a:r>
            <a:r>
              <a:rPr lang="ko-KR" altLang="en-US" dirty="0" err="1"/>
              <a:t>버즈량에</a:t>
            </a:r>
            <a:r>
              <a:rPr lang="ko-KR" altLang="en-US" dirty="0"/>
              <a:t> 따라 텍스트의 크기</a:t>
            </a:r>
            <a:r>
              <a:rPr lang="en-US" altLang="ko-KR" dirty="0"/>
              <a:t>, </a:t>
            </a:r>
            <a:r>
              <a:rPr lang="ko-KR" altLang="en-US" dirty="0"/>
              <a:t>색상의 변화를 주는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- </a:t>
            </a:r>
            <a:r>
              <a:rPr lang="ko-KR" altLang="en-US" dirty="0" err="1"/>
              <a:t>워드클라우드</a:t>
            </a:r>
            <a:r>
              <a:rPr lang="en-US" altLang="ko-KR" dirty="0"/>
              <a:t>(</a:t>
            </a:r>
            <a:r>
              <a:rPr lang="ko-KR" altLang="en-US" dirty="0"/>
              <a:t>컬러</a:t>
            </a:r>
            <a:r>
              <a:rPr lang="en-US" altLang="ko-KR" dirty="0"/>
              <a:t>)(</a:t>
            </a:r>
            <a:r>
              <a:rPr lang="en-US" altLang="ko-KR" dirty="0" err="1"/>
              <a:t>df</a:t>
            </a:r>
            <a:r>
              <a:rPr lang="en-US" altLang="ko-KR" dirty="0"/>
              <a:t>) : </a:t>
            </a:r>
            <a:r>
              <a:rPr lang="ko-KR" altLang="en-US" dirty="0" err="1"/>
              <a:t>버즈량에</a:t>
            </a:r>
            <a:r>
              <a:rPr lang="ko-KR" altLang="en-US" dirty="0"/>
              <a:t> 따라 텍스트의 크기</a:t>
            </a:r>
            <a:r>
              <a:rPr lang="en-US" altLang="ko-KR" dirty="0"/>
              <a:t>, </a:t>
            </a:r>
            <a:r>
              <a:rPr lang="ko-KR" altLang="en-US" dirty="0"/>
              <a:t>굵기의 변화를 주는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* </a:t>
            </a:r>
            <a:r>
              <a:rPr lang="ko-KR" altLang="en-US" dirty="0" err="1"/>
              <a:t>연관어</a:t>
            </a:r>
            <a:r>
              <a:rPr lang="ko-KR" altLang="en-US" dirty="0"/>
              <a:t> 노출 개수 </a:t>
            </a:r>
            <a:r>
              <a:rPr lang="en-US" altLang="ko-KR" dirty="0"/>
              <a:t>: 5~50</a:t>
            </a:r>
            <a:r>
              <a:rPr lang="ko-KR" altLang="en-US" dirty="0"/>
              <a:t>개 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 : 20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895994" y="1815910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확인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8340" y="731733"/>
            <a:ext cx="3223857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 설정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8340" y="1061133"/>
            <a:ext cx="3223857" cy="1173732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86" y="818846"/>
            <a:ext cx="156469" cy="156469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12174" y="124478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08296" y="1248790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워드클라우드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컬러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09826" y="120537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12" name="직사각형 11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7" name="타원 16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42321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연관어</a:t>
            </a:r>
            <a:r>
              <a:rPr lang="ko-KR" altLang="en-US" dirty="0"/>
              <a:t> 차트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 </a:t>
            </a:r>
            <a:r>
              <a:rPr lang="ko-KR" altLang="en-US" dirty="0" err="1"/>
              <a:t>워드클라우드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3x2,  min 2x2, max 3x3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연관어를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검색어와</a:t>
            </a:r>
            <a:r>
              <a:rPr lang="ko-KR" altLang="en-US" dirty="0"/>
              <a:t> </a:t>
            </a:r>
            <a:r>
              <a:rPr lang="ko-KR" altLang="en-US" dirty="0" smtClean="0"/>
              <a:t>속성의 </a:t>
            </a:r>
            <a:r>
              <a:rPr lang="ko-KR" altLang="en-US" dirty="0" err="1"/>
              <a:t>연관어를</a:t>
            </a:r>
            <a:r>
              <a:rPr lang="ko-KR" altLang="en-US" dirty="0"/>
              <a:t> 선택할 수 있는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검색어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속성 조합으로 선택이 가능 함</a:t>
            </a:r>
          </a:p>
          <a:p>
            <a:r>
              <a:rPr lang="en-US" altLang="ko-KR" dirty="0" smtClean="0"/>
              <a:t>3</a:t>
            </a:r>
            <a:r>
              <a:rPr lang="en-US" altLang="ko-KR" dirty="0"/>
              <a:t>.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개</a:t>
            </a:r>
            <a:r>
              <a:rPr lang="en-US" altLang="ko-KR" dirty="0"/>
              <a:t>, 5~50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키워드 속성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등록 속성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6.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</a:t>
            </a:r>
            <a:r>
              <a:rPr lang="en-US" altLang="ko-KR" dirty="0"/>
              <a:t>: Excel </a:t>
            </a:r>
            <a:r>
              <a:rPr lang="ko-KR" altLang="en-US" dirty="0"/>
              <a:t>다운로드</a:t>
            </a:r>
          </a:p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3565" y="1865798"/>
            <a:ext cx="1957736" cy="177916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18340" y="762318"/>
            <a:ext cx="10310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워드클라우드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컬러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959464" y="1518436"/>
            <a:ext cx="10005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워드클라우드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흑백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668462" y="1108705"/>
            <a:ext cx="4685572" cy="4929515"/>
            <a:chOff x="3595679" y="4872625"/>
            <a:chExt cx="4685572" cy="4929515"/>
          </a:xfrm>
        </p:grpSpPr>
        <p:sp>
          <p:nvSpPr>
            <p:cNvPr id="48" name="직사각형 47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연관어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595679" y="5202024"/>
              <a:ext cx="4685572" cy="4600116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992" y="4959089"/>
              <a:ext cx="156469" cy="156469"/>
            </a:xfrm>
            <a:prstGeom prst="rect">
              <a:avLst/>
            </a:prstGeom>
          </p:spPr>
        </p:pic>
      </p:grpSp>
      <p:cxnSp>
        <p:nvCxnSpPr>
          <p:cNvPr id="51" name="직선 연결선 50"/>
          <p:cNvCxnSpPr/>
          <p:nvPr/>
        </p:nvCxnSpPr>
        <p:spPr>
          <a:xfrm>
            <a:off x="923014" y="1861756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545820" y="1563870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57689" y="1563870"/>
            <a:ext cx="1033578" cy="1721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브랜드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+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                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54" y="1563869"/>
            <a:ext cx="942460" cy="170012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4581079" y="1563869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505" y="2042795"/>
            <a:ext cx="2441915" cy="2224805"/>
          </a:xfrm>
          <a:prstGeom prst="rect">
            <a:avLst/>
          </a:prstGeom>
        </p:spPr>
      </p:pic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427962"/>
              </p:ext>
            </p:extLst>
          </p:nvPr>
        </p:nvGraphicFramePr>
        <p:xfrm>
          <a:off x="3462146" y="2098054"/>
          <a:ext cx="1531847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24">
                  <a:extLst>
                    <a:ext uri="{9D8B030D-6E8A-4147-A177-3AD203B41FA5}">
                      <a16:colId xmlns:a16="http://schemas.microsoft.com/office/drawing/2014/main" val="198467756"/>
                    </a:ext>
                  </a:extLst>
                </a:gridCol>
                <a:gridCol w="758475">
                  <a:extLst>
                    <a:ext uri="{9D8B030D-6E8A-4147-A177-3AD203B41FA5}">
                      <a16:colId xmlns:a16="http://schemas.microsoft.com/office/drawing/2014/main" val="154982804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192647153"/>
                    </a:ext>
                  </a:extLst>
                </a:gridCol>
              </a:tblGrid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연관어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버즈량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289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악성코드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633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멀웨이</a:t>
                      </a:r>
                      <a:endParaRPr lang="en-US" altLang="ko-KR" sz="600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2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4196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워너크라이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555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해피해킹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10,234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10,154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863093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비너스락커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9,675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익스플로러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9,164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6951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취약점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8,999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7134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록키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41426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HTTPS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8,576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9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해커들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8,346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74908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8,248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442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안랩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7,768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472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공격들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7,349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896769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악성파일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6,123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6569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엘라스틱서치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74059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봇넷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2,168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09649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HWP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1,986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56979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Socket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846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40470"/>
                  </a:ext>
                </a:extLst>
              </a:tr>
            </a:tbl>
          </a:graphicData>
        </a:graphic>
      </p:graphicFrame>
      <p:sp>
        <p:nvSpPr>
          <p:cNvPr id="58" name="직사각형 57"/>
          <p:cNvSpPr/>
          <p:nvPr/>
        </p:nvSpPr>
        <p:spPr>
          <a:xfrm>
            <a:off x="2468495" y="4448638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16553" y="480867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616552" y="495269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616551" y="509671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616550" y="524072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616549" y="538474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616548" y="552875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616547" y="567277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552657" y="480867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552656" y="495269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552655" y="509671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552654" y="524072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552653" y="538474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552652" y="552875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552651" y="567277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740909" y="47491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740907" y="490088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</a:p>
        </p:txBody>
      </p:sp>
      <p:sp>
        <p:nvSpPr>
          <p:cNvPr id="75" name="타원 74"/>
          <p:cNvSpPr/>
          <p:nvPr/>
        </p:nvSpPr>
        <p:spPr>
          <a:xfrm>
            <a:off x="1457163" y="469599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76" name="타원 75"/>
          <p:cNvSpPr/>
          <p:nvPr/>
        </p:nvSpPr>
        <p:spPr>
          <a:xfrm>
            <a:off x="2395170" y="438112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77" name="타원 76"/>
          <p:cNvSpPr/>
          <p:nvPr/>
        </p:nvSpPr>
        <p:spPr>
          <a:xfrm>
            <a:off x="4507754" y="150113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  <p:sp>
        <p:nvSpPr>
          <p:cNvPr id="78" name="타원 77"/>
          <p:cNvSpPr/>
          <p:nvPr/>
        </p:nvSpPr>
        <p:spPr>
          <a:xfrm>
            <a:off x="831854" y="150328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79" name="타원 78"/>
          <p:cNvSpPr/>
          <p:nvPr/>
        </p:nvSpPr>
        <p:spPr>
          <a:xfrm>
            <a:off x="2213346" y="150171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80" name="타원 79"/>
          <p:cNvSpPr/>
          <p:nvPr/>
        </p:nvSpPr>
        <p:spPr>
          <a:xfrm>
            <a:off x="3481071" y="150171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5154149" y="2134079"/>
            <a:ext cx="45719" cy="5420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0088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 smtClean="0"/>
              <a:t>위젯 </a:t>
            </a:r>
            <a:r>
              <a:rPr lang="ko-KR" altLang="en-US" dirty="0"/>
              <a:t>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/>
              <a:t>연관어</a:t>
            </a:r>
            <a:r>
              <a:rPr lang="ko-KR" altLang="en-US" dirty="0"/>
              <a:t>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- 1</a:t>
            </a:r>
            <a:r>
              <a:rPr lang="ko-KR" altLang="en-US" dirty="0"/>
              <a:t>차</a:t>
            </a:r>
            <a:r>
              <a:rPr lang="en-US" altLang="ko-KR" dirty="0"/>
              <a:t>, 2</a:t>
            </a:r>
            <a:r>
              <a:rPr lang="ko-KR" altLang="en-US" dirty="0"/>
              <a:t>차 </a:t>
            </a:r>
            <a:r>
              <a:rPr lang="ko-KR" altLang="en-US" dirty="0" err="1"/>
              <a:t>연관어를</a:t>
            </a:r>
            <a:r>
              <a:rPr lang="ko-KR" altLang="en-US" dirty="0"/>
              <a:t> 볼 수 있음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/>
              <a:t>계통도 </a:t>
            </a:r>
            <a:r>
              <a:rPr lang="en-US" altLang="ko-KR" dirty="0"/>
              <a:t>: </a:t>
            </a:r>
            <a:r>
              <a:rPr lang="ko-KR" altLang="en-US" dirty="0" err="1"/>
              <a:t>연관어를</a:t>
            </a:r>
            <a:r>
              <a:rPr lang="ko-KR" altLang="en-US" dirty="0"/>
              <a:t> </a:t>
            </a:r>
            <a:r>
              <a:rPr lang="ko-KR" altLang="en-US" dirty="0" err="1"/>
              <a:t>매체별</a:t>
            </a:r>
            <a:r>
              <a:rPr lang="ko-KR" altLang="en-US" dirty="0"/>
              <a:t> </a:t>
            </a:r>
            <a:r>
              <a:rPr lang="ko-KR" altLang="en-US" dirty="0" err="1"/>
              <a:t>하이어라키</a:t>
            </a:r>
            <a:r>
              <a:rPr lang="ko-KR" altLang="en-US" dirty="0"/>
              <a:t> 구조로 보여주는 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- </a:t>
            </a:r>
            <a:r>
              <a:rPr lang="ko-KR" altLang="en-US" dirty="0" smtClean="0"/>
              <a:t>최초 분류는 </a:t>
            </a:r>
            <a:r>
              <a:rPr lang="ko-KR" altLang="en-US" dirty="0" err="1" smtClean="0"/>
              <a:t>브랜드별</a:t>
            </a:r>
            <a:r>
              <a:rPr lang="ko-KR" altLang="en-US" dirty="0" smtClean="0"/>
              <a:t> 분류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키워드 주위의 버블 모양으로 </a:t>
            </a:r>
            <a:r>
              <a:rPr lang="ko-KR" altLang="en-US" dirty="0" err="1"/>
              <a:t>연관어나</a:t>
            </a:r>
            <a:r>
              <a:rPr lang="ko-KR" altLang="en-US" dirty="0"/>
              <a:t> 나열되는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  </a:t>
            </a:r>
            <a:r>
              <a:rPr lang="en-US" altLang="ko-KR" dirty="0"/>
              <a:t>-&gt; </a:t>
            </a:r>
            <a:r>
              <a:rPr lang="ko-KR" altLang="en-US" dirty="0"/>
              <a:t>해당 유형을 선택 시 </a:t>
            </a:r>
            <a:r>
              <a:rPr lang="en-US" altLang="ko-KR" dirty="0"/>
              <a:t>2</a:t>
            </a:r>
            <a:r>
              <a:rPr lang="ko-KR" altLang="en-US" dirty="0"/>
              <a:t>번 선택 사항이 나타남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2. </a:t>
            </a:r>
            <a:r>
              <a:rPr lang="ko-KR" altLang="en-US" dirty="0" err="1"/>
              <a:t>연관어의</a:t>
            </a:r>
            <a:r>
              <a:rPr lang="ko-KR" altLang="en-US" dirty="0"/>
              <a:t> 차수를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- 1</a:t>
            </a:r>
            <a:r>
              <a:rPr lang="ko-KR" altLang="en-US" dirty="0"/>
              <a:t>차</a:t>
            </a:r>
            <a:r>
              <a:rPr lang="en-US" altLang="ko-KR" dirty="0"/>
              <a:t>, 1,2</a:t>
            </a:r>
            <a:r>
              <a:rPr lang="ko-KR" altLang="en-US" dirty="0"/>
              <a:t>차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계통도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2x1,  min 2x1, max : 4x1 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</a:t>
            </a:r>
            <a:r>
              <a:rPr lang="en-US" altLang="ko-KR" dirty="0" err="1"/>
              <a:t>df</a:t>
            </a:r>
            <a:r>
              <a:rPr lang="en-US" altLang="ko-KR" dirty="0"/>
              <a:t> 4x1,  min 3x1, max : 6x3 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 err="1"/>
              <a:t>연관어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개</a:t>
            </a:r>
            <a:r>
              <a:rPr lang="en-US" altLang="ko-KR" dirty="0"/>
              <a:t>, 5~50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이미지 다운로드</a:t>
            </a:r>
            <a:r>
              <a:rPr lang="en-US" altLang="ko-KR" dirty="0"/>
              <a:t>, Excel </a:t>
            </a:r>
            <a:r>
              <a:rPr lang="ko-KR" altLang="en-US" dirty="0"/>
              <a:t>다운로드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4" name="직사각형 3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9" name="타원 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724952" y="744334"/>
            <a:ext cx="3223857" cy="1815261"/>
            <a:chOff x="3595678" y="4872625"/>
            <a:chExt cx="3223857" cy="1815261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4788983" y="627442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연관어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595678" y="5202024"/>
              <a:ext cx="3223857" cy="1485862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15" name="타원 14"/>
          <p:cNvSpPr/>
          <p:nvPr/>
        </p:nvSpPr>
        <p:spPr>
          <a:xfrm>
            <a:off x="670435" y="70445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18786" y="1196395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514908" y="1200397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계통도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16438" y="115698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8786" y="1556273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깊이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10948" y="15345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21" name="타원 20"/>
          <p:cNvSpPr/>
          <p:nvPr/>
        </p:nvSpPr>
        <p:spPr>
          <a:xfrm>
            <a:off x="2088743" y="1600204"/>
            <a:ext cx="115889" cy="1079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79508" y="1600204"/>
            <a:ext cx="117475" cy="10795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latinLnBrk="0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83826" y="1551374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09570" y="1547347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1, 2</a:t>
            </a:r>
            <a:r>
              <a:rPr lang="ko-KR" altLang="en-US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145468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연관어</a:t>
            </a:r>
            <a:r>
              <a:rPr lang="ko-KR" altLang="en-US" dirty="0"/>
              <a:t>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계통도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2x2,  min 1x1, max : 2x2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연관어를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검색어와</a:t>
            </a:r>
            <a:r>
              <a:rPr lang="ko-KR" altLang="en-US" dirty="0"/>
              <a:t> </a:t>
            </a:r>
            <a:r>
              <a:rPr lang="ko-KR" altLang="en-US" dirty="0" smtClean="0"/>
              <a:t>속성의 </a:t>
            </a:r>
            <a:r>
              <a:rPr lang="ko-KR" altLang="en-US" dirty="0" err="1"/>
              <a:t>연관어를</a:t>
            </a:r>
            <a:r>
              <a:rPr lang="ko-KR" altLang="en-US" dirty="0"/>
              <a:t> 선택할 수 있는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검색어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속성 조합으로 선택이 가능 함</a:t>
            </a:r>
          </a:p>
          <a:p>
            <a:r>
              <a:rPr lang="en-US" altLang="ko-KR" dirty="0" smtClean="0"/>
              <a:t>3</a:t>
            </a:r>
            <a:r>
              <a:rPr lang="en-US" altLang="ko-KR" dirty="0"/>
              <a:t>. </a:t>
            </a:r>
            <a:r>
              <a:rPr lang="ko-KR" altLang="en-US" dirty="0" err="1"/>
              <a:t>연관어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계통도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개</a:t>
            </a:r>
            <a:r>
              <a:rPr lang="en-US" altLang="ko-KR" dirty="0"/>
              <a:t>, 30~50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10</a:t>
            </a:r>
            <a:r>
              <a:rPr lang="ko-KR" altLang="en-US" dirty="0"/>
              <a:t>개</a:t>
            </a:r>
            <a:r>
              <a:rPr lang="en-US" altLang="ko-KR" dirty="0"/>
              <a:t>, 10~30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계통도</a:t>
            </a:r>
            <a:r>
              <a:rPr lang="en-US" altLang="ko-KR" dirty="0"/>
              <a:t>,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</a:t>
            </a:r>
            <a:r>
              <a:rPr lang="en-US" altLang="ko-KR" dirty="0"/>
              <a:t>, Excel</a:t>
            </a:r>
            <a:r>
              <a:rPr lang="ko-KR" altLang="en-US" dirty="0"/>
              <a:t> 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226111"/>
              </p:ext>
            </p:extLst>
          </p:nvPr>
        </p:nvGraphicFramePr>
        <p:xfrm>
          <a:off x="3430950" y="1777360"/>
          <a:ext cx="1531847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24">
                  <a:extLst>
                    <a:ext uri="{9D8B030D-6E8A-4147-A177-3AD203B41FA5}">
                      <a16:colId xmlns:a16="http://schemas.microsoft.com/office/drawing/2014/main" val="198467756"/>
                    </a:ext>
                  </a:extLst>
                </a:gridCol>
                <a:gridCol w="758475">
                  <a:extLst>
                    <a:ext uri="{9D8B030D-6E8A-4147-A177-3AD203B41FA5}">
                      <a16:colId xmlns:a16="http://schemas.microsoft.com/office/drawing/2014/main" val="154982804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192647153"/>
                    </a:ext>
                  </a:extLst>
                </a:gridCol>
              </a:tblGrid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연관어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버즈량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289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악성코드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633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멀웨이</a:t>
                      </a:r>
                      <a:endParaRPr lang="en-US" altLang="ko-KR" sz="600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2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4196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워너크라이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555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해피해킹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10,234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10,154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863093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비너스락커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9,675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익스플로러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9,164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6951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취약점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8,999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7134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록키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4142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90" y="2057139"/>
            <a:ext cx="2130681" cy="169206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8341" y="731733"/>
            <a:ext cx="4685572" cy="3201323"/>
            <a:chOff x="3595679" y="4872625"/>
            <a:chExt cx="4685572" cy="3280450"/>
          </a:xfrm>
        </p:grpSpPr>
        <p:sp>
          <p:nvSpPr>
            <p:cNvPr id="8" name="직사각형 7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연관어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595679" y="5202024"/>
              <a:ext cx="4685572" cy="2951051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992" y="4959089"/>
              <a:ext cx="156469" cy="156469"/>
            </a:xfrm>
            <a:prstGeom prst="rect">
              <a:avLst/>
            </a:prstGeom>
          </p:spPr>
        </p:pic>
      </p:grpSp>
      <p:cxnSp>
        <p:nvCxnSpPr>
          <p:cNvPr id="11" name="직선 연결선 10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495699" y="1186898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7568" y="1186898"/>
            <a:ext cx="1033578" cy="1721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17" name="타원 16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8" name="타원 17"/>
          <p:cNvSpPr/>
          <p:nvPr/>
        </p:nvSpPr>
        <p:spPr>
          <a:xfrm>
            <a:off x="2163225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9" name="타원 18"/>
          <p:cNvSpPr/>
          <p:nvPr/>
        </p:nvSpPr>
        <p:spPr>
          <a:xfrm>
            <a:off x="3430950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36" name="직사각형 35"/>
          <p:cNvSpPr/>
          <p:nvPr/>
        </p:nvSpPr>
        <p:spPr>
          <a:xfrm>
            <a:off x="2464043" y="1830245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390718" y="176272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437120" y="908723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계통도</a:t>
            </a:r>
            <a:endParaRPr lang="en-US" altLang="ko-KR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6014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연관어</a:t>
            </a:r>
            <a:r>
              <a:rPr lang="ko-KR" altLang="en-US" dirty="0"/>
              <a:t>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계통도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2x2,  min 1x1, max : 2x2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연관어를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검색어와</a:t>
            </a:r>
            <a:r>
              <a:rPr lang="ko-KR" altLang="en-US" dirty="0"/>
              <a:t> </a:t>
            </a:r>
            <a:r>
              <a:rPr lang="ko-KR" altLang="en-US" dirty="0" smtClean="0"/>
              <a:t>속성의 </a:t>
            </a:r>
            <a:r>
              <a:rPr lang="ko-KR" altLang="en-US" dirty="0" err="1"/>
              <a:t>연관어를</a:t>
            </a:r>
            <a:r>
              <a:rPr lang="ko-KR" altLang="en-US" dirty="0"/>
              <a:t> 선택할 수 있는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검색어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속성 조합으로 선택이 가능 함</a:t>
            </a:r>
          </a:p>
          <a:p>
            <a:r>
              <a:rPr lang="en-US" altLang="ko-KR" dirty="0" smtClean="0"/>
              <a:t>3</a:t>
            </a:r>
            <a:r>
              <a:rPr lang="en-US" altLang="ko-KR" dirty="0"/>
              <a:t>. </a:t>
            </a:r>
            <a:r>
              <a:rPr lang="ko-KR" altLang="en-US" dirty="0" err="1"/>
              <a:t>연관어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계통도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개</a:t>
            </a:r>
            <a:r>
              <a:rPr lang="en-US" altLang="ko-KR" dirty="0"/>
              <a:t>, 30~50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10</a:t>
            </a:r>
            <a:r>
              <a:rPr lang="ko-KR" altLang="en-US" dirty="0"/>
              <a:t>개</a:t>
            </a:r>
            <a:r>
              <a:rPr lang="en-US" altLang="ko-KR" dirty="0"/>
              <a:t>, 10~30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계통도</a:t>
            </a:r>
            <a:r>
              <a:rPr lang="en-US" altLang="ko-KR" dirty="0"/>
              <a:t>,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</a:t>
            </a:r>
            <a:r>
              <a:rPr lang="en-US" altLang="ko-KR" dirty="0"/>
              <a:t>, Excel</a:t>
            </a:r>
            <a:r>
              <a:rPr lang="ko-KR" altLang="en-US" dirty="0"/>
              <a:t> 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50" y="2037500"/>
            <a:ext cx="2229284" cy="190144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291380"/>
              </p:ext>
            </p:extLst>
          </p:nvPr>
        </p:nvGraphicFramePr>
        <p:xfrm>
          <a:off x="3470168" y="1995030"/>
          <a:ext cx="1531847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24">
                  <a:extLst>
                    <a:ext uri="{9D8B030D-6E8A-4147-A177-3AD203B41FA5}">
                      <a16:colId xmlns:a16="http://schemas.microsoft.com/office/drawing/2014/main" val="198467756"/>
                    </a:ext>
                  </a:extLst>
                </a:gridCol>
                <a:gridCol w="758475">
                  <a:extLst>
                    <a:ext uri="{9D8B030D-6E8A-4147-A177-3AD203B41FA5}">
                      <a16:colId xmlns:a16="http://schemas.microsoft.com/office/drawing/2014/main" val="154982804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192647153"/>
                    </a:ext>
                  </a:extLst>
                </a:gridCol>
              </a:tblGrid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연관어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버즈량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289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악성코드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633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멀웨이</a:t>
                      </a:r>
                      <a:endParaRPr lang="en-US" altLang="ko-KR" sz="600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2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4196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워너크라이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555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해피해킹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10,234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10,154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863093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비너스락커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9,675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익스플로러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9,164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6951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취약점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8,999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7134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록키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41426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767408" y="980729"/>
            <a:ext cx="4685572" cy="3168352"/>
            <a:chOff x="770741" y="884134"/>
            <a:chExt cx="4685572" cy="3168352"/>
          </a:xfrm>
        </p:grpSpPr>
        <p:grpSp>
          <p:nvGrpSpPr>
            <p:cNvPr id="21" name="그룹 20"/>
            <p:cNvGrpSpPr/>
            <p:nvPr/>
          </p:nvGrpSpPr>
          <p:grpSpPr>
            <a:xfrm>
              <a:off x="770741" y="884134"/>
              <a:ext cx="4685572" cy="3168352"/>
              <a:chOff x="3595679" y="4872625"/>
              <a:chExt cx="4685572" cy="3246664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3595679" y="4872625"/>
                <a:ext cx="4685572" cy="32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연관어</a:t>
                </a:r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차트</a:t>
                </a:r>
                <a:endPara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3595679" y="5202024"/>
                <a:ext cx="4685572" cy="2917265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5992" y="4959089"/>
                <a:ext cx="156469" cy="156469"/>
              </a:xfrm>
              <a:prstGeom prst="rect">
                <a:avLst/>
              </a:prstGeom>
            </p:spPr>
          </p:pic>
        </p:grpSp>
        <p:cxnSp>
          <p:nvCxnSpPr>
            <p:cNvPr id="22" name="직선 연결선 21"/>
            <p:cNvCxnSpPr/>
            <p:nvPr/>
          </p:nvCxnSpPr>
          <p:spPr>
            <a:xfrm>
              <a:off x="1025293" y="1637184"/>
              <a:ext cx="42878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648099" y="1339298"/>
              <a:ext cx="591259" cy="1700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59968" y="1339298"/>
              <a:ext cx="1033578" cy="1721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             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033" y="1339297"/>
              <a:ext cx="942460" cy="170012"/>
            </a:xfrm>
            <a:prstGeom prst="rect">
              <a:avLst/>
            </a:prstGeom>
          </p:spPr>
        </p:pic>
        <p:sp>
          <p:nvSpPr>
            <p:cNvPr id="26" name="모서리가 둥근 직사각형 25"/>
            <p:cNvSpPr/>
            <p:nvPr/>
          </p:nvSpPr>
          <p:spPr>
            <a:xfrm>
              <a:off x="4683358" y="1339297"/>
              <a:ext cx="517696" cy="170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다운로드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610033" y="1276567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5</a:t>
              </a:r>
              <a:endParaRPr lang="ko-KR" altLang="en-US" sz="1050" b="1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934133" y="1278708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1</a:t>
              </a:r>
              <a:endParaRPr lang="ko-KR" altLang="en-US" sz="1050" b="1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2315625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2</a:t>
              </a:r>
              <a:endParaRPr lang="ko-KR" altLang="en-US" sz="1050" b="1" dirty="0"/>
            </a:p>
          </p:txBody>
        </p:sp>
        <p:sp>
          <p:nvSpPr>
            <p:cNvPr id="30" name="타원 29"/>
            <p:cNvSpPr/>
            <p:nvPr/>
          </p:nvSpPr>
          <p:spPr>
            <a:xfrm>
              <a:off x="3583350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3</a:t>
              </a:r>
              <a:endParaRPr lang="ko-KR" altLang="en-US" sz="1050" b="1" dirty="0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2553105" y="1834415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479780" y="176689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558299" y="1231043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버블차트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8965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 smtClean="0"/>
              <a:t>위젯 </a:t>
            </a:r>
            <a:r>
              <a:rPr lang="ko-KR" altLang="en-US" dirty="0"/>
              <a:t>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/>
              <a:t>연관어</a:t>
            </a:r>
            <a:r>
              <a:rPr lang="ko-KR" altLang="en-US" dirty="0"/>
              <a:t>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- 1</a:t>
            </a:r>
            <a:r>
              <a:rPr lang="ko-KR" altLang="en-US" dirty="0"/>
              <a:t>차</a:t>
            </a:r>
            <a:r>
              <a:rPr lang="en-US" altLang="ko-KR" dirty="0"/>
              <a:t>, 2</a:t>
            </a:r>
            <a:r>
              <a:rPr lang="ko-KR" altLang="en-US" dirty="0"/>
              <a:t>차 </a:t>
            </a:r>
            <a:r>
              <a:rPr lang="ko-KR" altLang="en-US" dirty="0" err="1"/>
              <a:t>연관어를</a:t>
            </a:r>
            <a:r>
              <a:rPr lang="ko-KR" altLang="en-US" dirty="0"/>
              <a:t> 볼 수 있음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 </a:t>
            </a:r>
            <a:r>
              <a:rPr lang="en-US" altLang="ko-KR" dirty="0"/>
              <a:t>- </a:t>
            </a:r>
            <a:r>
              <a:rPr lang="ko-KR" altLang="en-US" dirty="0"/>
              <a:t>계통도 </a:t>
            </a:r>
            <a:r>
              <a:rPr lang="en-US" altLang="ko-KR" dirty="0"/>
              <a:t>: </a:t>
            </a:r>
            <a:r>
              <a:rPr lang="ko-KR" altLang="en-US" dirty="0" err="1"/>
              <a:t>연관어를</a:t>
            </a:r>
            <a:r>
              <a:rPr lang="ko-KR" altLang="en-US" dirty="0"/>
              <a:t> </a:t>
            </a:r>
            <a:r>
              <a:rPr lang="ko-KR" altLang="en-US" dirty="0" err="1"/>
              <a:t>매체별</a:t>
            </a:r>
            <a:r>
              <a:rPr lang="ko-KR" altLang="en-US" dirty="0"/>
              <a:t> </a:t>
            </a:r>
            <a:r>
              <a:rPr lang="ko-KR" altLang="en-US" dirty="0" err="1"/>
              <a:t>하이어라키</a:t>
            </a:r>
            <a:r>
              <a:rPr lang="ko-KR" altLang="en-US" dirty="0"/>
              <a:t> 구조로 보여주는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 - </a:t>
            </a:r>
            <a:r>
              <a:rPr lang="ko-KR" altLang="en-US" dirty="0"/>
              <a:t>최초 분류는 </a:t>
            </a:r>
            <a:r>
              <a:rPr lang="ko-KR" altLang="en-US" dirty="0" err="1"/>
              <a:t>브랜드별</a:t>
            </a:r>
            <a:r>
              <a:rPr lang="ko-KR" altLang="en-US" dirty="0"/>
              <a:t> 분류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키워드 주위의 버블 모양으로 </a:t>
            </a:r>
            <a:r>
              <a:rPr lang="ko-KR" altLang="en-US" dirty="0" err="1"/>
              <a:t>연관어나</a:t>
            </a:r>
            <a:r>
              <a:rPr lang="ko-KR" altLang="en-US" dirty="0"/>
              <a:t> 나열되는 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</a:t>
            </a:r>
            <a:r>
              <a:rPr lang="en-US" altLang="ko-KR" dirty="0"/>
              <a:t>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ko-KR" altLang="en-US" dirty="0"/>
              <a:t>발생량에 따라 순서 나열하는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    -&gt; </a:t>
            </a:r>
            <a:r>
              <a:rPr lang="ko-KR" altLang="en-US" dirty="0"/>
              <a:t>해당 유형을 선택 시 </a:t>
            </a:r>
            <a:r>
              <a:rPr lang="en-US" altLang="ko-KR" dirty="0"/>
              <a:t>2</a:t>
            </a:r>
            <a:r>
              <a:rPr lang="ko-KR" altLang="en-US" dirty="0"/>
              <a:t>번 선택 사항이 나타남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2. </a:t>
            </a:r>
            <a:r>
              <a:rPr lang="ko-KR" altLang="en-US" dirty="0" err="1"/>
              <a:t>연관어의</a:t>
            </a:r>
            <a:r>
              <a:rPr lang="ko-KR" altLang="en-US" dirty="0"/>
              <a:t> 차수를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- 1</a:t>
            </a:r>
            <a:r>
              <a:rPr lang="ko-KR" altLang="en-US" dirty="0"/>
              <a:t>차</a:t>
            </a:r>
            <a:r>
              <a:rPr lang="en-US" altLang="ko-KR" dirty="0"/>
              <a:t>, 1,2</a:t>
            </a:r>
            <a:r>
              <a:rPr lang="ko-KR" altLang="en-US" dirty="0"/>
              <a:t>차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33" name="직사각형 32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38" name="타원 37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39" name="그룹 38"/>
          <p:cNvGrpSpPr/>
          <p:nvPr/>
        </p:nvGrpSpPr>
        <p:grpSpPr>
          <a:xfrm>
            <a:off x="724952" y="744334"/>
            <a:ext cx="3223857" cy="1815261"/>
            <a:chOff x="3595678" y="4872625"/>
            <a:chExt cx="3223857" cy="1815261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4788983" y="627442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연관어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595678" y="5202024"/>
              <a:ext cx="3223857" cy="1485862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44" name="타원 43"/>
          <p:cNvSpPr/>
          <p:nvPr/>
        </p:nvSpPr>
        <p:spPr>
          <a:xfrm>
            <a:off x="670435" y="70445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818786" y="1196395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514908" y="1200397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16438" y="115698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818786" y="1556273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깊이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810948" y="15345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50" name="타원 49"/>
          <p:cNvSpPr/>
          <p:nvPr/>
        </p:nvSpPr>
        <p:spPr>
          <a:xfrm>
            <a:off x="2088743" y="1600204"/>
            <a:ext cx="115889" cy="1079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479508" y="1600204"/>
            <a:ext cx="117475" cy="10795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latinLnBrk="0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83826" y="1551374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209570" y="1547347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1, 2</a:t>
            </a:r>
            <a:r>
              <a:rPr lang="ko-KR" altLang="en-US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365400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연관어</a:t>
            </a:r>
            <a:r>
              <a:rPr lang="ko-KR" altLang="en-US" dirty="0"/>
              <a:t>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계통도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2x1,  min 2x1, max : 4x1 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</a:t>
            </a:r>
            <a:r>
              <a:rPr lang="en-US" altLang="ko-KR" dirty="0" err="1"/>
              <a:t>df</a:t>
            </a:r>
            <a:r>
              <a:rPr lang="en-US" altLang="ko-KR" dirty="0"/>
              <a:t> 4x1,  min 3x1, max : 6x3 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연관어를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검색어와</a:t>
            </a:r>
            <a:r>
              <a:rPr lang="ko-KR" altLang="en-US" dirty="0"/>
              <a:t> 속성의 </a:t>
            </a:r>
            <a:r>
              <a:rPr lang="ko-KR" altLang="en-US" dirty="0" err="1"/>
              <a:t>연관어를</a:t>
            </a:r>
            <a:r>
              <a:rPr lang="ko-KR" altLang="en-US" dirty="0"/>
              <a:t> 선택할 수 있는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검색어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속성 조합으로 선택이 가능 함</a:t>
            </a:r>
          </a:p>
          <a:p>
            <a:r>
              <a:rPr lang="en-US" altLang="ko-KR" dirty="0" smtClean="0"/>
              <a:t>3</a:t>
            </a:r>
            <a:r>
              <a:rPr lang="en-US" altLang="ko-KR" dirty="0"/>
              <a:t>. </a:t>
            </a:r>
            <a:r>
              <a:rPr lang="ko-KR" altLang="en-US" dirty="0" err="1"/>
              <a:t>연관어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smtClean="0"/>
              <a:t>- </a:t>
            </a:r>
            <a:r>
              <a:rPr lang="ko-KR" altLang="en-US" dirty="0"/>
              <a:t>리스트 </a:t>
            </a:r>
            <a:r>
              <a:rPr lang="en-US" altLang="ko-KR" dirty="0"/>
              <a:t>: df5</a:t>
            </a:r>
            <a:r>
              <a:rPr lang="ko-KR" altLang="en-US" dirty="0"/>
              <a:t>개</a:t>
            </a:r>
            <a:r>
              <a:rPr lang="en-US" altLang="ko-KR" dirty="0"/>
              <a:t>, 5~50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6.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히트맵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 다운로드</a:t>
            </a:r>
            <a:r>
              <a:rPr lang="en-US" altLang="ko-KR" dirty="0"/>
              <a:t>, Excel</a:t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</a:t>
            </a:r>
            <a:r>
              <a:rPr lang="en-US" altLang="ko-KR" dirty="0"/>
              <a:t>: Excel 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767408" y="1132259"/>
            <a:ext cx="4685572" cy="2913291"/>
            <a:chOff x="770741" y="884133"/>
            <a:chExt cx="4685572" cy="2913291"/>
          </a:xfrm>
        </p:grpSpPr>
        <p:grpSp>
          <p:nvGrpSpPr>
            <p:cNvPr id="27" name="그룹 26"/>
            <p:cNvGrpSpPr/>
            <p:nvPr/>
          </p:nvGrpSpPr>
          <p:grpSpPr>
            <a:xfrm>
              <a:off x="770741" y="884133"/>
              <a:ext cx="4685572" cy="2913291"/>
              <a:chOff x="3595679" y="4872625"/>
              <a:chExt cx="4685572" cy="2985299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3595679" y="4872625"/>
                <a:ext cx="4685572" cy="32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연관어</a:t>
                </a:r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차트</a:t>
                </a:r>
                <a:endPara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3595679" y="5202024"/>
                <a:ext cx="4685572" cy="2655900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5992" y="4959089"/>
                <a:ext cx="156469" cy="156469"/>
              </a:xfrm>
              <a:prstGeom prst="rect">
                <a:avLst/>
              </a:prstGeom>
            </p:spPr>
          </p:pic>
        </p:grpSp>
        <p:cxnSp>
          <p:nvCxnSpPr>
            <p:cNvPr id="28" name="직선 연결선 27"/>
            <p:cNvCxnSpPr/>
            <p:nvPr/>
          </p:nvCxnSpPr>
          <p:spPr>
            <a:xfrm>
              <a:off x="1025293" y="1637184"/>
              <a:ext cx="42878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3648099" y="1339298"/>
              <a:ext cx="591259" cy="1700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359968" y="1339298"/>
              <a:ext cx="1033578" cy="1721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             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033" y="1339297"/>
              <a:ext cx="942460" cy="170012"/>
            </a:xfrm>
            <a:prstGeom prst="rect">
              <a:avLst/>
            </a:prstGeom>
          </p:spPr>
        </p:pic>
        <p:sp>
          <p:nvSpPr>
            <p:cNvPr id="32" name="모서리가 둥근 직사각형 31"/>
            <p:cNvSpPr/>
            <p:nvPr/>
          </p:nvSpPr>
          <p:spPr>
            <a:xfrm>
              <a:off x="4683358" y="1339297"/>
              <a:ext cx="517696" cy="170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다운로드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610033" y="1276567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6</a:t>
              </a:r>
              <a:endParaRPr lang="ko-KR" altLang="en-US" sz="1050" b="1" dirty="0"/>
            </a:p>
          </p:txBody>
        </p:sp>
        <p:sp>
          <p:nvSpPr>
            <p:cNvPr id="34" name="타원 33"/>
            <p:cNvSpPr/>
            <p:nvPr/>
          </p:nvSpPr>
          <p:spPr>
            <a:xfrm>
              <a:off x="934133" y="1278708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1</a:t>
              </a:r>
              <a:endParaRPr lang="ko-KR" altLang="en-US" sz="1050" b="1" dirty="0"/>
            </a:p>
          </p:txBody>
        </p:sp>
        <p:sp>
          <p:nvSpPr>
            <p:cNvPr id="35" name="타원 34"/>
            <p:cNvSpPr/>
            <p:nvPr/>
          </p:nvSpPr>
          <p:spPr>
            <a:xfrm>
              <a:off x="2315625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2</a:t>
              </a:r>
              <a:endParaRPr lang="ko-KR" altLang="en-US" sz="1050" b="1" dirty="0"/>
            </a:p>
          </p:txBody>
        </p:sp>
        <p:sp>
          <p:nvSpPr>
            <p:cNvPr id="36" name="타원 35"/>
            <p:cNvSpPr/>
            <p:nvPr/>
          </p:nvSpPr>
          <p:spPr>
            <a:xfrm>
              <a:off x="3583350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3</a:t>
              </a:r>
              <a:endParaRPr lang="ko-KR" altLang="en-US" sz="1050" b="1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3743374" y="2029849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670049" y="196233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1758549" y="3541888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55906" y="824551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62" y="2238836"/>
            <a:ext cx="3608924" cy="1219306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897662" y="4475985"/>
            <a:ext cx="2226808" cy="1447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74643" y="4731652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56380" y="4745234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82529" y="4758816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49" name="직선 연결선 48"/>
          <p:cNvCxnSpPr/>
          <p:nvPr/>
        </p:nvCxnSpPr>
        <p:spPr>
          <a:xfrm>
            <a:off x="897662" y="5005931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821880" y="4745234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426354" y="4750190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897662" y="4477147"/>
            <a:ext cx="4453616" cy="2582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124470" y="4736605"/>
            <a:ext cx="2226808" cy="119176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3001451" y="4734290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083188" y="4739080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09337" y="4743870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57" name="직선 연결선 56"/>
          <p:cNvCxnSpPr/>
          <p:nvPr/>
        </p:nvCxnSpPr>
        <p:spPr>
          <a:xfrm>
            <a:off x="3124470" y="4999777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4048688" y="4739080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4653162" y="4744036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1895592" y="4475985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4167390" y="4481817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610428" y="6058203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277615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문의하기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서비스 문의 내용 입력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서비스 관리자가 사용여부를 판단할 수 있는 정보 수집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개인정보 처리 방침 동의 체크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개인 정보에 대한 내용을 수집하기 때문에 방침에 대한 검토 필요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 </a:t>
            </a:r>
            <a:r>
              <a:rPr lang="ko-KR" altLang="en-US" dirty="0" smtClean="0"/>
              <a:t>문의하기 버튼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작성한 내용을 완료 하는 버튼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779309" y="188863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39345" y="5616223"/>
            <a:ext cx="1397935" cy="261049"/>
          </a:xfrm>
          <a:prstGeom prst="roundRect">
            <a:avLst>
              <a:gd name="adj" fmla="val 20271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문의하기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25081" y="1916832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이름 </a:t>
            </a:r>
            <a:r>
              <a:rPr lang="en-US" altLang="ko-KR" sz="1100" dirty="0">
                <a:solidFill>
                  <a:srgbClr val="FF0000"/>
                </a:solidFill>
              </a:rPr>
              <a:t>*</a:t>
            </a:r>
            <a:endParaRPr lang="ko-KR" altLang="en-US" sz="1000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8313" y="1916832"/>
            <a:ext cx="503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회사 </a:t>
            </a:r>
            <a:r>
              <a:rPr lang="en-US" altLang="ko-KR" sz="1100" dirty="0">
                <a:solidFill>
                  <a:srgbClr val="FF0000"/>
                </a:solidFill>
              </a:rPr>
              <a:t>*</a:t>
            </a:r>
            <a:endParaRPr lang="ko-KR" altLang="en-US" sz="1000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4490" y="2644191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이메일 </a:t>
            </a:r>
            <a:r>
              <a:rPr lang="en-US" altLang="ko-KR" sz="1100" dirty="0">
                <a:solidFill>
                  <a:srgbClr val="FF0000"/>
                </a:solidFill>
              </a:rPr>
              <a:t>*</a:t>
            </a:r>
            <a:endParaRPr lang="ko-KR" altLang="en-US" sz="1000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50258" y="3007259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휴대폰 </a:t>
            </a:r>
            <a:r>
              <a:rPr lang="en-US" altLang="ko-KR" sz="1100" dirty="0">
                <a:solidFill>
                  <a:srgbClr val="FF0000"/>
                </a:solidFill>
              </a:rPr>
              <a:t>*</a:t>
            </a:r>
            <a:endParaRPr lang="ko-KR" altLang="en-US" sz="1000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01711" y="3439645"/>
            <a:ext cx="7360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문의내용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</a:rPr>
              <a:t>*</a:t>
            </a:r>
            <a:endParaRPr lang="ko-KR" altLang="en-US" sz="1000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71663" y="1928575"/>
            <a:ext cx="1439154" cy="2331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84622" y="1928575"/>
            <a:ext cx="1439154" cy="2331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81678" y="2673131"/>
            <a:ext cx="3742097" cy="2331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81679" y="3011287"/>
            <a:ext cx="3742096" cy="2331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381679" y="3401552"/>
            <a:ext cx="3742097" cy="745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22924" y="2304868"/>
            <a:ext cx="5148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직급 </a:t>
            </a:r>
            <a:r>
              <a:rPr lang="en-US" altLang="ko-KR" sz="1100" dirty="0">
                <a:solidFill>
                  <a:srgbClr val="FF0000"/>
                </a:solidFill>
              </a:rPr>
              <a:t>*</a:t>
            </a:r>
            <a:endParaRPr lang="ko-KR" altLang="en-US" sz="1000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25341" y="2301099"/>
            <a:ext cx="7361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산업구분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</a:rPr>
              <a:t>*</a:t>
            </a:r>
            <a:endParaRPr lang="ko-KR" altLang="en-US" sz="1000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381679" y="2299304"/>
            <a:ext cx="1439154" cy="2331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      | </a:t>
            </a:r>
            <a:r>
              <a:rPr lang="ko-KR" altLang="en-US" sz="10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684622" y="2299303"/>
            <a:ext cx="1439154" cy="2331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      | </a:t>
            </a:r>
            <a:r>
              <a:rPr lang="ko-KR" altLang="en-US" sz="10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302796" y="1484784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문의하기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1281435" y="1763408"/>
            <a:ext cx="5966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1711189" y="4509120"/>
            <a:ext cx="4673578" cy="939100"/>
            <a:chOff x="7131164" y="4434716"/>
            <a:chExt cx="4673578" cy="1397465"/>
          </a:xfrm>
        </p:grpSpPr>
        <p:sp>
          <p:nvSpPr>
            <p:cNvPr id="40" name="직사각형 39"/>
            <p:cNvSpPr/>
            <p:nvPr/>
          </p:nvSpPr>
          <p:spPr>
            <a:xfrm>
              <a:off x="7131164" y="4434716"/>
              <a:ext cx="4659681" cy="13797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147698" y="4458184"/>
              <a:ext cx="4657044" cy="137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</a:rPr>
                <a:t>「정보통신망 이용촉진 및 정보보호 등에 관한 법률」「개인정보보호법」 등 관련 법규에 </a:t>
              </a:r>
              <a:endParaRPr lang="en-US" altLang="ko-KR" sz="9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fontAlgn="base"/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</a:rPr>
                <a:t>의거하여 타파크로스는 고객님의 개인정보 수집 및 활용에 대해 개인정보 수집</a:t>
              </a: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</a:rPr>
                <a:t>활용 </a:t>
              </a:r>
              <a:endParaRPr lang="en-US" altLang="ko-KR" sz="9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fontAlgn="base"/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</a:rPr>
                <a:t>동의를 받고 있습니다</a:t>
              </a: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</a:rPr>
                <a:t>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</a:rPr>
                <a:t>고객으로부터 제공받은 개인정보는 아래 명시된 범위 내에서만 </a:t>
              </a:r>
              <a:endParaRPr lang="en-US" altLang="ko-KR" sz="9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fontAlgn="base"/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</a:rPr>
                <a:t>활용하며</a:t>
              </a: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</a:rPr>
                <a:t>고객의 동의없이 제</a:t>
              </a: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</a:rPr>
                <a:t>자에게 제공하지 않습니다</a:t>
              </a: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</a:rPr>
                <a:t>.</a:t>
              </a:r>
            </a:p>
            <a:p>
              <a:pPr fontAlgn="base"/>
              <a:endParaRPr lang="en-US" altLang="ko-KR" sz="9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fontAlgn="base"/>
              <a:r>
                <a:rPr lang="en-US" altLang="ko-KR" sz="900" b="1" dirty="0" smtClean="0">
                  <a:solidFill>
                    <a:schemeClr val="bg2">
                      <a:lumMod val="25000"/>
                    </a:schemeClr>
                  </a:solidFill>
                </a:rPr>
                <a:t>1. </a:t>
              </a:r>
              <a:r>
                <a:rPr lang="ko-KR" altLang="en-US" sz="900" b="1" dirty="0" smtClean="0">
                  <a:solidFill>
                    <a:schemeClr val="bg2">
                      <a:lumMod val="25000"/>
                    </a:schemeClr>
                  </a:solidFill>
                </a:rPr>
                <a:t>개인정보의 </a:t>
              </a:r>
              <a:r>
                <a:rPr lang="ko-KR" altLang="en-US" sz="900" b="1" dirty="0">
                  <a:solidFill>
                    <a:schemeClr val="bg2">
                      <a:lumMod val="25000"/>
                    </a:schemeClr>
                  </a:solidFill>
                </a:rPr>
                <a:t>수집 및 이용에 관한 </a:t>
              </a:r>
              <a:r>
                <a:rPr lang="ko-KR" altLang="en-US" sz="900" b="1" dirty="0" smtClean="0">
                  <a:solidFill>
                    <a:schemeClr val="bg2">
                      <a:lumMod val="25000"/>
                    </a:schemeClr>
                  </a:solidFill>
                </a:rPr>
                <a:t>동의</a:t>
              </a:r>
              <a:endParaRPr lang="en-US" altLang="ko-KR" sz="9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0" name="타원 19"/>
          <p:cNvSpPr/>
          <p:nvPr/>
        </p:nvSpPr>
        <p:spPr>
          <a:xfrm>
            <a:off x="6538486" y="1573832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en-US" altLang="ko-KR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601711" y="4221088"/>
            <a:ext cx="26468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100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</a:rPr>
              <a:t>□</a:t>
            </a:r>
            <a:r>
              <a:rPr lang="ko-KR" altLang="en-US" sz="80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</a:rPr>
              <a:t>  </a:t>
            </a:r>
            <a:r>
              <a:rPr lang="ko-KR" altLang="en-US" sz="800" dirty="0">
                <a:solidFill>
                  <a:srgbClr val="000000">
                    <a:lumMod val="85000"/>
                    <a:lumOff val="15000"/>
                  </a:srgb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타파크로스의 개인정보 처리 방침에 동의합니다</a:t>
            </a:r>
            <a:r>
              <a:rPr lang="en-US" altLang="ko-KR" sz="8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[ </a:t>
            </a:r>
            <a:r>
              <a:rPr lang="ko-KR" altLang="en-US" sz="8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보기 </a:t>
            </a:r>
            <a:r>
              <a:rPr lang="en-US" altLang="ko-KR" sz="8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</a:t>
            </a:r>
            <a:endParaRPr lang="en-US" altLang="ko-KR" sz="800" dirty="0">
              <a:solidFill>
                <a:srgbClr val="000000">
                  <a:lumMod val="85000"/>
                  <a:lumOff val="15000"/>
                </a:srgb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614086" y="422236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0" name="타원 9"/>
          <p:cNvSpPr/>
          <p:nvPr/>
        </p:nvSpPr>
        <p:spPr>
          <a:xfrm>
            <a:off x="3381432" y="555736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42" name="직사각형 41"/>
          <p:cNvSpPr/>
          <p:nvPr/>
        </p:nvSpPr>
        <p:spPr>
          <a:xfrm>
            <a:off x="1157203" y="828026"/>
            <a:ext cx="928961" cy="4293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57203" y="940846"/>
            <a:ext cx="928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 b="1" u="sng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ko-KR" altLang="en-US" dirty="0" smtClean="0"/>
              <a:t>서비스 문의하기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0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 smtClean="0"/>
              <a:t>위젯 </a:t>
            </a:r>
            <a:r>
              <a:rPr lang="ko-KR" altLang="en-US" dirty="0"/>
              <a:t>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강성어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/>
              <a:t>감성어</a:t>
            </a:r>
            <a:r>
              <a:rPr lang="ko-KR" altLang="en-US" dirty="0"/>
              <a:t>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- 1</a:t>
            </a:r>
            <a:r>
              <a:rPr lang="ko-KR" altLang="en-US" dirty="0"/>
              <a:t>차 </a:t>
            </a:r>
            <a:r>
              <a:rPr lang="ko-KR" altLang="en-US" dirty="0" err="1"/>
              <a:t>감성어만</a:t>
            </a:r>
            <a:r>
              <a:rPr lang="ko-KR" altLang="en-US" dirty="0"/>
              <a:t> 볼 수 있음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- </a:t>
            </a:r>
            <a:r>
              <a:rPr lang="ko-KR" altLang="en-US" dirty="0" err="1" smtClean="0"/>
              <a:t>워드클라우드</a:t>
            </a:r>
            <a:r>
              <a:rPr lang="en-US" altLang="ko-KR" dirty="0"/>
              <a:t>(</a:t>
            </a:r>
            <a:r>
              <a:rPr lang="ko-KR" altLang="en-US" dirty="0"/>
              <a:t>컬러</a:t>
            </a:r>
            <a:r>
              <a:rPr lang="en-US" altLang="ko-KR" dirty="0"/>
              <a:t>)(</a:t>
            </a:r>
            <a:r>
              <a:rPr lang="en-US" altLang="ko-KR" dirty="0" err="1"/>
              <a:t>df</a:t>
            </a:r>
            <a:r>
              <a:rPr lang="en-US" altLang="ko-KR" dirty="0"/>
              <a:t>) : </a:t>
            </a:r>
            <a:r>
              <a:rPr lang="ko-KR" altLang="en-US" dirty="0" err="1"/>
              <a:t>버즈량에</a:t>
            </a:r>
            <a:r>
              <a:rPr lang="ko-KR" altLang="en-US" dirty="0"/>
              <a:t> 따라 텍스트의 크기</a:t>
            </a:r>
            <a:r>
              <a:rPr lang="en-US" altLang="ko-KR" dirty="0"/>
              <a:t>, </a:t>
            </a:r>
            <a:r>
              <a:rPr lang="ko-KR" altLang="en-US" dirty="0"/>
              <a:t>굵기의 변화를 주는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* </a:t>
            </a:r>
            <a:r>
              <a:rPr lang="ko-KR" altLang="en-US" dirty="0" err="1"/>
              <a:t>감성어</a:t>
            </a:r>
            <a:r>
              <a:rPr lang="ko-KR" altLang="en-US" dirty="0"/>
              <a:t> 노출 개수 </a:t>
            </a:r>
            <a:r>
              <a:rPr lang="en-US" altLang="ko-KR" dirty="0"/>
              <a:t>: 5~50</a:t>
            </a:r>
            <a:r>
              <a:rPr lang="ko-KR" altLang="en-US" dirty="0"/>
              <a:t>개 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 : 20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- </a:t>
            </a:r>
            <a:r>
              <a:rPr lang="ko-KR" altLang="en-US" dirty="0" err="1"/>
              <a:t>듀얼바차트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 긍정</a:t>
            </a:r>
            <a:r>
              <a:rPr lang="en-US" altLang="ko-KR" dirty="0"/>
              <a:t>, </a:t>
            </a:r>
            <a:r>
              <a:rPr lang="ko-KR" altLang="en-US" dirty="0"/>
              <a:t>부정 </a:t>
            </a:r>
            <a:r>
              <a:rPr lang="ko-KR" altLang="en-US" dirty="0" err="1"/>
              <a:t>감성어를</a:t>
            </a:r>
            <a:r>
              <a:rPr lang="ko-KR" altLang="en-US" dirty="0"/>
              <a:t> 좌우 </a:t>
            </a:r>
            <a:r>
              <a:rPr lang="ko-KR" altLang="en-US" dirty="0" err="1"/>
              <a:t>바차트로</a:t>
            </a:r>
            <a:r>
              <a:rPr lang="ko-KR" altLang="en-US" dirty="0"/>
              <a:t> 표현하는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* </a:t>
            </a:r>
            <a:r>
              <a:rPr lang="ko-KR" altLang="en-US" dirty="0" err="1"/>
              <a:t>감성어</a:t>
            </a:r>
            <a:r>
              <a:rPr lang="ko-KR" altLang="en-US" dirty="0"/>
              <a:t> 노출 개수 </a:t>
            </a:r>
            <a:r>
              <a:rPr lang="en-US" altLang="ko-KR" dirty="0"/>
              <a:t>: 5~20</a:t>
            </a:r>
            <a:r>
              <a:rPr lang="ko-KR" altLang="en-US" dirty="0"/>
              <a:t>개 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: 5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18340" y="731733"/>
            <a:ext cx="3223857" cy="1495388"/>
            <a:chOff x="3595678" y="4872625"/>
            <a:chExt cx="3223857" cy="149538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788983" y="595525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감성어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8" y="5202025"/>
              <a:ext cx="3223857" cy="1165988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8" name="타원 7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12174" y="11837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08296" y="1187796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워드클라우드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컬러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09826" y="11443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13" name="직사각형 12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8" name="타원 17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26274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강성어</a:t>
            </a:r>
            <a:r>
              <a:rPr lang="ko-KR" altLang="en-US" dirty="0"/>
              <a:t>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 </a:t>
            </a:r>
            <a:r>
              <a:rPr lang="ko-KR" altLang="en-US" dirty="0" err="1"/>
              <a:t>워드클라우드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5x2,  min 3x2, max 8x4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감성어를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검색어와</a:t>
            </a:r>
            <a:r>
              <a:rPr lang="ko-KR" altLang="en-US" dirty="0"/>
              <a:t> 속성의 </a:t>
            </a:r>
            <a:r>
              <a:rPr lang="ko-KR" altLang="en-US" dirty="0" err="1"/>
              <a:t>연관어를</a:t>
            </a:r>
            <a:r>
              <a:rPr lang="ko-KR" altLang="en-US" dirty="0"/>
              <a:t> 선택할 수 있는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검색어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속성 조합으로 선택이 가능 함</a:t>
            </a:r>
          </a:p>
          <a:p>
            <a:r>
              <a:rPr lang="en-US" altLang="ko-KR" dirty="0" smtClean="0"/>
              <a:t>3</a:t>
            </a:r>
            <a:r>
              <a:rPr lang="en-US" altLang="ko-KR" dirty="0"/>
              <a:t>.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개</a:t>
            </a:r>
            <a:r>
              <a:rPr lang="en-US" altLang="ko-KR" dirty="0"/>
              <a:t>, 5~50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키워드 속성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등록 속성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6.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</a:t>
            </a:r>
            <a:r>
              <a:rPr lang="en-US" altLang="ko-KR" dirty="0"/>
              <a:t>, Excel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7.. </a:t>
            </a:r>
            <a:r>
              <a:rPr lang="ko-KR" altLang="en-US" dirty="0" err="1"/>
              <a:t>감성어</a:t>
            </a:r>
            <a:r>
              <a:rPr lang="ko-KR" altLang="en-US" dirty="0"/>
              <a:t> 분류 선택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긍정</a:t>
            </a:r>
            <a:r>
              <a:rPr lang="en-US" altLang="ko-KR" dirty="0"/>
              <a:t> : </a:t>
            </a:r>
            <a:r>
              <a:rPr lang="ko-KR" altLang="en-US" dirty="0" err="1"/>
              <a:t>긍정키워드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부정 </a:t>
            </a:r>
            <a:r>
              <a:rPr lang="en-US" altLang="ko-KR" dirty="0"/>
              <a:t>: </a:t>
            </a:r>
            <a:r>
              <a:rPr lang="ko-KR" altLang="en-US" dirty="0" err="1"/>
              <a:t>부정키워드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8340" y="762318"/>
            <a:ext cx="10310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워드클라우드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컬러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68462" y="1108705"/>
            <a:ext cx="4685572" cy="4929515"/>
            <a:chOff x="3595679" y="4872625"/>
            <a:chExt cx="4685572" cy="4929515"/>
          </a:xfrm>
        </p:grpSpPr>
        <p:sp>
          <p:nvSpPr>
            <p:cNvPr id="5" name="직사각형 4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감성어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9" y="5202024"/>
              <a:ext cx="4685572" cy="4600116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992" y="4959089"/>
              <a:ext cx="156469" cy="156469"/>
            </a:xfrm>
            <a:prstGeom prst="rect">
              <a:avLst/>
            </a:prstGeom>
          </p:spPr>
        </p:pic>
      </p:grpSp>
      <p:cxnSp>
        <p:nvCxnSpPr>
          <p:cNvPr id="8" name="직선 연결선 7"/>
          <p:cNvCxnSpPr/>
          <p:nvPr/>
        </p:nvCxnSpPr>
        <p:spPr>
          <a:xfrm>
            <a:off x="923014" y="1861756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545820" y="1563870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57689" y="1563870"/>
            <a:ext cx="1033578" cy="1721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54" y="1563869"/>
            <a:ext cx="942460" cy="17001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581079" y="1563869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05" y="2042795"/>
            <a:ext cx="2441915" cy="2224805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768836"/>
              </p:ext>
            </p:extLst>
          </p:nvPr>
        </p:nvGraphicFramePr>
        <p:xfrm>
          <a:off x="3462146" y="2098054"/>
          <a:ext cx="1531847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24">
                  <a:extLst>
                    <a:ext uri="{9D8B030D-6E8A-4147-A177-3AD203B41FA5}">
                      <a16:colId xmlns:a16="http://schemas.microsoft.com/office/drawing/2014/main" val="198467756"/>
                    </a:ext>
                  </a:extLst>
                </a:gridCol>
                <a:gridCol w="758475">
                  <a:extLst>
                    <a:ext uri="{9D8B030D-6E8A-4147-A177-3AD203B41FA5}">
                      <a16:colId xmlns:a16="http://schemas.microsoft.com/office/drawing/2014/main" val="154982804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192647153"/>
                    </a:ext>
                  </a:extLst>
                </a:gridCol>
              </a:tblGrid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연관어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버즈량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289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악성코드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633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멀웨이</a:t>
                      </a:r>
                      <a:endParaRPr lang="en-US" altLang="ko-KR" sz="600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2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4196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워너크라이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555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해피해킹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10,234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10,154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863093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비너스락커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9,675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익스플로러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9,164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6951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취약점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8,999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7134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록키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41426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HTTPS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8,576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9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해커들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8,346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74908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8,248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442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안랩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7,768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472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공격들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7,349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896769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악성파일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6,123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6569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엘라스틱서치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74059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봇넷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2,168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09649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HWP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1,986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56979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Socket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846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40470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2468495" y="4448638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16553" y="480867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16552" y="495269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16551" y="509671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16550" y="524072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616549" y="538474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16548" y="552875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16547" y="567277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552657" y="480867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552656" y="495269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52655" y="509671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552654" y="524072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52653" y="538474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52652" y="552875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552651" y="567277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40909" y="47491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40907" y="490088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</a:p>
        </p:txBody>
      </p:sp>
      <p:sp>
        <p:nvSpPr>
          <p:cNvPr id="32" name="타원 31"/>
          <p:cNvSpPr/>
          <p:nvPr/>
        </p:nvSpPr>
        <p:spPr>
          <a:xfrm>
            <a:off x="1457163" y="469599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33" name="타원 32"/>
          <p:cNvSpPr/>
          <p:nvPr/>
        </p:nvSpPr>
        <p:spPr>
          <a:xfrm>
            <a:off x="2395170" y="438112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34" name="타원 33"/>
          <p:cNvSpPr/>
          <p:nvPr/>
        </p:nvSpPr>
        <p:spPr>
          <a:xfrm>
            <a:off x="4507754" y="150113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  <p:sp>
        <p:nvSpPr>
          <p:cNvPr id="35" name="타원 34"/>
          <p:cNvSpPr/>
          <p:nvPr/>
        </p:nvSpPr>
        <p:spPr>
          <a:xfrm>
            <a:off x="831854" y="150328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36" name="타원 35"/>
          <p:cNvSpPr/>
          <p:nvPr/>
        </p:nvSpPr>
        <p:spPr>
          <a:xfrm>
            <a:off x="2213346" y="150171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37" name="타원 36"/>
          <p:cNvSpPr/>
          <p:nvPr/>
        </p:nvSpPr>
        <p:spPr>
          <a:xfrm>
            <a:off x="3481071" y="150171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5154149" y="2134079"/>
            <a:ext cx="45719" cy="5420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297117" y="1893370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223792" y="183352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94325943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login &gt; </a:t>
            </a:r>
            <a:r>
              <a:rPr lang="ko-KR" altLang="en-US" dirty="0" smtClean="0"/>
              <a:t>심층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분석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속성 분석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강성어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듀얼바차트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3x1, max 3x2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감성어를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검색어와</a:t>
            </a:r>
            <a:r>
              <a:rPr lang="ko-KR" altLang="en-US" dirty="0"/>
              <a:t> 속성의 </a:t>
            </a:r>
            <a:r>
              <a:rPr lang="ko-KR" altLang="en-US" dirty="0" err="1"/>
              <a:t>연관어를</a:t>
            </a:r>
            <a:r>
              <a:rPr lang="ko-KR" altLang="en-US" dirty="0"/>
              <a:t> 선택할 수 있는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검색어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속성 조합으로 선택이 가능 함</a:t>
            </a:r>
          </a:p>
          <a:p>
            <a:r>
              <a:rPr lang="en-US" altLang="ko-KR" dirty="0" smtClean="0"/>
              <a:t>3</a:t>
            </a:r>
            <a:r>
              <a:rPr lang="en-US" altLang="ko-KR" dirty="0"/>
              <a:t>.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 smtClean="0"/>
              <a:t>개</a:t>
            </a:r>
            <a:r>
              <a:rPr lang="en-US" altLang="ko-KR" dirty="0"/>
              <a:t>, 5~50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6.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</a:t>
            </a:r>
            <a:r>
              <a:rPr lang="en-US" altLang="ko-KR" dirty="0"/>
              <a:t>, Excel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7. </a:t>
            </a:r>
            <a:r>
              <a:rPr lang="ko-KR" altLang="en-US" dirty="0" err="1" smtClean="0"/>
              <a:t>감성어</a:t>
            </a:r>
            <a:r>
              <a:rPr lang="ko-KR" altLang="en-US" dirty="0" smtClean="0"/>
              <a:t> 분류 선택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18341" y="731733"/>
            <a:ext cx="4685572" cy="2481243"/>
            <a:chOff x="3595679" y="4872625"/>
            <a:chExt cx="4685572" cy="2481243"/>
          </a:xfrm>
        </p:grpSpPr>
        <p:sp>
          <p:nvSpPr>
            <p:cNvPr id="4" name="직사각형 3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감성어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95679" y="5202024"/>
              <a:ext cx="4685572" cy="215184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992" y="4959089"/>
              <a:ext cx="156469" cy="156469"/>
            </a:xfrm>
            <a:prstGeom prst="rect">
              <a:avLst/>
            </a:prstGeom>
          </p:spPr>
        </p:pic>
      </p:grpSp>
      <p:cxnSp>
        <p:nvCxnSpPr>
          <p:cNvPr id="7" name="직선 연결선 6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06941" y="1186898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18810" y="1186898"/>
            <a:ext cx="1033578" cy="1721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642200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568875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  <p:sp>
        <p:nvSpPr>
          <p:cNvPr id="13" name="타원 12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4" name="타원 13"/>
          <p:cNvSpPr/>
          <p:nvPr/>
        </p:nvSpPr>
        <p:spPr>
          <a:xfrm>
            <a:off x="2274467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5" name="타원 14"/>
          <p:cNvSpPr/>
          <p:nvPr/>
        </p:nvSpPr>
        <p:spPr>
          <a:xfrm>
            <a:off x="3542192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78" y="1743806"/>
            <a:ext cx="4346018" cy="1351686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4015076" y="1565322"/>
            <a:ext cx="1033578" cy="1721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  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3941751" y="153480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95015397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 smtClean="0"/>
              <a:t>위젯 </a:t>
            </a:r>
            <a:r>
              <a:rPr lang="ko-KR" altLang="en-US" dirty="0"/>
              <a:t>설정 </a:t>
            </a:r>
            <a:r>
              <a:rPr lang="en-US" altLang="ko-KR" dirty="0"/>
              <a:t>(</a:t>
            </a:r>
            <a:r>
              <a:rPr lang="ko-KR" altLang="en-US" dirty="0" err="1"/>
              <a:t>강성어</a:t>
            </a:r>
            <a:r>
              <a:rPr lang="ko-KR" altLang="en-US" dirty="0"/>
              <a:t>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/>
              <a:t>감성어</a:t>
            </a:r>
            <a:r>
              <a:rPr lang="ko-KR" altLang="en-US" dirty="0"/>
              <a:t>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- 1</a:t>
            </a:r>
            <a:r>
              <a:rPr lang="ko-KR" altLang="en-US" dirty="0"/>
              <a:t>차</a:t>
            </a:r>
            <a:r>
              <a:rPr lang="en-US" altLang="ko-KR" dirty="0"/>
              <a:t>, 2</a:t>
            </a:r>
            <a:r>
              <a:rPr lang="ko-KR" altLang="en-US" dirty="0"/>
              <a:t>차 </a:t>
            </a:r>
            <a:r>
              <a:rPr lang="ko-KR" altLang="en-US" dirty="0" err="1"/>
              <a:t>감성어를</a:t>
            </a:r>
            <a:r>
              <a:rPr lang="ko-KR" altLang="en-US" dirty="0"/>
              <a:t> 볼 수 있음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키워드 주위의 버블 모양으로 </a:t>
            </a:r>
            <a:r>
              <a:rPr lang="ko-KR" altLang="en-US" dirty="0" err="1"/>
              <a:t>감성어나</a:t>
            </a:r>
            <a:r>
              <a:rPr lang="ko-KR" altLang="en-US" dirty="0"/>
              <a:t> 나열되는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감성어를</a:t>
            </a:r>
            <a:r>
              <a:rPr lang="ko-KR" altLang="en-US" dirty="0"/>
              <a:t> </a:t>
            </a:r>
            <a:r>
              <a:rPr lang="ko-KR" altLang="en-US" dirty="0" err="1"/>
              <a:t>하이어라키</a:t>
            </a:r>
            <a:r>
              <a:rPr lang="ko-KR" altLang="en-US" dirty="0"/>
              <a:t> 구조로 보여주는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ko-KR" altLang="en-US" dirty="0"/>
              <a:t>발생량에 따라 순서 나열하는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-&gt; </a:t>
            </a:r>
            <a:r>
              <a:rPr lang="ko-KR" altLang="en-US" dirty="0"/>
              <a:t>해당 유형을 선택 시 </a:t>
            </a:r>
            <a:r>
              <a:rPr lang="en-US" altLang="ko-KR" dirty="0"/>
              <a:t>2</a:t>
            </a:r>
            <a:r>
              <a:rPr lang="ko-KR" altLang="en-US" dirty="0"/>
              <a:t>번 선택 사항이 나타남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2. </a:t>
            </a:r>
            <a:r>
              <a:rPr lang="ko-KR" altLang="en-US" dirty="0" err="1"/>
              <a:t>감성어의</a:t>
            </a:r>
            <a:r>
              <a:rPr lang="ko-KR" altLang="en-US" dirty="0"/>
              <a:t> 차수를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- 1</a:t>
            </a:r>
            <a:r>
              <a:rPr lang="ko-KR" altLang="en-US" dirty="0"/>
              <a:t>차</a:t>
            </a:r>
            <a:r>
              <a:rPr lang="en-US" altLang="ko-KR" dirty="0"/>
              <a:t>, 1,2</a:t>
            </a:r>
            <a:r>
              <a:rPr lang="ko-KR" altLang="en-US" dirty="0"/>
              <a:t>차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34" name="직사각형 33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39" name="타원 3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40" name="그룹 39"/>
          <p:cNvGrpSpPr/>
          <p:nvPr/>
        </p:nvGrpSpPr>
        <p:grpSpPr>
          <a:xfrm>
            <a:off x="724952" y="744334"/>
            <a:ext cx="3223857" cy="1815261"/>
            <a:chOff x="3595678" y="4872625"/>
            <a:chExt cx="3223857" cy="1815261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4788983" y="627442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감성어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595678" y="5202024"/>
              <a:ext cx="3223857" cy="1485862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45" name="타원 44"/>
          <p:cNvSpPr/>
          <p:nvPr/>
        </p:nvSpPr>
        <p:spPr>
          <a:xfrm>
            <a:off x="670435" y="70445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818786" y="1196395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514908" y="1200397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816438" y="115698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818786" y="1556273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깊이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810948" y="15345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51" name="타원 50"/>
          <p:cNvSpPr/>
          <p:nvPr/>
        </p:nvSpPr>
        <p:spPr>
          <a:xfrm>
            <a:off x="2088743" y="1600204"/>
            <a:ext cx="115889" cy="1079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479508" y="1600204"/>
            <a:ext cx="117475" cy="10795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latinLnBrk="0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583826" y="1551374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209570" y="1547347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1, 2</a:t>
            </a:r>
            <a:r>
              <a:rPr lang="ko-KR" altLang="en-US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203998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강성어</a:t>
            </a:r>
            <a:r>
              <a:rPr lang="ko-KR" altLang="en-US" dirty="0"/>
              <a:t>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2x1,  min 2x1, max : 4x1 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</a:t>
            </a:r>
            <a:r>
              <a:rPr lang="en-US" altLang="ko-KR" dirty="0" err="1"/>
              <a:t>df</a:t>
            </a:r>
            <a:r>
              <a:rPr lang="en-US" altLang="ko-KR" dirty="0"/>
              <a:t> 4x1,  min 3x1, max : 6x3 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감성어를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검색어와</a:t>
            </a:r>
            <a:r>
              <a:rPr lang="ko-KR" altLang="en-US" dirty="0"/>
              <a:t> 속성의 </a:t>
            </a:r>
            <a:r>
              <a:rPr lang="ko-KR" altLang="en-US" dirty="0" err="1"/>
              <a:t>연관어를</a:t>
            </a:r>
            <a:r>
              <a:rPr lang="ko-KR" altLang="en-US" dirty="0"/>
              <a:t> 선택할 수 있는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검색어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속성 조합으로 선택이 가능 함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  <a:r>
              <a:rPr lang="en-US" altLang="ko-KR" dirty="0"/>
              <a:t>, 5~50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6.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</a:t>
            </a:r>
            <a:r>
              <a:rPr lang="en-US" altLang="ko-KR" dirty="0"/>
              <a:t>, Excel</a:t>
            </a:r>
            <a:r>
              <a:rPr lang="ko-KR" altLang="en-US" dirty="0"/>
              <a:t>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</a:t>
            </a:r>
            <a:r>
              <a:rPr lang="en-US" altLang="ko-KR" dirty="0"/>
              <a:t>: Excel 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7. </a:t>
            </a:r>
            <a:r>
              <a:rPr lang="ko-KR" altLang="en-US" dirty="0" err="1"/>
              <a:t>감성어</a:t>
            </a:r>
            <a:r>
              <a:rPr lang="ko-KR" altLang="en-US" dirty="0"/>
              <a:t> 분류 </a:t>
            </a:r>
            <a:r>
              <a:rPr lang="ko-KR" altLang="en-US" dirty="0" smtClean="0"/>
              <a:t>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긍정</a:t>
            </a:r>
            <a:r>
              <a:rPr lang="en-US" altLang="ko-KR" dirty="0"/>
              <a:t> : </a:t>
            </a:r>
            <a:r>
              <a:rPr lang="ko-KR" altLang="en-US" dirty="0" err="1"/>
              <a:t>긍정키워드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부정 </a:t>
            </a:r>
            <a:r>
              <a:rPr lang="en-US" altLang="ko-KR" dirty="0"/>
              <a:t>: </a:t>
            </a:r>
            <a:r>
              <a:rPr lang="ko-KR" altLang="en-US" dirty="0" err="1"/>
              <a:t>부정키워드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</a:p>
          <a:p>
            <a:endParaRPr lang="en-US" altLang="ko-KR" dirty="0"/>
          </a:p>
        </p:txBody>
      </p:sp>
      <p:grpSp>
        <p:nvGrpSpPr>
          <p:cNvPr id="3" name="그룹 2"/>
          <p:cNvGrpSpPr/>
          <p:nvPr/>
        </p:nvGrpSpPr>
        <p:grpSpPr>
          <a:xfrm>
            <a:off x="695400" y="1069596"/>
            <a:ext cx="4685572" cy="2913291"/>
            <a:chOff x="770741" y="884133"/>
            <a:chExt cx="4685572" cy="2913291"/>
          </a:xfrm>
        </p:grpSpPr>
        <p:grpSp>
          <p:nvGrpSpPr>
            <p:cNvPr id="4" name="그룹 3"/>
            <p:cNvGrpSpPr/>
            <p:nvPr/>
          </p:nvGrpSpPr>
          <p:grpSpPr>
            <a:xfrm>
              <a:off x="770741" y="884133"/>
              <a:ext cx="4685572" cy="2913291"/>
              <a:chOff x="3595679" y="4872625"/>
              <a:chExt cx="4685572" cy="2985299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3595679" y="4872625"/>
                <a:ext cx="4685572" cy="32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감성어</a:t>
                </a:r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차트</a:t>
                </a:r>
                <a:endPara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3595679" y="5202024"/>
                <a:ext cx="4685572" cy="2655900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5992" y="4959089"/>
                <a:ext cx="156469" cy="156469"/>
              </a:xfrm>
              <a:prstGeom prst="rect">
                <a:avLst/>
              </a:prstGeom>
            </p:spPr>
          </p:pic>
        </p:grpSp>
        <p:cxnSp>
          <p:nvCxnSpPr>
            <p:cNvPr id="5" name="직선 연결선 4"/>
            <p:cNvCxnSpPr/>
            <p:nvPr/>
          </p:nvCxnSpPr>
          <p:spPr>
            <a:xfrm>
              <a:off x="1025293" y="1637184"/>
              <a:ext cx="42878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3648099" y="1339298"/>
              <a:ext cx="591259" cy="1700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59968" y="1339298"/>
              <a:ext cx="1033578" cy="1721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             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033" y="1339297"/>
              <a:ext cx="942460" cy="170012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4683358" y="1339297"/>
              <a:ext cx="517696" cy="170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다운로드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610033" y="1276567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6</a:t>
              </a:r>
              <a:endParaRPr lang="ko-KR" altLang="en-US" sz="1050" b="1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934133" y="1278708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1</a:t>
              </a:r>
              <a:endParaRPr lang="ko-KR" altLang="en-US" sz="1050" b="1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2315625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2</a:t>
              </a:r>
              <a:endParaRPr lang="ko-KR" altLang="en-US" sz="1050" b="1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3583350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3</a:t>
              </a:r>
              <a:endParaRPr lang="ko-KR" altLang="en-US" sz="1050" b="1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950860" y="2021649"/>
            <a:ext cx="679628" cy="17415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877535" y="1954703"/>
            <a:ext cx="146650" cy="1502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962244" y="3582606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357" y="2249796"/>
            <a:ext cx="3608924" cy="124906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42952" y="4408873"/>
            <a:ext cx="2226808" cy="1447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19933" y="4664540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01670" y="4678122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27819" y="4691704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742952" y="4938819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667170" y="4678122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271644" y="4683078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742952" y="4410035"/>
            <a:ext cx="4453616" cy="2582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969760" y="4669493"/>
            <a:ext cx="2226808" cy="119176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846741" y="4667178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28478" y="4671968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54627" y="4676758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2969760" y="4932665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893978" y="4671968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498452" y="4676924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740882" y="4408873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012680" y="4414705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455718" y="5991091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4211" y="839391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289552" y="2041364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180209" y="1979998"/>
            <a:ext cx="146650" cy="1502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96608750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 smtClean="0"/>
              <a:t>위젯 </a:t>
            </a:r>
            <a:r>
              <a:rPr lang="ko-KR" altLang="en-US" dirty="0"/>
              <a:t>설정 </a:t>
            </a:r>
            <a:r>
              <a:rPr lang="en-US" altLang="ko-KR" dirty="0" smtClean="0"/>
              <a:t>(TPO </a:t>
            </a:r>
            <a:r>
              <a:rPr lang="ko-KR" altLang="en-US" dirty="0" smtClean="0"/>
              <a:t>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TPO</a:t>
            </a:r>
            <a:r>
              <a:rPr lang="ko-KR" altLang="en-US" dirty="0"/>
              <a:t>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- 1</a:t>
            </a:r>
            <a:r>
              <a:rPr lang="ko-KR" altLang="en-US" dirty="0"/>
              <a:t>차</a:t>
            </a:r>
            <a:r>
              <a:rPr lang="en-US" altLang="ko-KR" dirty="0"/>
              <a:t>, 2</a:t>
            </a:r>
            <a:r>
              <a:rPr lang="ko-KR" altLang="en-US" dirty="0"/>
              <a:t>차 </a:t>
            </a:r>
            <a:r>
              <a:rPr lang="ko-KR" altLang="en-US" dirty="0" err="1"/>
              <a:t>연관어를</a:t>
            </a:r>
            <a:r>
              <a:rPr lang="ko-KR" altLang="en-US" dirty="0"/>
              <a:t> 볼 수 있음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키워드 주위의 버블 모양으로 </a:t>
            </a:r>
            <a:r>
              <a:rPr lang="ko-KR" altLang="en-US" dirty="0" err="1"/>
              <a:t>연관어나</a:t>
            </a:r>
            <a:r>
              <a:rPr lang="ko-KR" altLang="en-US" dirty="0"/>
              <a:t> 나열되는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연관어를</a:t>
            </a:r>
            <a:r>
              <a:rPr lang="ko-KR" altLang="en-US" dirty="0"/>
              <a:t> </a:t>
            </a:r>
            <a:r>
              <a:rPr lang="ko-KR" altLang="en-US" dirty="0" err="1"/>
              <a:t>하이어라키</a:t>
            </a:r>
            <a:r>
              <a:rPr lang="ko-KR" altLang="en-US" dirty="0"/>
              <a:t> 구조로 보여주는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ko-KR" altLang="en-US" dirty="0"/>
              <a:t>발생량에 따라 순서 나열하는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-&gt; </a:t>
            </a:r>
            <a:r>
              <a:rPr lang="ko-KR" altLang="en-US" dirty="0"/>
              <a:t>해당 유형을 선택 시 </a:t>
            </a:r>
            <a:r>
              <a:rPr lang="en-US" altLang="ko-KR" dirty="0"/>
              <a:t>2</a:t>
            </a:r>
            <a:r>
              <a:rPr lang="ko-KR" altLang="en-US" dirty="0"/>
              <a:t>번 선택 사항이 나타남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2. TPO</a:t>
            </a:r>
            <a:r>
              <a:rPr lang="ko-KR" altLang="en-US" dirty="0"/>
              <a:t>의 차수를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- 1</a:t>
            </a:r>
            <a:r>
              <a:rPr lang="ko-KR" altLang="en-US" dirty="0"/>
              <a:t>차</a:t>
            </a:r>
            <a:r>
              <a:rPr lang="en-US" altLang="ko-KR" dirty="0"/>
              <a:t>, 1,2</a:t>
            </a:r>
            <a:r>
              <a:rPr lang="ko-KR" altLang="en-US" dirty="0"/>
              <a:t>차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2x2,  min 1x1, max : 2x2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TPO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개</a:t>
            </a:r>
            <a:r>
              <a:rPr lang="en-US" altLang="ko-KR" dirty="0"/>
              <a:t>, 5~50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리스트 </a:t>
            </a:r>
            <a:r>
              <a:rPr lang="en-US" altLang="ko-KR" dirty="0"/>
              <a:t>: 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, 5~15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이미지 다운로드</a:t>
            </a:r>
            <a:r>
              <a:rPr lang="en-US" altLang="ko-KR" dirty="0"/>
              <a:t>, Excel </a:t>
            </a:r>
            <a:r>
              <a:rPr lang="ko-KR" altLang="en-US" dirty="0"/>
              <a:t>다운로드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4" name="직사각형 3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9" name="타원 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724952" y="744334"/>
            <a:ext cx="3223857" cy="1815261"/>
            <a:chOff x="3595678" y="4872625"/>
            <a:chExt cx="3223857" cy="1815261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4788983" y="627442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TPO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595678" y="5202024"/>
              <a:ext cx="3223857" cy="1485862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15" name="타원 14"/>
          <p:cNvSpPr/>
          <p:nvPr/>
        </p:nvSpPr>
        <p:spPr>
          <a:xfrm>
            <a:off x="670435" y="70445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18786" y="1196395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514908" y="1200397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버블차트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16438" y="115698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8786" y="1556273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깊이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10948" y="15345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21" name="타원 20"/>
          <p:cNvSpPr/>
          <p:nvPr/>
        </p:nvSpPr>
        <p:spPr>
          <a:xfrm>
            <a:off x="2088743" y="1600204"/>
            <a:ext cx="115889" cy="1079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79508" y="1600204"/>
            <a:ext cx="117475" cy="10795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latinLnBrk="0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83826" y="1551374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09570" y="1547347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1, 2</a:t>
            </a:r>
            <a:r>
              <a:rPr lang="ko-KR" altLang="en-US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150684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/>
              <a:t>위젯 설정 </a:t>
            </a:r>
            <a:r>
              <a:rPr lang="en-US" altLang="ko-KR" dirty="0"/>
              <a:t>(TPO </a:t>
            </a:r>
            <a:r>
              <a:rPr lang="ko-KR" altLang="en-US" dirty="0"/>
              <a:t>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2x2,  min 1x1, max : 2x2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2x1,  min 2x1, max : 4x1 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</a:t>
            </a:r>
            <a:r>
              <a:rPr lang="en-US" altLang="ko-KR" dirty="0" err="1"/>
              <a:t>df</a:t>
            </a:r>
            <a:r>
              <a:rPr lang="en-US" altLang="ko-KR" dirty="0"/>
              <a:t> 4x1,  min 3x1, max : 6x3 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TPO</a:t>
            </a:r>
            <a:r>
              <a:rPr lang="ko-KR" altLang="en-US" dirty="0"/>
              <a:t>를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검색어와</a:t>
            </a:r>
            <a:r>
              <a:rPr lang="ko-KR" altLang="en-US" dirty="0"/>
              <a:t> 속성의 </a:t>
            </a:r>
            <a:r>
              <a:rPr lang="en-US" altLang="ko-KR" dirty="0" smtClean="0"/>
              <a:t>TPO</a:t>
            </a:r>
            <a:r>
              <a:rPr lang="ko-KR" altLang="en-US" dirty="0" smtClean="0"/>
              <a:t>를 </a:t>
            </a:r>
            <a:r>
              <a:rPr lang="ko-KR" altLang="en-US" dirty="0"/>
              <a:t>선택할 수 있는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검색어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속성 조합으로 선택이 가능 함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TPO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  <a:r>
              <a:rPr lang="en-US" altLang="ko-KR" dirty="0"/>
              <a:t>, 5~20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키워드 속성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등록 속성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6.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이미지</a:t>
            </a:r>
            <a:r>
              <a:rPr lang="en-US" altLang="ko-KR" dirty="0"/>
              <a:t>, Excel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7. TPO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T : </a:t>
            </a:r>
            <a:r>
              <a:rPr lang="ko-KR" altLang="en-US" dirty="0"/>
              <a:t>시간에 대한 키워드를 볼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P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장소에 대한 키워드를 볼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O : </a:t>
            </a:r>
            <a:r>
              <a:rPr lang="ko-KR" altLang="en-US" dirty="0"/>
              <a:t>상황에 대한 키워드를 볼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52" y="1755461"/>
            <a:ext cx="2332782" cy="198972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351384" y="1782854"/>
          <a:ext cx="1531847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24">
                  <a:extLst>
                    <a:ext uri="{9D8B030D-6E8A-4147-A177-3AD203B41FA5}">
                      <a16:colId xmlns:a16="http://schemas.microsoft.com/office/drawing/2014/main" val="198467756"/>
                    </a:ext>
                  </a:extLst>
                </a:gridCol>
                <a:gridCol w="758475">
                  <a:extLst>
                    <a:ext uri="{9D8B030D-6E8A-4147-A177-3AD203B41FA5}">
                      <a16:colId xmlns:a16="http://schemas.microsoft.com/office/drawing/2014/main" val="154982804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192647153"/>
                    </a:ext>
                  </a:extLst>
                </a:gridCol>
              </a:tblGrid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연관어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버즈량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289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악성코드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633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멀웨이</a:t>
                      </a:r>
                      <a:endParaRPr lang="en-US" altLang="ko-KR" sz="600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2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4196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워너크라이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555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해피해킹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10,234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10,154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863093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비너스락커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9,675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익스플로러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9,164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6951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취약점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8,999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7134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록키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41426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594558" y="766159"/>
            <a:ext cx="4685572" cy="3168352"/>
            <a:chOff x="770741" y="884134"/>
            <a:chExt cx="4685572" cy="3168352"/>
          </a:xfrm>
        </p:grpSpPr>
        <p:grpSp>
          <p:nvGrpSpPr>
            <p:cNvPr id="6" name="그룹 5"/>
            <p:cNvGrpSpPr/>
            <p:nvPr/>
          </p:nvGrpSpPr>
          <p:grpSpPr>
            <a:xfrm>
              <a:off x="770741" y="884134"/>
              <a:ext cx="4685572" cy="3168352"/>
              <a:chOff x="3595679" y="4872625"/>
              <a:chExt cx="4685572" cy="3246664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595679" y="4872625"/>
                <a:ext cx="4685572" cy="32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TPO</a:t>
                </a:r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차트</a:t>
                </a:r>
                <a:endPara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3595679" y="5202024"/>
                <a:ext cx="4685572" cy="2917265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5992" y="4959089"/>
                <a:ext cx="156469" cy="156469"/>
              </a:xfrm>
              <a:prstGeom prst="rect">
                <a:avLst/>
              </a:prstGeom>
            </p:spPr>
          </p:pic>
        </p:grpSp>
        <p:cxnSp>
          <p:nvCxnSpPr>
            <p:cNvPr id="7" name="직선 연결선 6"/>
            <p:cNvCxnSpPr/>
            <p:nvPr/>
          </p:nvCxnSpPr>
          <p:spPr>
            <a:xfrm>
              <a:off x="1025293" y="1637184"/>
              <a:ext cx="42878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648099" y="1339298"/>
              <a:ext cx="591259" cy="1700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59968" y="1339298"/>
              <a:ext cx="1033578" cy="1721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             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033" y="1339297"/>
              <a:ext cx="942460" cy="170012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4683358" y="1339297"/>
              <a:ext cx="517696" cy="170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다운로드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4610033" y="1276567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6</a:t>
              </a:r>
              <a:endParaRPr lang="ko-KR" altLang="en-US" sz="1050" b="1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934133" y="1278708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1</a:t>
              </a:r>
              <a:endParaRPr lang="ko-KR" altLang="en-US" sz="1050" b="1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2315625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2</a:t>
              </a:r>
              <a:endParaRPr lang="ko-KR" altLang="en-US" sz="1050" b="1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3583350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3</a:t>
              </a:r>
              <a:endParaRPr lang="ko-KR" altLang="en-US" sz="1050" b="1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380255" y="1619845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306930" y="155232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21" name="직사각형 20"/>
          <p:cNvSpPr/>
          <p:nvPr/>
        </p:nvSpPr>
        <p:spPr>
          <a:xfrm>
            <a:off x="4192236" y="1552001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101590" y="150081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  <p:grpSp>
        <p:nvGrpSpPr>
          <p:cNvPr id="23" name="그룹 22"/>
          <p:cNvGrpSpPr/>
          <p:nvPr/>
        </p:nvGrpSpPr>
        <p:grpSpPr>
          <a:xfrm>
            <a:off x="3287688" y="3918994"/>
            <a:ext cx="4685572" cy="2913291"/>
            <a:chOff x="3595679" y="4872625"/>
            <a:chExt cx="4685572" cy="2985299"/>
          </a:xfrm>
        </p:grpSpPr>
        <p:sp>
          <p:nvSpPr>
            <p:cNvPr id="24" name="직사각형 23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TPO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595679" y="5202024"/>
              <a:ext cx="4685572" cy="2655900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992" y="4959089"/>
              <a:ext cx="156469" cy="156469"/>
            </a:xfrm>
            <a:prstGeom prst="rect">
              <a:avLst/>
            </a:prstGeom>
          </p:spPr>
        </p:pic>
      </p:grpSp>
      <p:cxnSp>
        <p:nvCxnSpPr>
          <p:cNvPr id="27" name="직선 연결선 26"/>
          <p:cNvCxnSpPr/>
          <p:nvPr/>
        </p:nvCxnSpPr>
        <p:spPr>
          <a:xfrm>
            <a:off x="3542240" y="4672045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165046" y="4374159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876915" y="4374159"/>
            <a:ext cx="1033578" cy="1721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980" y="4374158"/>
            <a:ext cx="942460" cy="170012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7200305" y="4374158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103795" y="43336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  <p:sp>
        <p:nvSpPr>
          <p:cNvPr id="33" name="타원 32"/>
          <p:cNvSpPr/>
          <p:nvPr/>
        </p:nvSpPr>
        <p:spPr>
          <a:xfrm>
            <a:off x="3451080" y="431356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34" name="타원 33"/>
          <p:cNvSpPr/>
          <p:nvPr/>
        </p:nvSpPr>
        <p:spPr>
          <a:xfrm>
            <a:off x="4832572" y="431200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35" name="타원 34"/>
          <p:cNvSpPr/>
          <p:nvPr/>
        </p:nvSpPr>
        <p:spPr>
          <a:xfrm>
            <a:off x="6100297" y="431200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39" y="4975717"/>
            <a:ext cx="2361643" cy="1584374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217900" y="4837664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217906" y="519770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217905" y="534172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217904" y="548573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217903" y="562975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217902" y="577376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217901" y="591778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217900" y="606180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154010" y="519770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154009" y="534172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4008" y="548573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154007" y="562975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154006" y="577376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154005" y="591778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154004" y="606180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42262" y="513820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42260" y="528991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</a:p>
        </p:txBody>
      </p:sp>
      <p:sp>
        <p:nvSpPr>
          <p:cNvPr id="54" name="타원 53"/>
          <p:cNvSpPr/>
          <p:nvPr/>
        </p:nvSpPr>
        <p:spPr>
          <a:xfrm>
            <a:off x="6131085" y="477601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2439483" y="4668297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히트맵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6100297" y="51271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57" name="직사각형 56"/>
          <p:cNvSpPr/>
          <p:nvPr/>
        </p:nvSpPr>
        <p:spPr>
          <a:xfrm>
            <a:off x="3640674" y="4748815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550028" y="469763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562611" y="514155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버블차트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01246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 smtClean="0"/>
              <a:t>위젯 </a:t>
            </a:r>
            <a:r>
              <a:rPr lang="ko-KR" altLang="en-US" dirty="0"/>
              <a:t>설정 </a:t>
            </a:r>
            <a:r>
              <a:rPr lang="en-US" altLang="ko-KR" dirty="0"/>
              <a:t>(TPO </a:t>
            </a:r>
            <a:r>
              <a:rPr lang="ko-KR" altLang="en-US" dirty="0"/>
              <a:t>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TPO</a:t>
            </a:r>
            <a:r>
              <a:rPr lang="ko-KR" altLang="en-US" dirty="0"/>
              <a:t>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 </a:t>
            </a:r>
            <a:r>
              <a:rPr lang="en-US" altLang="ko-KR" dirty="0"/>
              <a:t>(1</a:t>
            </a:r>
            <a:r>
              <a:rPr lang="ko-KR" altLang="en-US" dirty="0"/>
              <a:t>차</a:t>
            </a:r>
            <a:r>
              <a:rPr lang="en-US" altLang="ko-KR" dirty="0"/>
              <a:t>, 2</a:t>
            </a:r>
            <a:r>
              <a:rPr lang="ko-KR" altLang="en-US" dirty="0"/>
              <a:t>차 모두 가능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ko-KR" altLang="en-US" dirty="0"/>
              <a:t>발생량에 따라 순서 나열하는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-&gt; </a:t>
            </a:r>
            <a:r>
              <a:rPr lang="ko-KR" altLang="en-US" dirty="0"/>
              <a:t>해당 유형을 선택 시 </a:t>
            </a:r>
            <a:r>
              <a:rPr lang="en-US" altLang="ko-KR" dirty="0"/>
              <a:t>2</a:t>
            </a:r>
            <a:r>
              <a:rPr lang="ko-KR" altLang="en-US" dirty="0"/>
              <a:t>번 선택 사항이 나타남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2. TPO</a:t>
            </a:r>
            <a:r>
              <a:rPr lang="ko-KR" altLang="en-US" dirty="0"/>
              <a:t>의 차수를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- 1</a:t>
            </a:r>
            <a:r>
              <a:rPr lang="ko-KR" altLang="en-US" dirty="0"/>
              <a:t>차</a:t>
            </a:r>
            <a:r>
              <a:rPr lang="en-US" altLang="ko-KR" dirty="0"/>
              <a:t>, 1,2</a:t>
            </a:r>
            <a:r>
              <a:rPr lang="ko-KR" altLang="en-US" dirty="0"/>
              <a:t>차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2x1,  min 2x1, max : 4x1 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</a:t>
            </a:r>
            <a:r>
              <a:rPr lang="en-US" altLang="ko-KR" dirty="0" err="1"/>
              <a:t>df</a:t>
            </a:r>
            <a:r>
              <a:rPr lang="en-US" altLang="ko-KR" dirty="0"/>
              <a:t> 4x1,  min 3x1, max : 6x3 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TPO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, 5~20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TPO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</a:t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Excel </a:t>
            </a:r>
            <a:r>
              <a:rPr lang="ko-KR" altLang="en-US" dirty="0"/>
              <a:t>다운로드</a:t>
            </a:r>
          </a:p>
          <a:p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12" name="직사각형 11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7" name="타원 16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18" name="그룹 17"/>
          <p:cNvGrpSpPr/>
          <p:nvPr/>
        </p:nvGrpSpPr>
        <p:grpSpPr>
          <a:xfrm>
            <a:off x="735524" y="762590"/>
            <a:ext cx="3223857" cy="1815261"/>
            <a:chOff x="3595678" y="4872625"/>
            <a:chExt cx="3223857" cy="1815261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788983" y="627442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TPO 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차트 설정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595678" y="5202024"/>
              <a:ext cx="3223857" cy="1485862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23" name="타원 22"/>
          <p:cNvSpPr/>
          <p:nvPr/>
        </p:nvSpPr>
        <p:spPr>
          <a:xfrm>
            <a:off x="681007" y="72270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c</a:t>
            </a:r>
            <a:endParaRPr lang="ko-KR" altLang="en-US" sz="105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29358" y="1214651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25480" y="1218653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27010" y="117524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29358" y="1574529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깊이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21520" y="155275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29" name="타원 28"/>
          <p:cNvSpPr/>
          <p:nvPr/>
        </p:nvSpPr>
        <p:spPr>
          <a:xfrm>
            <a:off x="2099315" y="1618460"/>
            <a:ext cx="115889" cy="1079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490080" y="1618460"/>
            <a:ext cx="117475" cy="10795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latinLnBrk="0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94398" y="1569630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220142" y="1565603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1, 2</a:t>
            </a:r>
            <a:r>
              <a:rPr lang="ko-KR" altLang="en-US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355888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/>
              <a:t>위젯 설정 </a:t>
            </a:r>
            <a:r>
              <a:rPr lang="en-US" altLang="ko-KR" dirty="0"/>
              <a:t>(TPO </a:t>
            </a:r>
            <a:r>
              <a:rPr lang="ko-KR" altLang="en-US" dirty="0"/>
              <a:t>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2x2,  min 1x1, max : 2x2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2x1,  min 2x1, max : 4x1 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</a:t>
            </a:r>
            <a:r>
              <a:rPr lang="en-US" altLang="ko-KR" dirty="0" err="1"/>
              <a:t>df</a:t>
            </a:r>
            <a:r>
              <a:rPr lang="en-US" altLang="ko-KR" dirty="0"/>
              <a:t> 4x1,  min 3x1, max : 6x3 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TPO</a:t>
            </a:r>
            <a:r>
              <a:rPr lang="ko-KR" altLang="en-US" dirty="0"/>
              <a:t>를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검색어와</a:t>
            </a:r>
            <a:r>
              <a:rPr lang="ko-KR" altLang="en-US" dirty="0"/>
              <a:t> 속성의 </a:t>
            </a:r>
            <a:r>
              <a:rPr lang="en-US" altLang="ko-KR" dirty="0"/>
              <a:t>TPO</a:t>
            </a:r>
            <a:r>
              <a:rPr lang="ko-KR" altLang="en-US" dirty="0"/>
              <a:t>를 선택할 수 있는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검색어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속성 조합으로 선택이 가능 함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TPO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  <a:r>
              <a:rPr lang="en-US" altLang="ko-KR" dirty="0"/>
              <a:t>, 5~20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6.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Excel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7. TPO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T : </a:t>
            </a:r>
            <a:r>
              <a:rPr lang="ko-KR" altLang="en-US" dirty="0"/>
              <a:t>시간에 대한 키워드를 볼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P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장소에 대한 키워드를 볼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O : </a:t>
            </a:r>
            <a:r>
              <a:rPr lang="ko-KR" altLang="en-US" dirty="0"/>
              <a:t>상황에 대한 키워드를 볼 수 있음</a:t>
            </a:r>
          </a:p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828100" y="1075167"/>
            <a:ext cx="4685572" cy="2913291"/>
            <a:chOff x="770741" y="884133"/>
            <a:chExt cx="4685572" cy="2913291"/>
          </a:xfrm>
        </p:grpSpPr>
        <p:grpSp>
          <p:nvGrpSpPr>
            <p:cNvPr id="4" name="그룹 3"/>
            <p:cNvGrpSpPr/>
            <p:nvPr/>
          </p:nvGrpSpPr>
          <p:grpSpPr>
            <a:xfrm>
              <a:off x="770741" y="884133"/>
              <a:ext cx="4685572" cy="2913291"/>
              <a:chOff x="3595679" y="4872625"/>
              <a:chExt cx="4685572" cy="2985299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3595679" y="4872625"/>
                <a:ext cx="4685572" cy="32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감성어</a:t>
                </a:r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차트</a:t>
                </a:r>
                <a:endPara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3595679" y="5202024"/>
                <a:ext cx="4685572" cy="2655900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5992" y="4959089"/>
                <a:ext cx="156469" cy="156469"/>
              </a:xfrm>
              <a:prstGeom prst="rect">
                <a:avLst/>
              </a:prstGeom>
            </p:spPr>
          </p:pic>
        </p:grpSp>
        <p:cxnSp>
          <p:nvCxnSpPr>
            <p:cNvPr id="5" name="직선 연결선 4"/>
            <p:cNvCxnSpPr/>
            <p:nvPr/>
          </p:nvCxnSpPr>
          <p:spPr>
            <a:xfrm>
              <a:off x="1025293" y="1637184"/>
              <a:ext cx="42878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3648099" y="1339298"/>
              <a:ext cx="591259" cy="1700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59968" y="1339298"/>
              <a:ext cx="1033578" cy="1721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             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033" y="1339297"/>
              <a:ext cx="942460" cy="170012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4683358" y="1339297"/>
              <a:ext cx="517696" cy="170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다운로드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610033" y="1276567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6</a:t>
              </a:r>
              <a:endParaRPr lang="ko-KR" altLang="en-US" sz="1050" b="1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934133" y="1278708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1</a:t>
              </a:r>
              <a:endParaRPr lang="ko-KR" altLang="en-US" sz="1050" b="1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2315625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2</a:t>
              </a:r>
              <a:endParaRPr lang="ko-KR" altLang="en-US" sz="1050" b="1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3583350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3</a:t>
              </a:r>
              <a:endParaRPr lang="ko-KR" altLang="en-US" sz="1050" b="1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807857" y="1927988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734532" y="186047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58071" y="3475835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9266" y="76346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54" y="2181744"/>
            <a:ext cx="3608924" cy="121930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73204" y="4340821"/>
            <a:ext cx="2226808" cy="1447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50185" y="4596488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31922" y="4610070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58071" y="4623652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973204" y="4870767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897422" y="4610070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501896" y="4615026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973204" y="4341983"/>
            <a:ext cx="4453616" cy="2582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00012" y="4601441"/>
            <a:ext cx="2226808" cy="119176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076993" y="4599126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58730" y="4603916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84879" y="4608706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200012" y="4864613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124230" y="4603916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728704" y="4608872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971134" y="4340821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4242932" y="4346653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685970" y="5923039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127852" y="1936949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037206" y="18857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08032562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ko-KR" altLang="en-US" dirty="0"/>
              <a:t>속성 분석</a:t>
            </a:r>
            <a:r>
              <a:rPr lang="en-US" altLang="ko-KR" dirty="0"/>
              <a:t> &gt; </a:t>
            </a:r>
            <a:r>
              <a:rPr lang="ko-KR" altLang="en-US" dirty="0" smtClean="0"/>
              <a:t>위젯 </a:t>
            </a:r>
            <a:r>
              <a:rPr lang="ko-KR" altLang="en-US" dirty="0"/>
              <a:t>설정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포스트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</a:t>
            </a:r>
            <a:r>
              <a:rPr lang="en-US" altLang="ko-KR" dirty="0"/>
              <a:t>. </a:t>
            </a:r>
            <a:r>
              <a:rPr lang="ko-KR" altLang="en-US" dirty="0"/>
              <a:t>포스트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 err="1"/>
              <a:t>유형선택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포스트 </a:t>
            </a:r>
            <a:r>
              <a:rPr lang="en-US" altLang="ko-KR" dirty="0"/>
              <a:t>: </a:t>
            </a:r>
            <a:r>
              <a:rPr lang="ko-KR" altLang="en-US" dirty="0"/>
              <a:t>키워드가 포함된 포스팅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포스트 원문 찾기 </a:t>
            </a:r>
            <a:r>
              <a:rPr lang="en-US" altLang="ko-KR" dirty="0"/>
              <a:t>: </a:t>
            </a:r>
            <a:r>
              <a:rPr lang="ko-KR" altLang="en-US" dirty="0"/>
              <a:t>키워드가 포함된 포스팅과</a:t>
            </a:r>
            <a:r>
              <a:rPr lang="en-US" altLang="ko-KR" dirty="0"/>
              <a:t> </a:t>
            </a:r>
            <a:r>
              <a:rPr lang="ko-KR" altLang="en-US" dirty="0"/>
              <a:t>해당포스팅의 원문 포함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</a:t>
            </a:r>
            <a:br>
              <a:rPr lang="en-US" altLang="ko-KR" dirty="0"/>
            </a:br>
            <a:r>
              <a:rPr lang="en-US" altLang="ko-KR" dirty="0"/>
              <a:t>   2. </a:t>
            </a:r>
            <a:r>
              <a:rPr lang="ko-KR" altLang="en-US" dirty="0"/>
              <a:t>최초 </a:t>
            </a:r>
            <a:r>
              <a:rPr lang="ko-KR" altLang="en-US" dirty="0" err="1"/>
              <a:t>작성글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/>
              <a:t>포함 </a:t>
            </a:r>
            <a:r>
              <a:rPr lang="en-US" altLang="ko-KR" dirty="0"/>
              <a:t>: </a:t>
            </a:r>
            <a:r>
              <a:rPr lang="ko-KR" altLang="en-US" dirty="0"/>
              <a:t>최초 </a:t>
            </a:r>
            <a:r>
              <a:rPr lang="ko-KR" altLang="en-US" dirty="0" err="1"/>
              <a:t>작성글을</a:t>
            </a:r>
            <a:r>
              <a:rPr lang="ko-KR" altLang="en-US" dirty="0"/>
              <a:t> 리스트 상단에 표시해주는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/>
              <a:t>미포함 </a:t>
            </a:r>
            <a:r>
              <a:rPr lang="en-US" altLang="ko-KR" dirty="0"/>
              <a:t>: </a:t>
            </a:r>
            <a:r>
              <a:rPr lang="ko-KR" altLang="en-US" dirty="0"/>
              <a:t>최초 </a:t>
            </a:r>
            <a:r>
              <a:rPr lang="ko-KR" altLang="en-US" dirty="0" err="1"/>
              <a:t>작성글을</a:t>
            </a:r>
            <a:r>
              <a:rPr lang="ko-KR" altLang="en-US" dirty="0"/>
              <a:t> 없이 리스트만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1x3, min 1x2, max 4x3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포스트 </a:t>
            </a:r>
            <a:r>
              <a:rPr lang="en-US" altLang="ko-KR" dirty="0"/>
              <a:t>RT</a:t>
            </a:r>
            <a:r>
              <a:rPr lang="ko-KR" altLang="en-US" dirty="0"/>
              <a:t>글 포함 미포함 여부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트위터의 경우 수집된 포스트 중에서 </a:t>
            </a:r>
            <a:r>
              <a:rPr lang="en-US" altLang="ko-KR" dirty="0"/>
              <a:t>RT</a:t>
            </a:r>
            <a:r>
              <a:rPr lang="ko-KR" altLang="en-US" dirty="0"/>
              <a:t>글을 제외 할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포스팅 부가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메일 </a:t>
            </a:r>
            <a:r>
              <a:rPr lang="en-US" altLang="ko-KR" dirty="0"/>
              <a:t>: </a:t>
            </a:r>
            <a:r>
              <a:rPr lang="ko-KR" altLang="en-US" dirty="0"/>
              <a:t>해당 포스트를 원하는 사람에게 메일로 발송 할 수 있는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스크랩 </a:t>
            </a:r>
            <a:r>
              <a:rPr lang="en-US" altLang="ko-KR" dirty="0"/>
              <a:t>: </a:t>
            </a:r>
            <a:r>
              <a:rPr lang="ko-KR" altLang="en-US" dirty="0"/>
              <a:t>해당 포스트를 나중에 보기 위해서 스크랩 폴더에 저장하는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최초 작성 글 포함으로 설정 시 나타나는 최초 작성 글 </a:t>
            </a:r>
          </a:p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4" name="직사각형 3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9" name="타원 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724952" y="744334"/>
            <a:ext cx="3223857" cy="1815261"/>
            <a:chOff x="3595678" y="4872625"/>
            <a:chExt cx="3223857" cy="1815261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4788983" y="627442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포스트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595678" y="5202024"/>
              <a:ext cx="3223857" cy="1485862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15" name="타원 14"/>
          <p:cNvSpPr/>
          <p:nvPr/>
        </p:nvSpPr>
        <p:spPr>
          <a:xfrm>
            <a:off x="670435" y="70445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18786" y="1196395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514908" y="1200397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포스트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16438" y="115698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8786" y="1556273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최초 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작성글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10948" y="15345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21" name="타원 20"/>
          <p:cNvSpPr/>
          <p:nvPr/>
        </p:nvSpPr>
        <p:spPr>
          <a:xfrm>
            <a:off x="2088743" y="1600204"/>
            <a:ext cx="115889" cy="1079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79508" y="1600204"/>
            <a:ext cx="117475" cy="10795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latinLnBrk="0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83826" y="1551374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ko-KR" altLang="en-US" dirty="0" smtClean="0"/>
              <a:t>포함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09570" y="1547347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ko-KR" altLang="en-US" dirty="0" smtClean="0"/>
              <a:t>미포함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1386570" y="3263615"/>
            <a:ext cx="2639826" cy="3182861"/>
            <a:chOff x="450542" y="3340045"/>
            <a:chExt cx="2639826" cy="3182861"/>
          </a:xfrm>
        </p:grpSpPr>
        <p:sp>
          <p:nvSpPr>
            <p:cNvPr id="26" name="직사각형 25"/>
            <p:cNvSpPr/>
            <p:nvPr/>
          </p:nvSpPr>
          <p:spPr>
            <a:xfrm>
              <a:off x="450542" y="3340045"/>
              <a:ext cx="2639826" cy="3181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Rectangle 1"/>
            <p:cNvSpPr>
              <a:spLocks noChangeArrowheads="1"/>
            </p:cNvSpPr>
            <p:nvPr/>
          </p:nvSpPr>
          <p:spPr bwMode="auto">
            <a:xfrm>
              <a:off x="474358" y="3727345"/>
              <a:ext cx="2591470" cy="70788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ko-KR" altLang="ko-KR" sz="800" b="0" i="0" u="none" strike="noStrike" cap="none" normalizeH="0" baseline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akarakaman</a:t>
              </a:r>
              <a:r>
                <a:rPr kumimoji="0" lang="ko-KR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0 -10분 전 (05.02 13:48) || 좋아요 0개 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800" b="1" i="0" u="none" strike="noStrike" cap="none" normalizeH="0" baseline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 의원 14명 "홍준표 지지" 탈당 결의</a:t>
              </a:r>
              <a:r>
                <a:rPr kumimoji="0" lang="en-US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kumimoji="0" lang="en-US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474720" y="3381428"/>
              <a:ext cx="2591470" cy="338554"/>
              <a:chOff x="474720" y="3346260"/>
              <a:chExt cx="2591470" cy="338554"/>
            </a:xfrm>
          </p:grpSpPr>
          <p:sp>
            <p:nvSpPr>
              <p:cNvPr id="35" name="Rectangle 1"/>
              <p:cNvSpPr>
                <a:spLocks noChangeArrowheads="1"/>
              </p:cNvSpPr>
              <p:nvPr/>
            </p:nvSpPr>
            <p:spPr bwMode="auto">
              <a:xfrm>
                <a:off x="474720" y="3346260"/>
                <a:ext cx="2591470" cy="3385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38088" tIns="45720" rIns="19044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    </a:t>
                </a:r>
                <a:r>
                  <a:rPr lang="ko-KR" altLang="en-US" sz="8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바른정당</a:t>
                </a:r>
                <a:r>
                  <a:rPr lang="ko-KR" alt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2017.03.02 ~ 2017.05.02</a:t>
                </a:r>
                <a:b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</a:b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    Total 153,373                           </a:t>
                </a:r>
                <a:r>
                  <a:rPr lang="ko-KR" altLang="en-US" sz="8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ㅁ</a:t>
                </a:r>
                <a:r>
                  <a:rPr lang="ko-KR" alt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RT</a:t>
                </a:r>
                <a:r>
                  <a:rPr lang="ko-KR" alt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글 포함 </a:t>
                </a: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(130,682)</a:t>
                </a:r>
              </a:p>
            </p:txBody>
          </p:sp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863" y="3397903"/>
                <a:ext cx="127655" cy="131303"/>
              </a:xfrm>
              <a:prstGeom prst="rect">
                <a:avLst/>
              </a:prstGeom>
            </p:spPr>
          </p:pic>
        </p:grpSp>
        <p:sp>
          <p:nvSpPr>
            <p:cNvPr id="29" name="Rectangle 1"/>
            <p:cNvSpPr>
              <a:spLocks noChangeArrowheads="1"/>
            </p:cNvSpPr>
            <p:nvPr/>
          </p:nvSpPr>
          <p:spPr bwMode="auto">
            <a:xfrm>
              <a:off x="474358" y="4453938"/>
              <a:ext cx="2591470" cy="9541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latinLnBrk="0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Hosoonchoi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latinLnBrk="0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0 -9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 전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(05.02 13:47) ||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좋아요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[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사설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]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최소한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정치도의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마저 저버린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의원 집단 탈당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네이버 뉴스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출처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헤럴드경제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네이버 뉴스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 http://naver.me/589ZIpGG </a:t>
              </a:r>
              <a:b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0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88" y="3790023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27" y="4495205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1"/>
            <p:cNvSpPr>
              <a:spLocks noChangeArrowheads="1"/>
            </p:cNvSpPr>
            <p:nvPr/>
          </p:nvSpPr>
          <p:spPr bwMode="auto">
            <a:xfrm>
              <a:off x="474358" y="5431738"/>
              <a:ext cx="2591470" cy="83099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latinLnBrk="0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OhmyNews_Korea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</a:p>
            <a:p>
              <a:pPr lvl="0" latinLnBrk="0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0 -5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 전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(05.02 13:43) ||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좋아요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ohmynews_korea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,[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오마이포토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]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탈당 회견 참석한 권성동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장제원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자유한국당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권성동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장제원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권우성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기자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3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27" y="5476025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308267" y="6276685"/>
              <a:ext cx="9236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◀ </a:t>
              </a:r>
              <a:r>
                <a:rPr lang="en-US" altLang="ko-KR" sz="1000" b="1" dirty="0">
                  <a:solidFill>
                    <a:srgbClr val="0070C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,2,3,4,5 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▶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20791" y="2433818"/>
            <a:ext cx="2639826" cy="4216695"/>
            <a:chOff x="6909622" y="24718"/>
            <a:chExt cx="2639826" cy="4216695"/>
          </a:xfrm>
        </p:grpSpPr>
        <p:sp>
          <p:nvSpPr>
            <p:cNvPr id="38" name="직사각형 37"/>
            <p:cNvSpPr/>
            <p:nvPr/>
          </p:nvSpPr>
          <p:spPr>
            <a:xfrm>
              <a:off x="6909622" y="24718"/>
              <a:ext cx="2639826" cy="421669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1"/>
            <p:cNvSpPr>
              <a:spLocks noChangeArrowheads="1"/>
            </p:cNvSpPr>
            <p:nvPr/>
          </p:nvSpPr>
          <p:spPr bwMode="auto">
            <a:xfrm>
              <a:off x="6933438" y="1369556"/>
              <a:ext cx="2591470" cy="70788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ko-KR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akarakaman</a:t>
              </a:r>
              <a:r>
                <a: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0 -10분 전 (05.02 13:48) || 좋아요 0개 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 의원 14명 "홍준표 지지" 탈당 결의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defTabSz="91440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6933800" y="66101"/>
              <a:ext cx="2591470" cy="338554"/>
              <a:chOff x="474720" y="3346260"/>
              <a:chExt cx="2591470" cy="338554"/>
            </a:xfrm>
          </p:grpSpPr>
          <p:sp>
            <p:nvSpPr>
              <p:cNvPr id="50" name="Rectangle 1"/>
              <p:cNvSpPr>
                <a:spLocks noChangeArrowheads="1"/>
              </p:cNvSpPr>
              <p:nvPr/>
            </p:nvSpPr>
            <p:spPr bwMode="auto">
              <a:xfrm>
                <a:off x="474720" y="3346260"/>
                <a:ext cx="2591470" cy="3385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38088" tIns="45720" rIns="19044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/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    </a:t>
                </a:r>
                <a:r>
                  <a:rPr lang="ko-KR" altLang="en-US" sz="800" b="1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바른정당</a:t>
                </a:r>
                <a:r>
                  <a:rPr lang="ko-KR" altLang="en-US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2017.03.02 ~ 2017.05.02</a:t>
                </a:r>
                <a:b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</a:br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    Total 153,373                           </a:t>
                </a:r>
                <a:r>
                  <a:rPr lang="ko-KR" altLang="en-US" sz="800" b="1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ㅁ</a:t>
                </a:r>
                <a:r>
                  <a:rPr lang="ko-KR" altLang="en-US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RT</a:t>
                </a:r>
                <a:r>
                  <a:rPr lang="ko-KR" altLang="en-US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글 포함 </a:t>
                </a:r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(130,682)</a:t>
                </a:r>
              </a:p>
            </p:txBody>
          </p:sp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863" y="3397903"/>
                <a:ext cx="127655" cy="131303"/>
              </a:xfrm>
              <a:prstGeom prst="rect">
                <a:avLst/>
              </a:prstGeom>
            </p:spPr>
          </p:pic>
        </p:grpSp>
        <p:sp>
          <p:nvSpPr>
            <p:cNvPr id="41" name="Rectangle 1"/>
            <p:cNvSpPr>
              <a:spLocks noChangeArrowheads="1"/>
            </p:cNvSpPr>
            <p:nvPr/>
          </p:nvSpPr>
          <p:spPr bwMode="auto">
            <a:xfrm>
              <a:off x="6933438" y="2096149"/>
              <a:ext cx="2591470" cy="9541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en-US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Hosoonchoi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0 -9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 전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(05.02 13:47) ||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좋아요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[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사설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]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최소한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정치도의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마저 저버린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의원 집단 탈당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네이버 뉴스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출처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헤럴드경제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네이버 뉴스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 http://naver.me/589ZIpGG </a:t>
              </a:r>
              <a:b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defTabSz="91440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2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7368" y="1432234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4207" y="2137416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1"/>
            <p:cNvSpPr>
              <a:spLocks noChangeArrowheads="1"/>
            </p:cNvSpPr>
            <p:nvPr/>
          </p:nvSpPr>
          <p:spPr bwMode="auto">
            <a:xfrm>
              <a:off x="6933438" y="3073949"/>
              <a:ext cx="2591470" cy="83099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en-US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OhmyNews_Korea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0 -5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 전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(05.02 13:43) ||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좋아요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</a:t>
              </a:r>
              <a:r>
                <a:rPr kumimoji="0" lang="en-US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ohmynews_korea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,[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오마이포토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]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탈당 회견 참석한 권성동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장제원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자유한국당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권성동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장제원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권우성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기자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defTabSz="91440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5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4207" y="3118236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7767347" y="3918896"/>
              <a:ext cx="9236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latinLnBrk="1"/>
              <a:r>
                <a:rPr lang="ko-KR" altLang="en-US" sz="1000" dirty="0">
                  <a:solidFill>
                    <a:prstClr val="black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◀ </a:t>
              </a:r>
              <a:r>
                <a:rPr lang="en-US" altLang="ko-KR" sz="1000" b="1" dirty="0">
                  <a:solidFill>
                    <a:srgbClr val="0070C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1000" dirty="0">
                  <a:solidFill>
                    <a:prstClr val="black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,2,3,4,5 </a:t>
              </a:r>
              <a:r>
                <a:rPr lang="ko-KR" altLang="en-US" sz="1000" dirty="0">
                  <a:solidFill>
                    <a:prstClr val="black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▶</a:t>
              </a:r>
            </a:p>
          </p:txBody>
        </p:sp>
        <p:sp>
          <p:nvSpPr>
            <p:cNvPr id="47" name="Rectangle 1"/>
            <p:cNvSpPr>
              <a:spLocks noChangeArrowheads="1"/>
            </p:cNvSpPr>
            <p:nvPr/>
          </p:nvSpPr>
          <p:spPr bwMode="auto">
            <a:xfrm>
              <a:off x="6933438" y="498861"/>
              <a:ext cx="2591470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  <a:effectLst/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0 -10분 전 (05.02 13:48) || 좋아요 0개 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 의원 14명 "홍준표 지지" 탈당 결의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defTabSz="91440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8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7368" y="543955"/>
              <a:ext cx="123391" cy="1233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cxnSp>
          <p:nvCxnSpPr>
            <p:cNvPr id="49" name="직선 연결선 48"/>
            <p:cNvCxnSpPr/>
            <p:nvPr/>
          </p:nvCxnSpPr>
          <p:spPr>
            <a:xfrm>
              <a:off x="6959943" y="1253800"/>
              <a:ext cx="2564965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타원 51"/>
          <p:cNvSpPr/>
          <p:nvPr/>
        </p:nvSpPr>
        <p:spPr>
          <a:xfrm>
            <a:off x="2884479" y="340095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53" name="타원 52"/>
          <p:cNvSpPr/>
          <p:nvPr/>
        </p:nvSpPr>
        <p:spPr>
          <a:xfrm>
            <a:off x="1325153" y="409531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54" name="타원 53"/>
          <p:cNvSpPr/>
          <p:nvPr/>
        </p:nvSpPr>
        <p:spPr>
          <a:xfrm>
            <a:off x="6728372" y="300312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77324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아이디 찾기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기업의 사업자 등록번호 입력 확인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가입시 작성한 이메일 주소 입력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이메일 주소 입력 시 </a:t>
            </a:r>
            <a:r>
              <a:rPr lang="ko-KR" altLang="en-US" dirty="0" err="1" smtClean="0"/>
              <a:t>셀렉</a:t>
            </a:r>
            <a:r>
              <a:rPr lang="ko-KR" altLang="en-US" dirty="0" smtClean="0"/>
              <a:t> 박스는 기본 메일 셋 가져옴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-&gt; daum.net, gmail.com, naver.com, Hotmail.com, nate.com, yahoo.co.kr</a:t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br>
              <a:rPr lang="en-US" altLang="ko-KR" dirty="0" smtClean="0"/>
            </a:br>
            <a:r>
              <a:rPr lang="en-US" altLang="ko-KR" dirty="0" smtClean="0"/>
              <a:t>3. </a:t>
            </a:r>
            <a:r>
              <a:rPr lang="ko-KR" altLang="en-US" dirty="0" smtClean="0"/>
              <a:t>아이디 확인 요청 버튼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- 1, 2 </a:t>
            </a:r>
            <a:r>
              <a:rPr lang="ko-KR" altLang="en-US" dirty="0" smtClean="0"/>
              <a:t>번의 정보로 조회하여 아이디 확인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695653" y="261308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7" name="타원 16"/>
          <p:cNvSpPr/>
          <p:nvPr/>
        </p:nvSpPr>
        <p:spPr>
          <a:xfrm>
            <a:off x="1825210" y="339155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21" name="직사각형 20"/>
          <p:cNvSpPr/>
          <p:nvPr/>
        </p:nvSpPr>
        <p:spPr bwMode="auto">
          <a:xfrm>
            <a:off x="2999675" y="2632978"/>
            <a:ext cx="835392" cy="279290"/>
          </a:xfrm>
          <a:prstGeom prst="rect">
            <a:avLst/>
          </a:prstGeom>
          <a:noFill/>
          <a:ln w="6350">
            <a:solidFill>
              <a:srgbClr val="A9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2998782" y="3381418"/>
            <a:ext cx="1206605" cy="279290"/>
          </a:xfrm>
          <a:prstGeom prst="rect">
            <a:avLst/>
          </a:prstGeom>
          <a:noFill/>
          <a:ln w="6350">
            <a:solidFill>
              <a:srgbClr val="A9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1234</a:t>
            </a:r>
            <a:endParaRPr kumimoji="0"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4434474" y="3381418"/>
            <a:ext cx="727619" cy="279290"/>
          </a:xfrm>
          <a:prstGeom prst="rect">
            <a:avLst/>
          </a:prstGeom>
          <a:noFill/>
          <a:ln w="6350">
            <a:solidFill>
              <a:srgbClr val="A9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5678</a:t>
            </a:r>
            <a:endParaRPr kumimoji="0"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3835066" y="4228898"/>
            <a:ext cx="1048824" cy="2880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A9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marL="228600" indent="-228600" algn="ctr">
              <a:defRPr/>
            </a:pPr>
            <a:r>
              <a:rPr lang="ko-KR" altLang="en-US" sz="9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 확인 요청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1651325" y="2632978"/>
            <a:ext cx="1173572" cy="27929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사업자등록번호</a:t>
            </a:r>
            <a:endParaRPr kumimoji="0"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1651325" y="3409214"/>
            <a:ext cx="1173572" cy="27929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이메일 주소</a:t>
            </a:r>
            <a:endParaRPr kumimoji="0"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215933" y="3417302"/>
            <a:ext cx="218541" cy="2308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@</a:t>
            </a:r>
            <a:endParaRPr lang="ko-KR" altLang="en-US" sz="900" dirty="0"/>
          </a:p>
        </p:txBody>
      </p:sp>
      <p:sp>
        <p:nvSpPr>
          <p:cNvPr id="26" name="직사각형 25"/>
          <p:cNvSpPr/>
          <p:nvPr/>
        </p:nvSpPr>
        <p:spPr bwMode="auto">
          <a:xfrm>
            <a:off x="5351592" y="3381418"/>
            <a:ext cx="773072" cy="279290"/>
          </a:xfrm>
          <a:prstGeom prst="rect">
            <a:avLst/>
          </a:prstGeom>
          <a:noFill/>
          <a:ln w="6350">
            <a:solidFill>
              <a:srgbClr val="A9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kumimoji="0"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직접입력 </a:t>
            </a:r>
            <a:r>
              <a:rPr kumimoji="0" lang="en-US" altLang="ko-KR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| </a:t>
            </a:r>
            <a:r>
              <a:rPr kumimoji="0"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  <a:endParaRPr kumimoji="0"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02796" y="1566200"/>
            <a:ext cx="776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아이디 찾기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1281435" y="1844824"/>
            <a:ext cx="5966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09942" y="3712076"/>
            <a:ext cx="20361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가입 시 작성하신 이메일 주소를 입력해주세요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766519" y="417403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54" name="직사각형 53"/>
          <p:cNvSpPr/>
          <p:nvPr/>
        </p:nvSpPr>
        <p:spPr bwMode="auto">
          <a:xfrm>
            <a:off x="4072263" y="2632978"/>
            <a:ext cx="835392" cy="279290"/>
          </a:xfrm>
          <a:prstGeom prst="rect">
            <a:avLst/>
          </a:prstGeom>
          <a:noFill/>
          <a:ln w="6350">
            <a:solidFill>
              <a:srgbClr val="A9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5172115" y="2632978"/>
            <a:ext cx="835392" cy="279290"/>
          </a:xfrm>
          <a:prstGeom prst="rect">
            <a:avLst/>
          </a:prstGeom>
          <a:noFill/>
          <a:ln w="6350">
            <a:solidFill>
              <a:srgbClr val="A9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841937" y="2655436"/>
            <a:ext cx="218541" cy="2308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endParaRPr lang="ko-KR" altLang="en-US" sz="900" dirty="0"/>
          </a:p>
        </p:txBody>
      </p:sp>
      <p:sp>
        <p:nvSpPr>
          <p:cNvPr id="79" name="직사각형 78"/>
          <p:cNvSpPr/>
          <p:nvPr/>
        </p:nvSpPr>
        <p:spPr>
          <a:xfrm>
            <a:off x="1157203" y="828026"/>
            <a:ext cx="928961" cy="4293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157203" y="940846"/>
            <a:ext cx="928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 b="1" u="sng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ko-KR" altLang="en-US" dirty="0"/>
              <a:t>아이디 찾기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179970" y="940846"/>
            <a:ext cx="8916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 변경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4934497" y="2651309"/>
            <a:ext cx="218541" cy="2308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31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TrendUp</a:t>
            </a:r>
            <a:r>
              <a:rPr lang="en-US" altLang="ko-KR" dirty="0" smtClean="0"/>
              <a:t> login &gt; SNS</a:t>
            </a:r>
            <a:r>
              <a:rPr lang="ko-KR" altLang="en-US" dirty="0" smtClean="0"/>
              <a:t>분석 </a:t>
            </a:r>
            <a:r>
              <a:rPr lang="en-US" altLang="ko-KR" dirty="0" smtClean="0"/>
              <a:t>&gt; Twitter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기본적인 화면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err="1" smtClean="0"/>
              <a:t>버즈차트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</a:t>
            </a:r>
            <a:r>
              <a:rPr lang="en-US" altLang="ko-KR" dirty="0" smtClean="0"/>
              <a:t>SNS</a:t>
            </a:r>
            <a:r>
              <a:rPr lang="ko-KR" altLang="en-US" dirty="0" smtClean="0"/>
              <a:t>계정의 포스팅의 추이를 조회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 차트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</a:t>
            </a:r>
            <a:r>
              <a:rPr lang="en-US" altLang="ko-KR" dirty="0" smtClean="0"/>
              <a:t>SNS</a:t>
            </a:r>
            <a:r>
              <a:rPr lang="ko-KR" altLang="en-US" dirty="0" smtClean="0"/>
              <a:t>계정의 포스팅의 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 추이 조회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마케팅 광고 성과 차트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</a:t>
            </a:r>
            <a:r>
              <a:rPr lang="en-US" altLang="ko-KR" dirty="0" smtClean="0"/>
              <a:t>SNS</a:t>
            </a:r>
            <a:r>
              <a:rPr lang="ko-KR" altLang="en-US" dirty="0" err="1" smtClean="0"/>
              <a:t>의계정의</a:t>
            </a:r>
            <a:r>
              <a:rPr lang="ko-KR" altLang="en-US" dirty="0" smtClean="0"/>
              <a:t> 노출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참여의 추이를 조회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err="1" smtClean="0"/>
              <a:t>인플루언서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</a:t>
            </a:r>
            <a:r>
              <a:rPr lang="en-US" altLang="ko-KR" dirty="0" smtClean="0"/>
              <a:t>SNS</a:t>
            </a:r>
            <a:r>
              <a:rPr lang="ko-KR" altLang="en-US" dirty="0" smtClean="0"/>
              <a:t>의 인플루언서를 </a:t>
            </a:r>
            <a:r>
              <a:rPr lang="ko-KR" altLang="en-US" dirty="0" err="1" smtClean="0"/>
              <a:t>죄회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포스팅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</a:t>
            </a:r>
            <a:r>
              <a:rPr lang="en-US" altLang="ko-KR" dirty="0" smtClean="0"/>
              <a:t>SNS</a:t>
            </a:r>
            <a:r>
              <a:rPr lang="ko-KR" altLang="en-US" dirty="0" smtClean="0"/>
              <a:t>의 포스팅을 검색조건에 따라 조회 가능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889624" y="880831"/>
            <a:ext cx="631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Twitter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732480" y="1647338"/>
            <a:ext cx="5945636" cy="22108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버즈차트</a:t>
            </a:r>
            <a:endParaRPr lang="ko-KR" altLang="en-US" sz="10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732479" y="1868422"/>
            <a:ext cx="5945637" cy="1271837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732479" y="4733470"/>
            <a:ext cx="5945630" cy="22108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마케팅 광고 </a:t>
            </a:r>
            <a:r>
              <a:rPr lang="ko-KR" altLang="en-US" sz="1000" dirty="0" err="1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성과차트</a:t>
            </a:r>
            <a:endParaRPr lang="ko-KR" altLang="en-US" sz="10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732480" y="4954555"/>
            <a:ext cx="5945632" cy="1138742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1882918" y="1340768"/>
            <a:ext cx="1695627" cy="212242"/>
            <a:chOff x="4443866" y="4429513"/>
            <a:chExt cx="1695627" cy="212242"/>
          </a:xfrm>
        </p:grpSpPr>
        <p:sp>
          <p:nvSpPr>
            <p:cNvPr id="91" name="직사각형 90"/>
            <p:cNvSpPr/>
            <p:nvPr/>
          </p:nvSpPr>
          <p:spPr>
            <a:xfrm>
              <a:off x="4549925" y="4429513"/>
              <a:ext cx="1589568" cy="212242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2017-01-08~ 2017-05-08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9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3866" y="4466519"/>
              <a:ext cx="133274" cy="12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7" name="직사각형 126"/>
          <p:cNvSpPr/>
          <p:nvPr/>
        </p:nvSpPr>
        <p:spPr>
          <a:xfrm>
            <a:off x="1730310" y="3198597"/>
            <a:ext cx="5947802" cy="22108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긍부정차트</a:t>
            </a:r>
            <a:endParaRPr lang="ko-KR" altLang="en-US" sz="10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730309" y="3419681"/>
            <a:ext cx="5947804" cy="12044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951309" y="879174"/>
            <a:ext cx="7521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Facebook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064290" y="877517"/>
            <a:ext cx="7697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Instagram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817305" y="867882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18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login &gt; </a:t>
            </a:r>
            <a:r>
              <a:rPr lang="ko-KR" altLang="en-US" dirty="0" smtClean="0"/>
              <a:t>커버스토리 </a:t>
            </a:r>
            <a:r>
              <a:rPr lang="en-US" altLang="ko-KR" dirty="0" smtClean="0"/>
              <a:t>&gt; MY biz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기본적인 화면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1732480" y="1719346"/>
            <a:ext cx="3519975" cy="22108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인플루언서</a:t>
            </a:r>
            <a:endParaRPr lang="ko-KR" altLang="en-US" sz="10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732480" y="1940370"/>
            <a:ext cx="3519976" cy="4050590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1882918" y="1412776"/>
            <a:ext cx="1695627" cy="212242"/>
            <a:chOff x="4443866" y="4429513"/>
            <a:chExt cx="1695627" cy="212242"/>
          </a:xfrm>
        </p:grpSpPr>
        <p:sp>
          <p:nvSpPr>
            <p:cNvPr id="91" name="직사각형 90"/>
            <p:cNvSpPr/>
            <p:nvPr/>
          </p:nvSpPr>
          <p:spPr>
            <a:xfrm>
              <a:off x="4549925" y="4429513"/>
              <a:ext cx="1589568" cy="212242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2017-01-08~ 2017-05-08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9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3866" y="4466519"/>
              <a:ext cx="133274" cy="12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" name="직사각형 56"/>
          <p:cNvSpPr/>
          <p:nvPr/>
        </p:nvSpPr>
        <p:spPr>
          <a:xfrm>
            <a:off x="5303913" y="1719285"/>
            <a:ext cx="2397042" cy="22108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포스팅</a:t>
            </a:r>
            <a:endParaRPr lang="ko-KR" altLang="en-US" sz="10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303912" y="1940369"/>
            <a:ext cx="2397043" cy="4050590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889624" y="880831"/>
            <a:ext cx="631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Twitter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51309" y="879174"/>
            <a:ext cx="7521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Facebook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064290" y="877517"/>
            <a:ext cx="7697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Instagram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817305" y="867882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50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65" y="1738844"/>
            <a:ext cx="1041796" cy="122765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en-US" altLang="ko-KR" dirty="0" smtClean="0"/>
              <a:t>SNS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en-US" altLang="ko-KR" dirty="0" smtClean="0"/>
              <a:t>Twitter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1. Twitter</a:t>
            </a:r>
            <a:r>
              <a:rPr lang="ko-KR" altLang="en-US" dirty="0"/>
              <a:t> </a:t>
            </a:r>
            <a:r>
              <a:rPr lang="ko-KR" altLang="en-US" dirty="0" smtClean="0"/>
              <a:t>계정 분석을 하려는 기간 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기본적으로 일별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주별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분기별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요일별</a:t>
            </a:r>
            <a:r>
              <a:rPr lang="ko-KR" altLang="en-US" dirty="0" smtClean="0"/>
              <a:t> 데이터 선택 가능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수집 범위를 </a:t>
            </a:r>
            <a:r>
              <a:rPr lang="ko-KR" altLang="en-US" dirty="0" err="1" smtClean="0"/>
              <a:t>넘는경우의</a:t>
            </a:r>
            <a:r>
              <a:rPr lang="ko-KR" altLang="en-US" dirty="0" smtClean="0"/>
              <a:t> 데이터는 조회되지 않음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618341" y="731733"/>
            <a:ext cx="4685572" cy="2925867"/>
            <a:chOff x="3595679" y="4872625"/>
            <a:chExt cx="4685572" cy="2841283"/>
          </a:xfrm>
        </p:grpSpPr>
        <p:sp>
          <p:nvSpPr>
            <p:cNvPr id="5" name="직사각형 4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9" y="5202024"/>
              <a:ext cx="4685572" cy="251188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992" y="4959089"/>
              <a:ext cx="156469" cy="156469"/>
            </a:xfrm>
            <a:prstGeom prst="rect">
              <a:avLst/>
            </a:prstGeom>
          </p:spPr>
        </p:pic>
      </p:grpSp>
      <p:cxnSp>
        <p:nvCxnSpPr>
          <p:cNvPr id="8" name="직선 연결선 7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3" name="타원 12"/>
          <p:cNvSpPr/>
          <p:nvPr/>
        </p:nvSpPr>
        <p:spPr>
          <a:xfrm>
            <a:off x="839416" y="170247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4" name="타원 13"/>
          <p:cNvSpPr/>
          <p:nvPr/>
        </p:nvSpPr>
        <p:spPr>
          <a:xfrm>
            <a:off x="845254" y="28198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927359" y="1849124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383460" y="1849124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839561" y="1849124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295662" y="1849124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751763" y="1849124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882475" y="178798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439190" y="1068549"/>
            <a:ext cx="8627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줌인 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34527" y="3367251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트윗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06663" y="3373556"/>
            <a:ext cx="6399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리트윗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6964" y="3373897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맨션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39101" y="3368985"/>
            <a:ext cx="7280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리플라이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285" y="1647024"/>
            <a:ext cx="3029975" cy="1353890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628" y="3045707"/>
            <a:ext cx="3194581" cy="312821"/>
          </a:xfrm>
          <a:prstGeom prst="rect">
            <a:avLst/>
          </a:prstGeom>
        </p:spPr>
      </p:pic>
      <p:grpSp>
        <p:nvGrpSpPr>
          <p:cNvPr id="109" name="그룹 108"/>
          <p:cNvGrpSpPr/>
          <p:nvPr/>
        </p:nvGrpSpPr>
        <p:grpSpPr>
          <a:xfrm>
            <a:off x="966835" y="1206142"/>
            <a:ext cx="1643265" cy="199213"/>
            <a:chOff x="4388753" y="4429513"/>
            <a:chExt cx="1750740" cy="212242"/>
          </a:xfrm>
        </p:grpSpPr>
        <p:sp>
          <p:nvSpPr>
            <p:cNvPr id="110" name="직사각형 109"/>
            <p:cNvSpPr/>
            <p:nvPr/>
          </p:nvSpPr>
          <p:spPr>
            <a:xfrm>
              <a:off x="4549925" y="4429513"/>
              <a:ext cx="1589568" cy="212242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2017-01-08~ 2017-05-08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11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8753" y="4454273"/>
              <a:ext cx="195375" cy="185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69284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텍스트 개체 틀 3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23392" y="692696"/>
            <a:ext cx="4685572" cy="2925867"/>
            <a:chOff x="3595679" y="4872625"/>
            <a:chExt cx="4685572" cy="2841283"/>
          </a:xfrm>
        </p:grpSpPr>
        <p:sp>
          <p:nvSpPr>
            <p:cNvPr id="4" name="직사각형 3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긍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부정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95679" y="5202024"/>
              <a:ext cx="4685572" cy="251188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992" y="4959089"/>
              <a:ext cx="156469" cy="156469"/>
            </a:xfrm>
            <a:prstGeom prst="rect">
              <a:avLst/>
            </a:prstGeom>
          </p:spPr>
        </p:pic>
      </p:grpSp>
      <p:cxnSp>
        <p:nvCxnSpPr>
          <p:cNvPr id="7" name="직선 연결선 6"/>
          <p:cNvCxnSpPr/>
          <p:nvPr/>
        </p:nvCxnSpPr>
        <p:spPr>
          <a:xfrm>
            <a:off x="877944" y="1445747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4536009" y="1147860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462684" y="108513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84256" y="1193589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40357" y="1193589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96458" y="1193589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52559" y="1193589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708660" y="1193589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39372" y="11324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215" y="1550422"/>
            <a:ext cx="3029975" cy="140679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667" y="2997923"/>
            <a:ext cx="3194581" cy="31282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12069" y="3326641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긍정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4356" y="3332946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부정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16643" y="3328375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중립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630" y="1637785"/>
            <a:ext cx="1012556" cy="1193200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850305" y="158639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23" name="타원 22"/>
          <p:cNvSpPr/>
          <p:nvPr/>
        </p:nvSpPr>
        <p:spPr>
          <a:xfrm>
            <a:off x="856143" y="270372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16657492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 rotWithShape="1">
          <a:blip r:embed="rId2"/>
          <a:srcRect l="19305" r="5782" b="8435"/>
          <a:stretch/>
        </p:blipFill>
        <p:spPr>
          <a:xfrm>
            <a:off x="2106682" y="1519735"/>
            <a:ext cx="2919673" cy="1585036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623392" y="692696"/>
            <a:ext cx="4685572" cy="2925867"/>
            <a:chOff x="3595679" y="4872625"/>
            <a:chExt cx="4685572" cy="2841283"/>
          </a:xfrm>
        </p:grpSpPr>
        <p:sp>
          <p:nvSpPr>
            <p:cNvPr id="127" name="직사각형 126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마케팅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광고 성과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3595679" y="5202024"/>
              <a:ext cx="4685572" cy="251188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992" y="4959089"/>
              <a:ext cx="156469" cy="156469"/>
            </a:xfrm>
            <a:prstGeom prst="rect">
              <a:avLst/>
            </a:prstGeom>
          </p:spPr>
        </p:pic>
      </p:grpSp>
      <p:cxnSp>
        <p:nvCxnSpPr>
          <p:cNvPr id="130" name="직선 연결선 129"/>
          <p:cNvCxnSpPr/>
          <p:nvPr/>
        </p:nvCxnSpPr>
        <p:spPr>
          <a:xfrm>
            <a:off x="877944" y="1445747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모서리가 둥근 직사각형 130"/>
          <p:cNvSpPr/>
          <p:nvPr/>
        </p:nvSpPr>
        <p:spPr>
          <a:xfrm>
            <a:off x="4536009" y="1147860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4462684" y="108513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884256" y="1193589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1340357" y="1193589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1796458" y="1193589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2252559" y="1193589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2708660" y="1193589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839372" y="11324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cxnSp>
        <p:nvCxnSpPr>
          <p:cNvPr id="167" name="직선 연결선 166"/>
          <p:cNvCxnSpPr/>
          <p:nvPr/>
        </p:nvCxnSpPr>
        <p:spPr>
          <a:xfrm flipV="1">
            <a:off x="2086752" y="1665375"/>
            <a:ext cx="0" cy="150909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>
            <a:off x="2091336" y="3174472"/>
            <a:ext cx="298444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4"/>
          <a:srcRect l="14618" r="2310" b="11678"/>
          <a:stretch/>
        </p:blipFill>
        <p:spPr>
          <a:xfrm>
            <a:off x="2086752" y="1760859"/>
            <a:ext cx="2962710" cy="1385917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5"/>
          <a:srcRect l="11638" r="5290" b="9486"/>
          <a:stretch/>
        </p:blipFill>
        <p:spPr>
          <a:xfrm>
            <a:off x="2086753" y="2025414"/>
            <a:ext cx="2962710" cy="113000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072352" y="3240624"/>
            <a:ext cx="3022414" cy="215444"/>
            <a:chOff x="5577898" y="3820874"/>
            <a:chExt cx="3022414" cy="215444"/>
          </a:xfrm>
        </p:grpSpPr>
        <p:sp>
          <p:nvSpPr>
            <p:cNvPr id="176" name="TextBox 175"/>
            <p:cNvSpPr txBox="1"/>
            <p:nvPr/>
          </p:nvSpPr>
          <p:spPr>
            <a:xfrm>
              <a:off x="5577898" y="3820874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7/13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010183" y="3820874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7/14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6410963" y="3820874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7/15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6751499" y="3820874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7/16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7094021" y="3820874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7/17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7444759" y="3820874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7/18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7854155" y="3820874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7/19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8196034" y="3820874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7/20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21" y="1711347"/>
            <a:ext cx="1077025" cy="126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183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23392" y="692696"/>
            <a:ext cx="4685572" cy="2925867"/>
            <a:chOff x="3595679" y="4872625"/>
            <a:chExt cx="4685572" cy="2841283"/>
          </a:xfrm>
        </p:grpSpPr>
        <p:sp>
          <p:nvSpPr>
            <p:cNvPr id="4" name="직사각형 3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인플루언서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95679" y="5202024"/>
              <a:ext cx="4685572" cy="251188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992" y="4959089"/>
              <a:ext cx="156469" cy="156469"/>
            </a:xfrm>
            <a:prstGeom prst="rect">
              <a:avLst/>
            </a:prstGeom>
          </p:spPr>
        </p:pic>
      </p:grpSp>
      <p:cxnSp>
        <p:nvCxnSpPr>
          <p:cNvPr id="7" name="직선 연결선 6"/>
          <p:cNvCxnSpPr/>
          <p:nvPr/>
        </p:nvCxnSpPr>
        <p:spPr>
          <a:xfrm>
            <a:off x="877944" y="1445747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4536009" y="1147860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462684" y="108513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84256" y="1193589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40357" y="1193589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96458" y="1193589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52559" y="1193589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708660" y="1193589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39372" y="11324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16" name="타원 15"/>
          <p:cNvSpPr/>
          <p:nvPr/>
        </p:nvSpPr>
        <p:spPr>
          <a:xfrm>
            <a:off x="6744072" y="1700808"/>
            <a:ext cx="1152128" cy="115212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표혀방식생각해야함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20385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a. </a:t>
            </a:r>
            <a:r>
              <a:rPr lang="ko-KR" altLang="en-US" dirty="0"/>
              <a:t>포스트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 err="1"/>
              <a:t>유형선택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포스트 </a:t>
            </a:r>
            <a:r>
              <a:rPr lang="en-US" altLang="ko-KR" dirty="0"/>
              <a:t>: </a:t>
            </a:r>
            <a:r>
              <a:rPr lang="ko-KR" altLang="en-US" dirty="0"/>
              <a:t>키워드가 포함된 포스팅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포스트 원문 찾기 </a:t>
            </a:r>
            <a:r>
              <a:rPr lang="en-US" altLang="ko-KR" dirty="0"/>
              <a:t>: </a:t>
            </a:r>
            <a:r>
              <a:rPr lang="ko-KR" altLang="en-US" dirty="0"/>
              <a:t>키워드가 포함된 포스팅과</a:t>
            </a:r>
            <a:r>
              <a:rPr lang="en-US" altLang="ko-KR" dirty="0"/>
              <a:t> </a:t>
            </a:r>
            <a:r>
              <a:rPr lang="ko-KR" altLang="en-US" dirty="0"/>
              <a:t>해당포스팅의 원문 포함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</a:t>
            </a:r>
            <a:br>
              <a:rPr lang="en-US" altLang="ko-KR" dirty="0"/>
            </a:br>
            <a:r>
              <a:rPr lang="en-US" altLang="ko-KR" dirty="0"/>
              <a:t>   2. </a:t>
            </a:r>
            <a:r>
              <a:rPr lang="ko-KR" altLang="en-US" dirty="0"/>
              <a:t>최초 </a:t>
            </a:r>
            <a:r>
              <a:rPr lang="ko-KR" altLang="en-US" dirty="0" err="1"/>
              <a:t>작성글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/>
              <a:t>포함 </a:t>
            </a:r>
            <a:r>
              <a:rPr lang="en-US" altLang="ko-KR" dirty="0"/>
              <a:t>: </a:t>
            </a:r>
            <a:r>
              <a:rPr lang="ko-KR" altLang="en-US" dirty="0"/>
              <a:t>최초 </a:t>
            </a:r>
            <a:r>
              <a:rPr lang="ko-KR" altLang="en-US" dirty="0" err="1"/>
              <a:t>작성글을</a:t>
            </a:r>
            <a:r>
              <a:rPr lang="ko-KR" altLang="en-US" dirty="0"/>
              <a:t> 리스트 상단에 표시해주는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/>
              <a:t>미포함 </a:t>
            </a:r>
            <a:r>
              <a:rPr lang="en-US" altLang="ko-KR" dirty="0"/>
              <a:t>: </a:t>
            </a:r>
            <a:r>
              <a:rPr lang="ko-KR" altLang="en-US" dirty="0"/>
              <a:t>최초 </a:t>
            </a:r>
            <a:r>
              <a:rPr lang="ko-KR" altLang="en-US" dirty="0" err="1"/>
              <a:t>작성글을</a:t>
            </a:r>
            <a:r>
              <a:rPr lang="ko-KR" altLang="en-US" dirty="0"/>
              <a:t> 없이 리스트만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1x3, min 1x2, max 4x3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포스트 </a:t>
            </a:r>
            <a:r>
              <a:rPr lang="en-US" altLang="ko-KR" dirty="0"/>
              <a:t>RT</a:t>
            </a:r>
            <a:r>
              <a:rPr lang="ko-KR" altLang="en-US" dirty="0"/>
              <a:t>글 포함 미포함 여부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트위터의 경우 수집된 포스트 중에서 </a:t>
            </a:r>
            <a:r>
              <a:rPr lang="en-US" altLang="ko-KR" dirty="0"/>
              <a:t>RT</a:t>
            </a:r>
            <a:r>
              <a:rPr lang="ko-KR" altLang="en-US" dirty="0"/>
              <a:t>글을 제외 할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포스팅 부가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메일 </a:t>
            </a:r>
            <a:r>
              <a:rPr lang="en-US" altLang="ko-KR" dirty="0"/>
              <a:t>: </a:t>
            </a:r>
            <a:r>
              <a:rPr lang="ko-KR" altLang="en-US" dirty="0"/>
              <a:t>해당 포스트를 원하는 사람에게 메일로 발송 할 수 있는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스크랩 </a:t>
            </a:r>
            <a:r>
              <a:rPr lang="en-US" altLang="ko-KR" dirty="0"/>
              <a:t>: </a:t>
            </a:r>
            <a:r>
              <a:rPr lang="ko-KR" altLang="en-US" dirty="0"/>
              <a:t>해당 포스트를 나중에 보기 위해서 스크랩 폴더에 저장하는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최초 작성 글 포함으로 설정 시 나타나는 최초 작성 글 </a:t>
            </a:r>
          </a:p>
          <a:p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857523" y="1666509"/>
            <a:ext cx="2639826" cy="3182861"/>
            <a:chOff x="450542" y="3340045"/>
            <a:chExt cx="2639826" cy="3182861"/>
          </a:xfrm>
        </p:grpSpPr>
        <p:sp>
          <p:nvSpPr>
            <p:cNvPr id="17" name="직사각형 16"/>
            <p:cNvSpPr/>
            <p:nvPr/>
          </p:nvSpPr>
          <p:spPr>
            <a:xfrm>
              <a:off x="450542" y="3340045"/>
              <a:ext cx="2639826" cy="3181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Rectangle 1"/>
            <p:cNvSpPr>
              <a:spLocks noChangeArrowheads="1"/>
            </p:cNvSpPr>
            <p:nvPr/>
          </p:nvSpPr>
          <p:spPr bwMode="auto">
            <a:xfrm>
              <a:off x="474358" y="3727345"/>
              <a:ext cx="2591470" cy="70788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ko-KR" altLang="ko-KR" sz="800" b="0" i="0" u="none" strike="noStrike" cap="none" normalizeH="0" baseline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akarakaman</a:t>
              </a:r>
              <a:r>
                <a:rPr kumimoji="0" lang="ko-KR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0 -10분 전 (05.02 13:48) || 좋아요 0개 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800" b="1" i="0" u="none" strike="noStrike" cap="none" normalizeH="0" baseline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 의원 14명 "홍준표 지지" 탈당 결의</a:t>
              </a:r>
              <a:r>
                <a:rPr kumimoji="0" lang="en-US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kumimoji="0" lang="en-US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474720" y="3381428"/>
              <a:ext cx="2591470" cy="338554"/>
              <a:chOff x="474720" y="3346260"/>
              <a:chExt cx="2591470" cy="338554"/>
            </a:xfrm>
          </p:grpSpPr>
          <p:sp>
            <p:nvSpPr>
              <p:cNvPr id="26" name="Rectangle 1"/>
              <p:cNvSpPr>
                <a:spLocks noChangeArrowheads="1"/>
              </p:cNvSpPr>
              <p:nvPr/>
            </p:nvSpPr>
            <p:spPr bwMode="auto">
              <a:xfrm>
                <a:off x="474720" y="3346260"/>
                <a:ext cx="2591470" cy="3385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38088" tIns="45720" rIns="19044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    </a:t>
                </a:r>
                <a:r>
                  <a:rPr lang="ko-KR" altLang="en-US" sz="8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바른정당</a:t>
                </a:r>
                <a:r>
                  <a:rPr lang="ko-KR" alt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2017.03.02 ~ 2017.05.02</a:t>
                </a:r>
                <a:b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</a:b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    Total 153,373                           </a:t>
                </a:r>
                <a:r>
                  <a:rPr lang="ko-KR" altLang="en-US" sz="8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ㅁ</a:t>
                </a:r>
                <a:r>
                  <a:rPr lang="ko-KR" alt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RT</a:t>
                </a:r>
                <a:r>
                  <a:rPr lang="ko-KR" alt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글 포함 </a:t>
                </a: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(130,682)</a:t>
                </a:r>
              </a:p>
            </p:txBody>
          </p:sp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0863" y="3397903"/>
                <a:ext cx="127655" cy="131303"/>
              </a:xfrm>
              <a:prstGeom prst="rect">
                <a:avLst/>
              </a:prstGeom>
            </p:spPr>
          </p:pic>
        </p:grpSp>
        <p:sp>
          <p:nvSpPr>
            <p:cNvPr id="20" name="Rectangle 1"/>
            <p:cNvSpPr>
              <a:spLocks noChangeArrowheads="1"/>
            </p:cNvSpPr>
            <p:nvPr/>
          </p:nvSpPr>
          <p:spPr bwMode="auto">
            <a:xfrm>
              <a:off x="474358" y="4453938"/>
              <a:ext cx="2591470" cy="9541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latinLnBrk="0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Hosoonchoi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latinLnBrk="0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0 -9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 전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(05.02 13:47) ||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좋아요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[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사설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]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최소한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정치도의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마저 저버린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의원 집단 탈당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네이버 뉴스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출처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헤럴드경제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네이버 뉴스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 http://naver.me/589ZIpGG </a:t>
              </a:r>
              <a:b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21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88" y="3790023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27" y="4495205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1"/>
            <p:cNvSpPr>
              <a:spLocks noChangeArrowheads="1"/>
            </p:cNvSpPr>
            <p:nvPr/>
          </p:nvSpPr>
          <p:spPr bwMode="auto">
            <a:xfrm>
              <a:off x="474358" y="5431738"/>
              <a:ext cx="2591470" cy="83099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latinLnBrk="0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OhmyNews_Korea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</a:p>
            <a:p>
              <a:pPr lvl="0" latinLnBrk="0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0 -5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 전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(05.02 13:43) ||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좋아요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ohmynews_korea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,[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오마이포토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]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탈당 회견 참석한 권성동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장제원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자유한국당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권성동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장제원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권우성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기자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24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27" y="5476025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308267" y="6276685"/>
              <a:ext cx="9236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◀ </a:t>
              </a:r>
              <a:r>
                <a:rPr lang="en-US" altLang="ko-KR" sz="1000" b="1" dirty="0">
                  <a:solidFill>
                    <a:srgbClr val="0070C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,2,3,4,5 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▶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791744" y="836712"/>
            <a:ext cx="2639826" cy="4216695"/>
            <a:chOff x="6909622" y="24718"/>
            <a:chExt cx="2639826" cy="4216695"/>
          </a:xfrm>
        </p:grpSpPr>
        <p:sp>
          <p:nvSpPr>
            <p:cNvPr id="29" name="직사각형 28"/>
            <p:cNvSpPr/>
            <p:nvPr/>
          </p:nvSpPr>
          <p:spPr>
            <a:xfrm>
              <a:off x="6909622" y="24718"/>
              <a:ext cx="2639826" cy="421669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"/>
            <p:cNvSpPr>
              <a:spLocks noChangeArrowheads="1"/>
            </p:cNvSpPr>
            <p:nvPr/>
          </p:nvSpPr>
          <p:spPr bwMode="auto">
            <a:xfrm>
              <a:off x="6933438" y="1369556"/>
              <a:ext cx="2591470" cy="70788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ko-KR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akarakaman</a:t>
              </a:r>
              <a:r>
                <a: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0 -10분 전 (05.02 13:48) || 좋아요 0개 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 의원 14명 "홍준표 지지" 탈당 결의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defTabSz="91440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6933800" y="66101"/>
              <a:ext cx="2591470" cy="338554"/>
              <a:chOff x="474720" y="3346260"/>
              <a:chExt cx="2591470" cy="338554"/>
            </a:xfrm>
          </p:grpSpPr>
          <p:sp>
            <p:nvSpPr>
              <p:cNvPr id="41" name="Rectangle 1"/>
              <p:cNvSpPr>
                <a:spLocks noChangeArrowheads="1"/>
              </p:cNvSpPr>
              <p:nvPr/>
            </p:nvSpPr>
            <p:spPr bwMode="auto">
              <a:xfrm>
                <a:off x="474720" y="3346260"/>
                <a:ext cx="2591470" cy="3385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38088" tIns="45720" rIns="19044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/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    </a:t>
                </a:r>
                <a:r>
                  <a:rPr lang="ko-KR" altLang="en-US" sz="800" b="1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바른정당</a:t>
                </a:r>
                <a:r>
                  <a:rPr lang="ko-KR" altLang="en-US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2017.03.02 ~ 2017.05.02</a:t>
                </a:r>
                <a:b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</a:br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    Total 153,373                           </a:t>
                </a:r>
                <a:r>
                  <a:rPr lang="ko-KR" altLang="en-US" sz="800" b="1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ㅁ</a:t>
                </a:r>
                <a:r>
                  <a:rPr lang="ko-KR" altLang="en-US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RT</a:t>
                </a:r>
                <a:r>
                  <a:rPr lang="ko-KR" altLang="en-US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글 포함 </a:t>
                </a:r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(130,682)</a:t>
                </a:r>
              </a:p>
            </p:txBody>
          </p:sp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0863" y="3397903"/>
                <a:ext cx="127655" cy="131303"/>
              </a:xfrm>
              <a:prstGeom prst="rect">
                <a:avLst/>
              </a:prstGeom>
            </p:spPr>
          </p:pic>
        </p:grpSp>
        <p:sp>
          <p:nvSpPr>
            <p:cNvPr id="32" name="Rectangle 1"/>
            <p:cNvSpPr>
              <a:spLocks noChangeArrowheads="1"/>
            </p:cNvSpPr>
            <p:nvPr/>
          </p:nvSpPr>
          <p:spPr bwMode="auto">
            <a:xfrm>
              <a:off x="6933438" y="2096149"/>
              <a:ext cx="2591470" cy="9541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en-US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Hosoonchoi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0 -9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 전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(05.02 13:47) ||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좋아요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[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사설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]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최소한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정치도의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마저 저버린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의원 집단 탈당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네이버 뉴스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출처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헤럴드경제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네이버 뉴스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 http://naver.me/589ZIpGG </a:t>
              </a:r>
              <a:b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defTabSz="91440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3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7368" y="1432234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4207" y="2137416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1"/>
            <p:cNvSpPr>
              <a:spLocks noChangeArrowheads="1"/>
            </p:cNvSpPr>
            <p:nvPr/>
          </p:nvSpPr>
          <p:spPr bwMode="auto">
            <a:xfrm>
              <a:off x="6933438" y="3073949"/>
              <a:ext cx="2591470" cy="83099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en-US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OhmyNews_Korea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0 -5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 전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(05.02 13:43) ||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좋아요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</a:t>
              </a:r>
              <a:r>
                <a:rPr kumimoji="0" lang="en-US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ohmynews_korea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,[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오마이포토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]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탈당 회견 참석한 권성동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장제원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자유한국당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권성동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장제원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권우성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기자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defTabSz="91440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6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4207" y="3118236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7767347" y="3918896"/>
              <a:ext cx="9236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latinLnBrk="1"/>
              <a:r>
                <a:rPr lang="ko-KR" altLang="en-US" sz="1000" dirty="0">
                  <a:solidFill>
                    <a:prstClr val="black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◀ </a:t>
              </a:r>
              <a:r>
                <a:rPr lang="en-US" altLang="ko-KR" sz="1000" b="1" dirty="0">
                  <a:solidFill>
                    <a:srgbClr val="0070C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1000" dirty="0">
                  <a:solidFill>
                    <a:prstClr val="black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,2,3,4,5 </a:t>
              </a:r>
              <a:r>
                <a:rPr lang="ko-KR" altLang="en-US" sz="1000" dirty="0">
                  <a:solidFill>
                    <a:prstClr val="black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▶</a:t>
              </a:r>
            </a:p>
          </p:txBody>
        </p:sp>
        <p:sp>
          <p:nvSpPr>
            <p:cNvPr id="38" name="Rectangle 1"/>
            <p:cNvSpPr>
              <a:spLocks noChangeArrowheads="1"/>
            </p:cNvSpPr>
            <p:nvPr/>
          </p:nvSpPr>
          <p:spPr bwMode="auto">
            <a:xfrm>
              <a:off x="6933438" y="498861"/>
              <a:ext cx="2591470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  <a:effectLst/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0 -10분 전 (05.02 13:48) || 좋아요 0개 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 의원 14명 "홍준표 지지" 탈당 결의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defTabSz="91440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9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7368" y="543955"/>
              <a:ext cx="123391" cy="1233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cxnSp>
          <p:nvCxnSpPr>
            <p:cNvPr id="40" name="직선 연결선 39"/>
            <p:cNvCxnSpPr/>
            <p:nvPr/>
          </p:nvCxnSpPr>
          <p:spPr>
            <a:xfrm>
              <a:off x="6959943" y="1253800"/>
              <a:ext cx="2564965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타원 42"/>
          <p:cNvSpPr/>
          <p:nvPr/>
        </p:nvSpPr>
        <p:spPr>
          <a:xfrm>
            <a:off x="2355432" y="180384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44" name="타원 43"/>
          <p:cNvSpPr/>
          <p:nvPr/>
        </p:nvSpPr>
        <p:spPr>
          <a:xfrm>
            <a:off x="796106" y="249821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45" name="타원 44"/>
          <p:cNvSpPr/>
          <p:nvPr/>
        </p:nvSpPr>
        <p:spPr>
          <a:xfrm>
            <a:off x="6199325" y="140601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58281416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login &gt; </a:t>
            </a:r>
            <a:r>
              <a:rPr lang="ko-KR" altLang="en-US" dirty="0" smtClean="0"/>
              <a:t>내 정보 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서비스 정보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고객 정보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- </a:t>
            </a:r>
            <a:r>
              <a:rPr lang="ko-KR" altLang="en-US" dirty="0"/>
              <a:t>잘못 입력했을 경우 해당 지점 포인트 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고객 정보와 운영 담당자 메뉴를  선택하는 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수정이 필요한 경우 </a:t>
            </a:r>
            <a:r>
              <a:rPr lang="ko-KR" altLang="en-US" dirty="0" err="1"/>
              <a:t>고객사를</a:t>
            </a:r>
            <a:r>
              <a:rPr lang="ko-KR" altLang="en-US" dirty="0"/>
              <a:t> 담당하고 있는 내부직원 관리 메뉴에서 변경</a:t>
            </a:r>
            <a:r>
              <a:rPr lang="en-US" altLang="ko-KR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서비스 계약 기업 정보 영역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기업명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산업 구분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 등으로 구성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산업 구분의 경우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커버 스토리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의 구성을 위함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br>
              <a:rPr lang="en-US" altLang="ko-KR" dirty="0" smtClean="0"/>
            </a:br>
            <a:r>
              <a:rPr lang="en-US" altLang="ko-KR" dirty="0" smtClean="0"/>
              <a:t>3. </a:t>
            </a:r>
            <a:r>
              <a:rPr lang="ko-KR" altLang="en-US" dirty="0" smtClean="0"/>
              <a:t>서비스 계약 정보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계약된 서비스의 정보를 확인 하는 영역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서비스 기간에 대한 부분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4. </a:t>
            </a:r>
            <a:r>
              <a:rPr lang="ko-KR" altLang="en-US" dirty="0" smtClean="0"/>
              <a:t>서비스 계약 시 허용</a:t>
            </a:r>
            <a:r>
              <a:rPr lang="en-US" altLang="ko-KR" dirty="0" smtClean="0"/>
              <a:t>IP</a:t>
            </a:r>
            <a:r>
              <a:rPr lang="ko-KR" altLang="en-US" dirty="0" smtClean="0"/>
              <a:t>에 대한 상세 정보를 볼 수 있는 버튼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팝업 </a:t>
            </a:r>
            <a:r>
              <a:rPr lang="en-US" altLang="ko-KR" dirty="0" smtClean="0"/>
              <a:t>a </a:t>
            </a:r>
            <a:r>
              <a:rPr lang="ko-KR" altLang="en-US" dirty="0" smtClean="0"/>
              <a:t>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5. </a:t>
            </a:r>
            <a:r>
              <a:rPr lang="ko-KR" altLang="en-US" dirty="0" err="1" smtClean="0"/>
              <a:t>외부접속</a:t>
            </a:r>
            <a:r>
              <a:rPr lang="ko-KR" altLang="en-US" dirty="0" smtClean="0"/>
              <a:t> 허용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보기 버튼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57246" y="3907623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정보</a:t>
            </a:r>
            <a:r>
              <a:rPr lang="en-US" altLang="ko-KR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</a:t>
            </a:r>
            <a:endParaRPr lang="ko-KR" altLang="en-US" sz="10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978243"/>
              </p:ext>
            </p:extLst>
          </p:nvPr>
        </p:nvGraphicFramePr>
        <p:xfrm>
          <a:off x="1529393" y="4195984"/>
          <a:ext cx="5430702" cy="88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25386955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27535846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600682945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240958177"/>
                    </a:ext>
                  </a:extLst>
                </a:gridCol>
              </a:tblGrid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서비스 기간</a:t>
                      </a:r>
                      <a:r>
                        <a:rPr lang="en-US" altLang="ko-KR" sz="10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(</a:t>
                      </a:r>
                      <a:r>
                        <a:rPr lang="ko-KR" altLang="en-US" sz="10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일</a:t>
                      </a:r>
                      <a:r>
                        <a:rPr lang="en-US" altLang="ko-KR" sz="10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)</a:t>
                      </a:r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2016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06. 01 ~ 2017.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05.31 (2016.05.20)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사용 서비스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TrendUp4.0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프리미엄 </a:t>
                      </a:r>
                      <a:r>
                        <a:rPr lang="ko-KR" altLang="en-US" sz="1000" b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킷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(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대시보드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비교분석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, SNS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분석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보고서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관리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중복 로그인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허용 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(3)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외부 접속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+mn-cs"/>
                        </a:rPr>
                        <a:t>접속허용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+mn-cs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허용 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IP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3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개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271379"/>
                  </a:ext>
                </a:extLst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457246" y="2095268"/>
            <a:ext cx="718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기업정보</a:t>
            </a:r>
            <a:r>
              <a:rPr lang="en-US" altLang="ko-KR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</a:t>
            </a:r>
            <a:endParaRPr lang="ko-KR" altLang="en-US" sz="10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386607"/>
              </p:ext>
            </p:extLst>
          </p:nvPr>
        </p:nvGraphicFramePr>
        <p:xfrm>
          <a:off x="1529391" y="2382315"/>
          <a:ext cx="5430703" cy="118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600682945"/>
                    </a:ext>
                  </a:extLst>
                </a:gridCol>
                <a:gridCol w="2428875">
                  <a:extLst>
                    <a:ext uri="{9D8B030D-6E8A-4147-A177-3AD203B41FA5}">
                      <a16:colId xmlns:a16="http://schemas.microsoft.com/office/drawing/2014/main" val="3240958177"/>
                    </a:ext>
                  </a:extLst>
                </a:gridCol>
              </a:tblGrid>
              <a:tr h="257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기업명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롯데 마트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산업 구분</a:t>
                      </a:r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유통산업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주소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서울시 성동구 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~~~~~~~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134-23 ~~~~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연락처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02-9999-9999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휴대폰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010-0000-0000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24872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FAX</a:t>
                      </a:r>
                      <a:endParaRPr lang="ko-KR" altLang="en-US" sz="10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02-9999-9558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이메일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lottekim@lottemark.co.kr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630454"/>
                  </a:ext>
                </a:extLst>
              </a:tr>
            </a:tbl>
          </a:graphicData>
        </a:graphic>
      </p:graphicFrame>
      <p:sp>
        <p:nvSpPr>
          <p:cNvPr id="49" name="모서리가 둥근 직사각형 48"/>
          <p:cNvSpPr/>
          <p:nvPr/>
        </p:nvSpPr>
        <p:spPr>
          <a:xfrm>
            <a:off x="6490544" y="4823969"/>
            <a:ext cx="421175" cy="23019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보기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509163" y="1694702"/>
            <a:ext cx="1620349" cy="220900"/>
            <a:chOff x="7423735" y="1933830"/>
            <a:chExt cx="2173072" cy="213049"/>
          </a:xfrm>
        </p:grpSpPr>
        <p:sp>
          <p:nvSpPr>
            <p:cNvPr id="51" name="양쪽 모서리가 잘린 사각형 50"/>
            <p:cNvSpPr/>
            <p:nvPr/>
          </p:nvSpPr>
          <p:spPr>
            <a:xfrm>
              <a:off x="7423735" y="1935532"/>
              <a:ext cx="1086536" cy="211347"/>
            </a:xfrm>
            <a:prstGeom prst="snip2SameRect">
              <a:avLst>
                <a:gd name="adj1" fmla="val 12585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고객 정보</a:t>
              </a:r>
              <a:endPara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2" name="양쪽 모서리가 잘린 사각형 51"/>
            <p:cNvSpPr/>
            <p:nvPr/>
          </p:nvSpPr>
          <p:spPr>
            <a:xfrm>
              <a:off x="8510271" y="1933830"/>
              <a:ext cx="1086536" cy="211347"/>
            </a:xfrm>
            <a:prstGeom prst="snip2SameRect">
              <a:avLst>
                <a:gd name="adj1" fmla="val 12585"/>
                <a:gd name="adj2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운영 담당자</a:t>
              </a:r>
            </a:p>
          </p:txBody>
        </p:sp>
      </p:grpSp>
      <p:sp>
        <p:nvSpPr>
          <p:cNvPr id="53" name="타원 52"/>
          <p:cNvSpPr/>
          <p:nvPr/>
        </p:nvSpPr>
        <p:spPr>
          <a:xfrm>
            <a:off x="1435838" y="164256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54" name="타원 53"/>
          <p:cNvSpPr/>
          <p:nvPr/>
        </p:nvSpPr>
        <p:spPr>
          <a:xfrm>
            <a:off x="1435838" y="210494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55" name="타원 54"/>
          <p:cNvSpPr/>
          <p:nvPr/>
        </p:nvSpPr>
        <p:spPr>
          <a:xfrm>
            <a:off x="6407664" y="479241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58" name="타원 57"/>
          <p:cNvSpPr/>
          <p:nvPr/>
        </p:nvSpPr>
        <p:spPr>
          <a:xfrm>
            <a:off x="1435838" y="39286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1521844" y="3595814"/>
            <a:ext cx="18934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 smtClean="0">
                <a:solidFill>
                  <a:srgbClr val="FF0000"/>
                </a:solidFill>
              </a:rPr>
              <a:t>* </a:t>
            </a:r>
            <a:r>
              <a:rPr lang="ko-KR" altLang="en-US" sz="600" b="1" dirty="0" smtClean="0">
                <a:solidFill>
                  <a:srgbClr val="FF0000"/>
                </a:solidFill>
              </a:rPr>
              <a:t>변경이 있을 경우 운영 담당자에게 문의 하세요</a:t>
            </a:r>
            <a:r>
              <a:rPr lang="en-US" altLang="ko-KR" sz="600" b="1" dirty="0" smtClean="0">
                <a:solidFill>
                  <a:srgbClr val="FF0000"/>
                </a:solidFill>
              </a:rPr>
              <a:t>.</a:t>
            </a:r>
            <a:endParaRPr lang="ko-KR" altLang="en-US" sz="600" b="1" dirty="0">
              <a:solidFill>
                <a:srgbClr val="FF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1509163" y="1912886"/>
            <a:ext cx="20162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471074" y="924297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</a:t>
            </a:r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정보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482807" y="923466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스크랩 정보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97076" y="922482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문의 내역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4090542" y="513691"/>
            <a:ext cx="1933449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455442" y="917479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19653" y="4829109"/>
            <a:ext cx="421175" cy="23019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보기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546328" y="479241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479566" y="4511786"/>
            <a:ext cx="421175" cy="23019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보기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91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/>
              <a:t>내 정보 </a:t>
            </a:r>
            <a:r>
              <a:rPr lang="en-US" altLang="ko-KR" dirty="0" smtClean="0"/>
              <a:t>&gt; </a:t>
            </a:r>
            <a:r>
              <a:rPr lang="ko-KR" altLang="en-US" dirty="0"/>
              <a:t>서비스 정보 </a:t>
            </a:r>
            <a:r>
              <a:rPr lang="en-US" altLang="ko-KR" dirty="0"/>
              <a:t>&gt; </a:t>
            </a:r>
            <a:r>
              <a:rPr lang="ko-KR" altLang="en-US" dirty="0"/>
              <a:t>고객 </a:t>
            </a:r>
            <a:r>
              <a:rPr lang="ko-KR" altLang="en-US" dirty="0" smtClean="0"/>
              <a:t>정보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- </a:t>
            </a:r>
            <a:r>
              <a:rPr lang="ko-KR" altLang="en-US" dirty="0"/>
              <a:t>잘못 입력했을 경우 해당 지점 포인트 </a:t>
            </a:r>
            <a:r>
              <a:rPr lang="ko-KR" altLang="en-US" dirty="0" smtClean="0"/>
              <a:t>이동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서비스의 로그인하는 계정정보 영역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수정 가능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비밀번호를 변경 할 수 있음</a:t>
            </a:r>
            <a:r>
              <a:rPr lang="en-US" altLang="ko-KR" dirty="0" smtClean="0"/>
              <a:t>   </a:t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비밀번호의 체크 </a:t>
            </a:r>
            <a:r>
              <a:rPr lang="ko-KR" altLang="en-US" dirty="0" err="1" smtClean="0"/>
              <a:t>로직은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가지로 이루어져 있음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(1)</a:t>
            </a:r>
            <a:r>
              <a:rPr lang="ko-KR" altLang="en-US" dirty="0" smtClean="0"/>
              <a:t>  </a:t>
            </a:r>
            <a:r>
              <a:rPr lang="en-US" altLang="ko-KR" dirty="0" smtClean="0"/>
              <a:t>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6~15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자리 영문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숫자 조합 포함해야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.”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-&gt;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팝업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노출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(2)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입력과 비밀번호 확인 입력이 동일해야 함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-&gt;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팝업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노출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변경 사항을 저장하는 버튼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세금계산서관련 정보를 등록하는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영역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dirty="0"/>
              <a:t>- </a:t>
            </a:r>
            <a:r>
              <a:rPr lang="ko-KR" altLang="en-US" dirty="0" smtClean="0"/>
              <a:t>세금계산서 관련 담당자 정보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세금계산서 발행에 필요한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- </a:t>
            </a:r>
            <a:r>
              <a:rPr lang="ko-KR" altLang="en-US" dirty="0" smtClean="0"/>
              <a:t>수정이 </a:t>
            </a:r>
            <a:r>
              <a:rPr lang="ko-KR" altLang="en-US" dirty="0"/>
              <a:t>필요한 경우 </a:t>
            </a:r>
            <a:r>
              <a:rPr lang="ko-KR" altLang="en-US" dirty="0" err="1"/>
              <a:t>고객사를</a:t>
            </a:r>
            <a:r>
              <a:rPr lang="ko-KR" altLang="en-US" dirty="0"/>
              <a:t> 담당하고 있는 내부직원 관리 메뉴에서 변경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 smtClean="0"/>
              <a:t>   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31365" y="4131853"/>
            <a:ext cx="1359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세금계산서 발행 </a:t>
            </a:r>
            <a:r>
              <a:rPr lang="ko-KR" altLang="en-US" sz="10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정보</a:t>
            </a:r>
            <a:r>
              <a:rPr lang="en-US" altLang="ko-KR" sz="10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</a:t>
            </a:r>
            <a:endParaRPr lang="ko-KR" altLang="en-US" sz="10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335582"/>
              </p:ext>
            </p:extLst>
          </p:nvPr>
        </p:nvGraphicFramePr>
        <p:xfrm>
          <a:off x="1703512" y="4420214"/>
          <a:ext cx="5430703" cy="118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600682945"/>
                    </a:ext>
                  </a:extLst>
                </a:gridCol>
                <a:gridCol w="2428875">
                  <a:extLst>
                    <a:ext uri="{9D8B030D-6E8A-4147-A177-3AD203B41FA5}">
                      <a16:colId xmlns:a16="http://schemas.microsoft.com/office/drawing/2014/main" val="3240958177"/>
                    </a:ext>
                  </a:extLst>
                </a:gridCol>
              </a:tblGrid>
              <a:tr h="266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담당자명</a:t>
                      </a:r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김타파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직급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대리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연락처</a:t>
                      </a:r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02-0000-0000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이메일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lottekim@lottemark.co.kr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기업명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㈜ 롯데마트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사업자등록번호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201-86-16535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524873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대표자 성명</a:t>
                      </a:r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김롯데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이메일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lottetax@lottemark.co.kr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301375"/>
                  </a:ext>
                </a:extLst>
              </a:tr>
            </a:tbl>
          </a:graphicData>
        </a:graphic>
      </p:graphicFrame>
      <p:grpSp>
        <p:nvGrpSpPr>
          <p:cNvPr id="47" name="그룹 46"/>
          <p:cNvGrpSpPr/>
          <p:nvPr/>
        </p:nvGrpSpPr>
        <p:grpSpPr>
          <a:xfrm>
            <a:off x="1631521" y="1496765"/>
            <a:ext cx="1620349" cy="220900"/>
            <a:chOff x="7423735" y="1933830"/>
            <a:chExt cx="2173072" cy="213049"/>
          </a:xfrm>
        </p:grpSpPr>
        <p:sp>
          <p:nvSpPr>
            <p:cNvPr id="48" name="양쪽 모서리가 잘린 사각형 47"/>
            <p:cNvSpPr/>
            <p:nvPr/>
          </p:nvSpPr>
          <p:spPr>
            <a:xfrm>
              <a:off x="7423735" y="1935532"/>
              <a:ext cx="1086536" cy="211347"/>
            </a:xfrm>
            <a:prstGeom prst="snip2SameRect">
              <a:avLst>
                <a:gd name="adj1" fmla="val 12585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고객 정보</a:t>
              </a:r>
              <a:endPara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9" name="양쪽 모서리가 잘린 사각형 48"/>
            <p:cNvSpPr/>
            <p:nvPr/>
          </p:nvSpPr>
          <p:spPr>
            <a:xfrm>
              <a:off x="8510271" y="1933830"/>
              <a:ext cx="1086536" cy="211347"/>
            </a:xfrm>
            <a:prstGeom prst="snip2SameRect">
              <a:avLst>
                <a:gd name="adj1" fmla="val 12585"/>
                <a:gd name="adj2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운영 담당자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695963" y="5692606"/>
            <a:ext cx="18934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 smtClean="0">
                <a:solidFill>
                  <a:srgbClr val="FF0000"/>
                </a:solidFill>
              </a:rPr>
              <a:t>* </a:t>
            </a:r>
            <a:r>
              <a:rPr lang="ko-KR" altLang="en-US" sz="600" b="1" dirty="0" smtClean="0">
                <a:solidFill>
                  <a:srgbClr val="FF0000"/>
                </a:solidFill>
              </a:rPr>
              <a:t>변경이 있을 경우 운영 담당자에게 문의 하세요</a:t>
            </a:r>
            <a:r>
              <a:rPr lang="en-US" altLang="ko-KR" sz="600" b="1" dirty="0" smtClean="0">
                <a:solidFill>
                  <a:srgbClr val="FF0000"/>
                </a:solidFill>
              </a:rPr>
              <a:t>.</a:t>
            </a:r>
            <a:endParaRPr lang="ko-KR" altLang="en-US" sz="600" b="1" dirty="0">
              <a:solidFill>
                <a:srgbClr val="FF0000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1580784" y="413077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1695958" y="1812840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사용자 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정보</a:t>
            </a:r>
            <a:r>
              <a:rPr lang="en-US" altLang="ko-KR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</a:t>
            </a:r>
            <a:endParaRPr lang="ko-KR" altLang="en-US" sz="10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344306"/>
              </p:ext>
            </p:extLst>
          </p:nvPr>
        </p:nvGraphicFramePr>
        <p:xfrm>
          <a:off x="1703506" y="2116467"/>
          <a:ext cx="5430704" cy="177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43328396"/>
                    </a:ext>
                  </a:extLst>
                </a:gridCol>
                <a:gridCol w="2406362">
                  <a:extLst>
                    <a:ext uri="{9D8B030D-6E8A-4147-A177-3AD203B41FA5}">
                      <a16:colId xmlns:a16="http://schemas.microsoft.com/office/drawing/2014/main" val="1845607806"/>
                    </a:ext>
                  </a:extLst>
                </a:gridCol>
              </a:tblGrid>
              <a:tr h="257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ID</a:t>
                      </a:r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lotte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00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비밀번호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                                 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*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altLang="en-US" sz="1000" b="0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비밀번호는 </a:t>
                      </a:r>
                      <a:r>
                        <a:rPr lang="en-US" altLang="ko-KR" sz="1000" b="0" u="sng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6~15</a:t>
                      </a:r>
                      <a:r>
                        <a:rPr lang="ko-KR" altLang="en-US" sz="1000" b="0" u="sng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자리</a:t>
                      </a:r>
                      <a:r>
                        <a:rPr lang="ko-KR" altLang="en-US" sz="1000" b="0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영문</a:t>
                      </a:r>
                      <a:r>
                        <a:rPr lang="en-US" altLang="ko-KR" sz="1000" b="0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,</a:t>
                      </a:r>
                      <a:r>
                        <a:rPr lang="en-US" altLang="ko-KR" sz="1000" b="0" u="sng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altLang="en-US" sz="1000" b="0" u="sng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숫자 조합 포함해야 합니다</a:t>
                      </a:r>
                      <a:r>
                        <a:rPr lang="en-US" altLang="ko-KR" sz="1000" b="0" u="sng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.</a:t>
                      </a:r>
                      <a:endParaRPr lang="ko-KR" altLang="en-US" sz="1000" b="0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비밀번호 확인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                                 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*</a:t>
                      </a:r>
                      <a:r>
                        <a:rPr lang="en-US" altLang="ko-KR" sz="1000" b="0" baseline="0" dirty="0">
                          <a:solidFill>
                            <a:srgbClr val="FF0000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동일한 비밀번호를 한번 더 입력해주세요</a:t>
                      </a:r>
                      <a:r>
                        <a:rPr lang="en-US" altLang="ko-KR" sz="10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기업명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㈜ 롯데마트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486963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이름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510455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539825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2883412" y="2461290"/>
            <a:ext cx="1212323" cy="209947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883411" y="2750501"/>
            <a:ext cx="1212323" cy="209947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1609952" y="183839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572172" y="3103096"/>
            <a:ext cx="562037" cy="230197"/>
          </a:xfrm>
          <a:prstGeom prst="roundRect">
            <a:avLst/>
          </a:prstGeom>
          <a:solidFill>
            <a:schemeClr val="accent6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저장</a:t>
            </a:r>
          </a:p>
        </p:txBody>
      </p:sp>
      <p:sp>
        <p:nvSpPr>
          <p:cNvPr id="66" name="타원 65"/>
          <p:cNvSpPr/>
          <p:nvPr/>
        </p:nvSpPr>
        <p:spPr>
          <a:xfrm>
            <a:off x="6526411" y="303919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1875299" y="1705095"/>
            <a:ext cx="20162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471074" y="924297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</a:t>
            </a:r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정보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482807" y="923466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스크랩 정보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497076" y="922482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문의 내역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4090542" y="513691"/>
            <a:ext cx="1933449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455442" y="917479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3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내 </a:t>
            </a:r>
            <a:r>
              <a:rPr lang="ko-KR" altLang="en-US" dirty="0" smtClean="0"/>
              <a:t>정보 </a:t>
            </a:r>
            <a:r>
              <a:rPr lang="en-US" altLang="ko-KR" dirty="0" smtClean="0"/>
              <a:t>&gt; </a:t>
            </a:r>
            <a:r>
              <a:rPr lang="ko-KR" altLang="en-US" dirty="0"/>
              <a:t>서비스 정보 </a:t>
            </a:r>
            <a:r>
              <a:rPr lang="en-US" altLang="ko-KR" dirty="0"/>
              <a:t>&gt; </a:t>
            </a:r>
            <a:r>
              <a:rPr lang="ko-KR" altLang="en-US" dirty="0"/>
              <a:t>고객 </a:t>
            </a:r>
            <a:r>
              <a:rPr lang="ko-KR" altLang="en-US" dirty="0" smtClean="0"/>
              <a:t>정보 </a:t>
            </a:r>
            <a:r>
              <a:rPr lang="en-US" altLang="ko-KR" dirty="0" smtClean="0"/>
              <a:t>(</a:t>
            </a:r>
            <a:r>
              <a:rPr lang="ko-KR" altLang="en-US" dirty="0" smtClean="0"/>
              <a:t>확인 팝업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a. </a:t>
            </a:r>
            <a:r>
              <a:rPr lang="ko-KR" altLang="en-US" dirty="0" smtClean="0"/>
              <a:t>허용</a:t>
            </a:r>
            <a:r>
              <a:rPr lang="en-US" altLang="ko-KR" dirty="0"/>
              <a:t>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상세보기 버튼을 눌렀을 경우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b. </a:t>
            </a:r>
            <a:r>
              <a:rPr lang="ko-KR" altLang="en-US" dirty="0" err="1"/>
              <a:t>저장버튼</a:t>
            </a:r>
            <a:r>
              <a:rPr lang="ko-KR" altLang="en-US" dirty="0"/>
              <a:t> 클릭 시 노출되는 팝업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/>
              <a:t>입력된 비밀번호가 규칙과 다를 </a:t>
            </a:r>
            <a:r>
              <a:rPr lang="ko-KR" altLang="en-US" dirty="0" smtClean="0"/>
              <a:t>경우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c. </a:t>
            </a:r>
            <a:r>
              <a:rPr lang="ko-KR" altLang="en-US" dirty="0" err="1"/>
              <a:t>저장버튼</a:t>
            </a:r>
            <a:r>
              <a:rPr lang="ko-KR" altLang="en-US" dirty="0"/>
              <a:t> 클릭 시 노출되는 팝업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비밀번호 확인에 입력된 값이 규칙과 다를 경우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d. </a:t>
            </a:r>
            <a:r>
              <a:rPr lang="ko-KR" altLang="en-US" dirty="0" err="1" smtClean="0"/>
              <a:t>저장버튼</a:t>
            </a:r>
            <a:r>
              <a:rPr lang="ko-KR" altLang="en-US" dirty="0" smtClean="0"/>
              <a:t> 클릭 시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비밀번호와 비밀번호 확인에 입력된 값이 규칙에 맞게 입력된 경우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148" y="1723710"/>
            <a:ext cx="3013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총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개의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IP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허용 등록하셨습니다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algn="ctr"/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1. 192.168.0.1</a:t>
            </a:r>
          </a:p>
          <a:p>
            <a:pPr algn="ctr"/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2. 192.168.0.2</a:t>
            </a:r>
          </a:p>
          <a:p>
            <a:pPr algn="ctr"/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3.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192.168.0.3</a:t>
            </a:r>
          </a:p>
          <a:p>
            <a:pPr algn="ctr"/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변경 사항이 있을 경우 운영 담당자에게 문의하세요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42148" y="1258212"/>
            <a:ext cx="3013378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허용 </a:t>
            </a:r>
            <a:r>
              <a:rPr lang="en-US" altLang="ko-KR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IP </a:t>
            </a:r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상세정보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42149" y="1587610"/>
            <a:ext cx="3013378" cy="1352195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93" y="1345325"/>
            <a:ext cx="156469" cy="15646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014563" y="2552004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확인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5383" y="3757996"/>
            <a:ext cx="3013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비밀번호를 동일하게 한번 더 입력해주세요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5384" y="3138827"/>
            <a:ext cx="3013378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 확인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45383" y="3468225"/>
            <a:ext cx="3013378" cy="1352195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029" y="3225940"/>
            <a:ext cx="156469" cy="156469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017799" y="4380863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확인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70250" y="1801566"/>
            <a:ext cx="3013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비밀번호는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6~15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자리 영문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숫자 조합 포함해야 합니다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lvl="0" algn="ctr">
              <a:defRPr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다시 입력해주세요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70250" y="1255935"/>
            <a:ext cx="3013378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 확인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73883" y="1585333"/>
            <a:ext cx="3006112" cy="1352195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95" y="1343048"/>
            <a:ext cx="156469" cy="156469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5242665" y="2497971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확인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70253" y="3757996"/>
            <a:ext cx="3013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입력하신 비밀번호로 변경이 완료되었습니다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070254" y="3138827"/>
            <a:ext cx="3013378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 저장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070253" y="3468225"/>
            <a:ext cx="3013378" cy="1352195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99" y="3225940"/>
            <a:ext cx="156469" cy="156469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5242669" y="4380863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확인</a:t>
            </a:r>
          </a:p>
        </p:txBody>
      </p:sp>
      <p:sp>
        <p:nvSpPr>
          <p:cNvPr id="33" name="타원 32"/>
          <p:cNvSpPr/>
          <p:nvPr/>
        </p:nvSpPr>
        <p:spPr>
          <a:xfrm>
            <a:off x="3979292" y="119639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34" name="타원 33"/>
          <p:cNvSpPr/>
          <p:nvPr/>
        </p:nvSpPr>
        <p:spPr>
          <a:xfrm>
            <a:off x="776090" y="306596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c</a:t>
            </a:r>
            <a:endParaRPr lang="ko-KR" altLang="en-US" sz="1050" b="1" dirty="0"/>
          </a:p>
        </p:txBody>
      </p:sp>
      <p:sp>
        <p:nvSpPr>
          <p:cNvPr id="35" name="타원 34"/>
          <p:cNvSpPr/>
          <p:nvPr/>
        </p:nvSpPr>
        <p:spPr>
          <a:xfrm>
            <a:off x="776090" y="121800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36" name="타원 35"/>
          <p:cNvSpPr/>
          <p:nvPr/>
        </p:nvSpPr>
        <p:spPr>
          <a:xfrm>
            <a:off x="3979292" y="307156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d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11953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</a:t>
            </a:r>
            <a:r>
              <a:rPr lang="ko-KR" altLang="en-US" dirty="0" smtClean="0"/>
              <a:t>페이지 </a:t>
            </a:r>
            <a:r>
              <a:rPr lang="en-US" altLang="ko-KR" dirty="0"/>
              <a:t>&gt; </a:t>
            </a:r>
            <a:r>
              <a:rPr lang="ko-KR" altLang="en-US" dirty="0"/>
              <a:t>아이디 </a:t>
            </a:r>
            <a:r>
              <a:rPr lang="ko-KR" altLang="en-US" dirty="0" smtClean="0"/>
              <a:t>찾기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등록된 아이디가 한 개인 경우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등록된 </a:t>
            </a:r>
            <a:r>
              <a:rPr lang="ko-KR" altLang="en-US" dirty="0"/>
              <a:t>아이디가 </a:t>
            </a:r>
            <a:r>
              <a:rPr lang="ko-KR" altLang="en-US" dirty="0" err="1" smtClean="0"/>
              <a:t>여러개인</a:t>
            </a:r>
            <a:r>
              <a:rPr lang="ko-KR" altLang="en-US" dirty="0" smtClean="0"/>
              <a:t> </a:t>
            </a:r>
            <a:r>
              <a:rPr lang="ko-KR" altLang="en-US" dirty="0"/>
              <a:t>경우 노출되는 </a:t>
            </a:r>
            <a:r>
              <a:rPr lang="ko-KR" altLang="en-US" dirty="0" smtClean="0"/>
              <a:t>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 </a:t>
            </a:r>
            <a:r>
              <a:rPr lang="ko-KR" altLang="en-US" dirty="0" smtClean="0"/>
              <a:t>로그인 화면으로 이동하는 버튼 </a:t>
            </a:r>
            <a:r>
              <a:rPr lang="en-US" altLang="ko-KR" dirty="0" smtClean="0"/>
              <a:t>(X </a:t>
            </a:r>
            <a:r>
              <a:rPr lang="ko-KR" altLang="en-US" dirty="0" smtClean="0"/>
              <a:t>버튼을 눌러도 로그인 페이지로 이동</a:t>
            </a:r>
            <a:r>
              <a:rPr lang="en-US" altLang="ko-KR" dirty="0" smtClean="0"/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76932" y="601136"/>
            <a:ext cx="166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▲</a:t>
            </a:r>
            <a:endParaRPr lang="en-US" altLang="ko-KR" sz="800" dirty="0" smtClean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35160" y="1613231"/>
            <a:ext cx="2917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해당 기업명으로 등록되어 있는 아이디는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“</a:t>
            </a:r>
            <a:r>
              <a:rPr lang="en-US" altLang="ko-KR" sz="800" b="1" u="sng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TAPACROSS2017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“ 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입니다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053746" y="995801"/>
            <a:ext cx="3013378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아이디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 확인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053747" y="1325199"/>
            <a:ext cx="3013378" cy="106069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391" y="1082914"/>
            <a:ext cx="156469" cy="156469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2226161" y="1992537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로그인 하기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53746" y="2694739"/>
            <a:ext cx="3013378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아이디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 확인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053747" y="3024137"/>
            <a:ext cx="3013378" cy="106069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391" y="2781852"/>
            <a:ext cx="156469" cy="156469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2226161" y="3784475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로그인 하기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53747" y="3208411"/>
            <a:ext cx="301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해당 기업명으로 여러 개의 아이디가 등록되어 있습니다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“</a:t>
            </a:r>
            <a:r>
              <a:rPr lang="en-US" altLang="ko-KR" sz="800" b="1" u="sng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TAPACROSS01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”, “</a:t>
            </a:r>
            <a:r>
              <a:rPr lang="en-US" altLang="ko-KR" sz="800" b="1" u="sng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TAPACROSS02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”,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“</a:t>
            </a:r>
            <a:r>
              <a:rPr lang="en-US" altLang="ko-KR" sz="800" b="1" u="sng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TAPACROSS03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”,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“</a:t>
            </a:r>
            <a:r>
              <a:rPr lang="en-US" altLang="ko-KR" sz="800" b="1" u="sng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TAPACROSS04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”,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76301" y="266014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5" name="타원 44"/>
          <p:cNvSpPr/>
          <p:nvPr/>
        </p:nvSpPr>
        <p:spPr>
          <a:xfrm>
            <a:off x="979231" y="92235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64" name="타원 63"/>
          <p:cNvSpPr/>
          <p:nvPr/>
        </p:nvSpPr>
        <p:spPr>
          <a:xfrm>
            <a:off x="2152836" y="193962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41051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내 정보 </a:t>
            </a:r>
            <a:r>
              <a:rPr lang="en-US" altLang="ko-KR" dirty="0" smtClean="0"/>
              <a:t>&gt; </a:t>
            </a:r>
            <a:r>
              <a:rPr lang="ko-KR" altLang="en-US" dirty="0"/>
              <a:t>서비스 정보 </a:t>
            </a:r>
            <a:r>
              <a:rPr lang="en-US" altLang="ko-KR" dirty="0"/>
              <a:t>&gt; </a:t>
            </a:r>
            <a:r>
              <a:rPr lang="ko-KR" altLang="en-US" dirty="0" smtClean="0"/>
              <a:t>운영 담당자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err="1" smtClean="0"/>
              <a:t>고객사를</a:t>
            </a:r>
            <a:r>
              <a:rPr lang="ko-KR" altLang="en-US" dirty="0" smtClean="0"/>
              <a:t> 담당하고 있는 직원의 정보를 조회 가능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82041" y="2167553"/>
            <a:ext cx="1210588" cy="270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</a:t>
            </a:r>
            <a:r>
              <a:rPr lang="ko-KR" altLang="en-US" sz="1000" b="1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운영담당자</a:t>
            </a:r>
            <a:r>
              <a:rPr lang="en-US" altLang="ko-KR" sz="10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</a:t>
            </a:r>
            <a:endParaRPr lang="ko-KR" altLang="en-US" sz="10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703524"/>
              </p:ext>
            </p:extLst>
          </p:nvPr>
        </p:nvGraphicFramePr>
        <p:xfrm>
          <a:off x="1554188" y="2415681"/>
          <a:ext cx="5430703" cy="88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600682945"/>
                    </a:ext>
                  </a:extLst>
                </a:gridCol>
                <a:gridCol w="2428875">
                  <a:extLst>
                    <a:ext uri="{9D8B030D-6E8A-4147-A177-3AD203B41FA5}">
                      <a16:colId xmlns:a16="http://schemas.microsoft.com/office/drawing/2014/main" val="3240958177"/>
                    </a:ext>
                  </a:extLst>
                </a:gridCol>
              </a:tblGrid>
              <a:tr h="266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담당자명</a:t>
                      </a:r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김타파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직급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선임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연락처</a:t>
                      </a:r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02-0000-0000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이메일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lottekim@lottemark.co.kr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담당 업무</a:t>
                      </a:r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롯데마트 </a:t>
                      </a:r>
                      <a:r>
                        <a:rPr lang="en-US" altLang="ko-KR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TrendUp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서비스 관리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1533958" y="1556792"/>
            <a:ext cx="1620349" cy="242990"/>
            <a:chOff x="7423735" y="1933830"/>
            <a:chExt cx="2173072" cy="213049"/>
          </a:xfrm>
        </p:grpSpPr>
        <p:sp>
          <p:nvSpPr>
            <p:cNvPr id="43" name="양쪽 모서리가 잘린 사각형 42"/>
            <p:cNvSpPr/>
            <p:nvPr/>
          </p:nvSpPr>
          <p:spPr>
            <a:xfrm>
              <a:off x="7423735" y="1935532"/>
              <a:ext cx="1086536" cy="211347"/>
            </a:xfrm>
            <a:prstGeom prst="snip2SameRect">
              <a:avLst>
                <a:gd name="adj1" fmla="val 12585"/>
                <a:gd name="adj2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err="1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계약정보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4" name="양쪽 모서리가 잘린 사각형 43"/>
            <p:cNvSpPr/>
            <p:nvPr/>
          </p:nvSpPr>
          <p:spPr>
            <a:xfrm>
              <a:off x="8510271" y="1933830"/>
              <a:ext cx="1086536" cy="211347"/>
            </a:xfrm>
            <a:prstGeom prst="snip2SameRect">
              <a:avLst>
                <a:gd name="adj1" fmla="val 12585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운영 담당자</a:t>
              </a:r>
            </a:p>
          </p:txBody>
        </p:sp>
      </p:grpSp>
      <p:sp>
        <p:nvSpPr>
          <p:cNvPr id="45" name="타원 44"/>
          <p:cNvSpPr/>
          <p:nvPr/>
        </p:nvSpPr>
        <p:spPr>
          <a:xfrm>
            <a:off x="1445592" y="2140308"/>
            <a:ext cx="146650" cy="161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cxnSp>
        <p:nvCxnSpPr>
          <p:cNvPr id="78" name="직선 연결선 77"/>
          <p:cNvCxnSpPr/>
          <p:nvPr/>
        </p:nvCxnSpPr>
        <p:spPr>
          <a:xfrm>
            <a:off x="2118772" y="1797841"/>
            <a:ext cx="20162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471074" y="924297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</a:t>
            </a:r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정보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482807" y="923466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스크랩 정보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497076" y="922482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문의 내역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4090542" y="513691"/>
            <a:ext cx="1933449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455442" y="917479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05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내 정보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스크랩 정보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스크랩을 저장한 폴더 선택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스크랩을 관리하는 폴더를 선택하여 해당 폴더 조회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매체 선택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스크랩 내용중 선택 매체만 </a:t>
            </a:r>
            <a:r>
              <a:rPr lang="ko-KR" altLang="en-US" dirty="0" err="1" smtClean="0"/>
              <a:t>필터하여</a:t>
            </a:r>
            <a:r>
              <a:rPr lang="ko-KR" altLang="en-US" dirty="0" smtClean="0"/>
              <a:t> 볼 수 있는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 </a:t>
            </a:r>
            <a:r>
              <a:rPr lang="ko-KR" altLang="en-US" dirty="0"/>
              <a:t>기간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설정한 기간 동안의 스크랩 한 내용만 보는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4. </a:t>
            </a:r>
            <a:r>
              <a:rPr lang="ko-KR" altLang="en-US" dirty="0" smtClean="0"/>
              <a:t>스크랩하는 폴더를 관리하는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이동이 가능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팝업 </a:t>
            </a:r>
            <a:r>
              <a:rPr lang="en-US" altLang="ko-KR" dirty="0" smtClean="0"/>
              <a:t>a, </a:t>
            </a:r>
            <a:r>
              <a:rPr lang="en-US" altLang="ko-KR" dirty="0"/>
              <a:t>b</a:t>
            </a:r>
            <a:r>
              <a:rPr lang="en-US" altLang="ko-KR" dirty="0" smtClean="0"/>
              <a:t> </a:t>
            </a:r>
            <a:r>
              <a:rPr lang="ko-KR" altLang="en-US" dirty="0" smtClean="0"/>
              <a:t>노출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5. </a:t>
            </a:r>
            <a:r>
              <a:rPr lang="ko-KR" altLang="en-US" dirty="0" smtClean="0"/>
              <a:t>선택한 포스트를 스크랩에서 삭제하는 버튼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팝업 </a:t>
            </a:r>
            <a:r>
              <a:rPr lang="en-US" altLang="ko-KR" dirty="0" smtClean="0"/>
              <a:t>c, d </a:t>
            </a:r>
            <a:r>
              <a:rPr lang="ko-KR" altLang="en-US" dirty="0" smtClean="0"/>
              <a:t>노출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6. </a:t>
            </a:r>
            <a:r>
              <a:rPr lang="ko-KR" altLang="en-US" dirty="0" smtClean="0"/>
              <a:t>선택한 포스트를 다른 스크랩 폴더로 이동하는 버튼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팝업 </a:t>
            </a:r>
            <a:r>
              <a:rPr lang="en-US" altLang="ko-KR" dirty="0" smtClean="0"/>
              <a:t>c, e </a:t>
            </a:r>
            <a:r>
              <a:rPr lang="ko-KR" altLang="en-US" dirty="0" smtClean="0"/>
              <a:t>노출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7. </a:t>
            </a:r>
            <a:r>
              <a:rPr lang="ko-KR" altLang="en-US" dirty="0" smtClean="0"/>
              <a:t>선택한 포스트를 메일로 발송하는 버튼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팝업</a:t>
            </a:r>
            <a:r>
              <a:rPr lang="en-US" altLang="ko-KR" dirty="0"/>
              <a:t> c</a:t>
            </a:r>
            <a:r>
              <a:rPr lang="en-US" altLang="ko-KR" dirty="0" smtClean="0"/>
              <a:t>, f, g </a:t>
            </a:r>
            <a:r>
              <a:rPr lang="ko-KR" altLang="en-US" dirty="0" smtClean="0"/>
              <a:t>노출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471" y="1692558"/>
            <a:ext cx="1143828" cy="17214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1552639" y="2034376"/>
            <a:ext cx="57718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552639" y="2352855"/>
            <a:ext cx="57718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690814" y="2098322"/>
            <a:ext cx="614954" cy="20337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메일 발송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282944" y="2096432"/>
            <a:ext cx="614954" cy="20337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선택 삭제</a:t>
            </a: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546051"/>
              </p:ext>
            </p:extLst>
          </p:nvPr>
        </p:nvGraphicFramePr>
        <p:xfrm>
          <a:off x="1559496" y="2564904"/>
          <a:ext cx="5772150" cy="292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1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포스트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4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96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348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4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1" name="모서리가 둥근 직사각형 40"/>
          <p:cNvSpPr/>
          <p:nvPr/>
        </p:nvSpPr>
        <p:spPr>
          <a:xfrm>
            <a:off x="5986879" y="2096432"/>
            <a:ext cx="614954" cy="20337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폴더 이동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690814" y="1668571"/>
            <a:ext cx="614954" cy="20337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폴더 관리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724612" y="2063455"/>
            <a:ext cx="1391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건이 선택 되었습니다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239" y="2682792"/>
            <a:ext cx="94523" cy="9452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85" y="3106160"/>
            <a:ext cx="94523" cy="94523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40" y="5078728"/>
            <a:ext cx="94523" cy="9452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469" y="3712892"/>
            <a:ext cx="94523" cy="9452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63" y="4409129"/>
            <a:ext cx="99968" cy="9996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563" y="3543057"/>
            <a:ext cx="5193912" cy="49421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485" y="2952042"/>
            <a:ext cx="4976379" cy="44542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0633" y="4271108"/>
            <a:ext cx="4083010" cy="47608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7469" y="4881801"/>
            <a:ext cx="4755526" cy="539817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1699426" y="158479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64" name="그룹 63"/>
          <p:cNvGrpSpPr/>
          <p:nvPr/>
        </p:nvGrpSpPr>
        <p:grpSpPr>
          <a:xfrm>
            <a:off x="1688648" y="1662692"/>
            <a:ext cx="1293211" cy="185313"/>
            <a:chOff x="2457077" y="1885118"/>
            <a:chExt cx="1293211" cy="185313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18393" y="1886068"/>
              <a:ext cx="831895" cy="184363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2457077" y="1885118"/>
              <a:ext cx="51969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 smtClean="0"/>
                <a:t>폴더 선택</a:t>
              </a:r>
              <a:endParaRPr lang="ko-KR" altLang="en-US" sz="600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126330" y="1665431"/>
            <a:ext cx="1260454" cy="184666"/>
            <a:chOff x="3603438" y="1890686"/>
            <a:chExt cx="1260454" cy="184666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78406" y="1893826"/>
              <a:ext cx="785486" cy="174078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3603438" y="1890686"/>
              <a:ext cx="51969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 smtClean="0"/>
                <a:t>매체 선택</a:t>
              </a:r>
              <a:endParaRPr lang="ko-KR" altLang="en-US" sz="600" dirty="0"/>
            </a:p>
          </p:txBody>
        </p:sp>
      </p:grpSp>
      <p:sp>
        <p:nvSpPr>
          <p:cNvPr id="66" name="타원 65"/>
          <p:cNvSpPr/>
          <p:nvPr/>
        </p:nvSpPr>
        <p:spPr>
          <a:xfrm>
            <a:off x="3108578" y="158227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67" name="타원 66"/>
          <p:cNvSpPr/>
          <p:nvPr/>
        </p:nvSpPr>
        <p:spPr>
          <a:xfrm>
            <a:off x="4506197" y="15893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68" name="타원 67"/>
          <p:cNvSpPr/>
          <p:nvPr/>
        </p:nvSpPr>
        <p:spPr>
          <a:xfrm>
            <a:off x="6616015" y="160496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69" name="타원 68"/>
          <p:cNvSpPr/>
          <p:nvPr/>
        </p:nvSpPr>
        <p:spPr>
          <a:xfrm>
            <a:off x="5187724" y="205141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70" name="타원 69"/>
          <p:cNvSpPr/>
          <p:nvPr/>
        </p:nvSpPr>
        <p:spPr>
          <a:xfrm>
            <a:off x="5932724" y="205739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  <p:sp>
        <p:nvSpPr>
          <p:cNvPr id="71" name="타원 70"/>
          <p:cNvSpPr/>
          <p:nvPr/>
        </p:nvSpPr>
        <p:spPr>
          <a:xfrm>
            <a:off x="6677724" y="206338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  <p:sp>
        <p:nvSpPr>
          <p:cNvPr id="72" name="타원 71"/>
          <p:cNvSpPr/>
          <p:nvPr/>
        </p:nvSpPr>
        <p:spPr>
          <a:xfrm>
            <a:off x="1486171" y="249990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8</a:t>
            </a:r>
            <a:endParaRPr lang="ko-KR" altLang="en-US" sz="105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1471074" y="924297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</a:t>
            </a:r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정보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482807" y="923466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스크랩 정보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497076" y="922482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문의 내역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90542" y="513691"/>
            <a:ext cx="1933449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479971" y="894388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8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내 정보 </a:t>
            </a:r>
            <a:r>
              <a:rPr lang="en-US" altLang="ko-KR" dirty="0" smtClean="0"/>
              <a:t>&gt; </a:t>
            </a:r>
            <a:r>
              <a:rPr lang="ko-KR" altLang="en-US" dirty="0"/>
              <a:t>스크랩 </a:t>
            </a:r>
            <a:r>
              <a:rPr lang="ko-KR" altLang="en-US" dirty="0" smtClean="0"/>
              <a:t>정보</a:t>
            </a:r>
            <a:r>
              <a:rPr lang="en-US" altLang="ko-KR" dirty="0"/>
              <a:t> </a:t>
            </a:r>
            <a:r>
              <a:rPr lang="ko-KR" altLang="en-US" dirty="0" smtClean="0"/>
              <a:t>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a. </a:t>
            </a:r>
            <a:r>
              <a:rPr lang="ko-KR" altLang="en-US" dirty="0" smtClean="0"/>
              <a:t>스크랩 폴더 관리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1. </a:t>
            </a:r>
            <a:r>
              <a:rPr lang="ko-KR" altLang="en-US" dirty="0" smtClean="0"/>
              <a:t>스크랩 폴더를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 버튼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-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폴더 추가 시 사용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 후 폴더 명 입력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   - </a:t>
            </a:r>
            <a:r>
              <a:rPr lang="ko-KR" altLang="en-US" dirty="0" smtClean="0"/>
              <a:t>삭제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폴더 삭제 시 사용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삭제하고자 하는 폴더 선택 후 클릭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2, </a:t>
            </a:r>
            <a:r>
              <a:rPr lang="ko-KR" altLang="en-US" dirty="0" smtClean="0"/>
              <a:t>폴더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삭제가 완료되어 저장 하는 버튼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- </a:t>
            </a:r>
            <a:r>
              <a:rPr lang="ko-KR" altLang="en-US" dirty="0" smtClean="0"/>
              <a:t>클릭 시 완료 팝업 </a:t>
            </a:r>
            <a:r>
              <a:rPr lang="en-US" altLang="ko-KR" dirty="0" smtClean="0"/>
              <a:t>b </a:t>
            </a:r>
            <a:r>
              <a:rPr lang="ko-KR" altLang="en-US" dirty="0" smtClean="0"/>
              <a:t>노출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c. </a:t>
            </a:r>
            <a:r>
              <a:rPr lang="ko-KR" altLang="en-US" dirty="0"/>
              <a:t>스크랩</a:t>
            </a:r>
            <a:r>
              <a:rPr lang="en-US" altLang="ko-KR" dirty="0"/>
              <a:t>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메일 발송 시 선택된 포스트가 없을 경우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d. </a:t>
            </a:r>
            <a:r>
              <a:rPr lang="ko-KR" altLang="en-US" dirty="0"/>
              <a:t>포스트를 선택해서 스크랩 삭제를 할 경우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e. </a:t>
            </a:r>
            <a:r>
              <a:rPr lang="ko-KR" altLang="en-US" dirty="0" smtClean="0"/>
              <a:t>포스트를 선택해서 폴더 이동을 할 경우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f. </a:t>
            </a:r>
            <a:r>
              <a:rPr lang="ko-KR" altLang="en-US" dirty="0" smtClean="0"/>
              <a:t>포스트를 선택해서 메일을 발송 할 경우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g. </a:t>
            </a:r>
            <a:r>
              <a:rPr lang="ko-KR" altLang="en-US" dirty="0" smtClean="0"/>
              <a:t>메일 발송이 완료되고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41824" y="714754"/>
            <a:ext cx="2390967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스크랩 폴더 관리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1825" y="1044153"/>
            <a:ext cx="2390966" cy="3279560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842" y="801218"/>
            <a:ext cx="156469" cy="15646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215511" y="3952309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저장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5766" y="67454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27" name="직사각형 26"/>
          <p:cNvSpPr/>
          <p:nvPr/>
        </p:nvSpPr>
        <p:spPr>
          <a:xfrm>
            <a:off x="580651" y="1458803"/>
            <a:ext cx="1938269" cy="23050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680739" y="1207536"/>
            <a:ext cx="384667" cy="13771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추가</a:t>
            </a:r>
            <a:endParaRPr lang="ko-KR" altLang="en-US" sz="6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134253" y="1207536"/>
            <a:ext cx="384667" cy="13771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삭제</a:t>
            </a:r>
            <a:endParaRPr lang="ko-KR" altLang="en-US" sz="6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80651" y="1466936"/>
            <a:ext cx="18692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랜섬웨어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햄버거병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북한 관련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국정원 개혁관련</a:t>
            </a:r>
            <a:endParaRPr lang="en-US" altLang="ko-KR" sz="105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63437" y="2351010"/>
            <a:ext cx="1444916" cy="1777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|</a:t>
            </a:r>
            <a:endParaRPr lang="ko-KR" altLang="en-US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607414" y="109216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34" name="타원 33"/>
          <p:cNvSpPr/>
          <p:nvPr/>
        </p:nvSpPr>
        <p:spPr>
          <a:xfrm>
            <a:off x="1142186" y="389802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grpSp>
        <p:nvGrpSpPr>
          <p:cNvPr id="52" name="그룹 51"/>
          <p:cNvGrpSpPr/>
          <p:nvPr/>
        </p:nvGrpSpPr>
        <p:grpSpPr>
          <a:xfrm>
            <a:off x="358205" y="4473281"/>
            <a:ext cx="3013379" cy="1336435"/>
            <a:chOff x="9613959" y="1258212"/>
            <a:chExt cx="3013379" cy="1336435"/>
          </a:xfrm>
        </p:grpSpPr>
        <p:sp>
          <p:nvSpPr>
            <p:cNvPr id="45" name="TextBox 44"/>
            <p:cNvSpPr txBox="1"/>
            <p:nvPr/>
          </p:nvSpPr>
          <p:spPr>
            <a:xfrm>
              <a:off x="9613959" y="1877381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 폴더 관리 추가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삭제가 적용이 완료되었습니다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613960" y="1258212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저장 확인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9613959" y="1587611"/>
              <a:ext cx="3013378" cy="1007036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4605" y="1345325"/>
              <a:ext cx="156469" cy="156469"/>
            </a:xfrm>
            <a:prstGeom prst="rect">
              <a:avLst/>
            </a:prstGeom>
          </p:spPr>
        </p:pic>
        <p:sp>
          <p:nvSpPr>
            <p:cNvPr id="49" name="모서리가 둥근 직사각형 48"/>
            <p:cNvSpPr/>
            <p:nvPr/>
          </p:nvSpPr>
          <p:spPr>
            <a:xfrm>
              <a:off x="10786374" y="222721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</p:grpSp>
      <p:sp>
        <p:nvSpPr>
          <p:cNvPr id="65" name="타원 64"/>
          <p:cNvSpPr/>
          <p:nvPr/>
        </p:nvSpPr>
        <p:spPr>
          <a:xfrm>
            <a:off x="293554" y="445135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72" name="그룹 71"/>
          <p:cNvGrpSpPr/>
          <p:nvPr/>
        </p:nvGrpSpPr>
        <p:grpSpPr>
          <a:xfrm>
            <a:off x="4287068" y="3676193"/>
            <a:ext cx="3017011" cy="1329319"/>
            <a:chOff x="6726118" y="2503847"/>
            <a:chExt cx="3017011" cy="1329319"/>
          </a:xfrm>
        </p:grpSpPr>
        <p:sp>
          <p:nvSpPr>
            <p:cNvPr id="67" name="TextBox 66"/>
            <p:cNvSpPr txBox="1"/>
            <p:nvPr/>
          </p:nvSpPr>
          <p:spPr>
            <a:xfrm>
              <a:off x="6726118" y="3029727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선택하신 스크랩 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N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건을 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“</a:t>
              </a:r>
              <a:r>
                <a:rPr lang="ko-KR" altLang="en-US" sz="8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ㅇㅇㅇㅇ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＂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폴더로 완료 되었습니다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726118" y="2503847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폴더 이동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726118" y="2833246"/>
              <a:ext cx="3017011" cy="999920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6763" y="2590960"/>
              <a:ext cx="156469" cy="156469"/>
            </a:xfrm>
            <a:prstGeom prst="rect">
              <a:avLst/>
            </a:prstGeom>
          </p:spPr>
        </p:pic>
        <p:sp>
          <p:nvSpPr>
            <p:cNvPr id="71" name="모서리가 둥근 직사각형 70"/>
            <p:cNvSpPr/>
            <p:nvPr/>
          </p:nvSpPr>
          <p:spPr>
            <a:xfrm>
              <a:off x="7898533" y="347611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4294334" y="2215177"/>
            <a:ext cx="3013379" cy="1329319"/>
            <a:chOff x="9613959" y="1258212"/>
            <a:chExt cx="3013379" cy="1329319"/>
          </a:xfrm>
        </p:grpSpPr>
        <p:sp>
          <p:nvSpPr>
            <p:cNvPr id="81" name="TextBox 80"/>
            <p:cNvSpPr txBox="1"/>
            <p:nvPr/>
          </p:nvSpPr>
          <p:spPr>
            <a:xfrm>
              <a:off x="9613959" y="1877381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선택하신 포스트 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N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건 삭제가 완료 되었습니다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9613960" y="1258212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 확인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9613959" y="1587611"/>
              <a:ext cx="3013378" cy="999920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4605" y="1345325"/>
              <a:ext cx="156469" cy="156469"/>
            </a:xfrm>
            <a:prstGeom prst="rect">
              <a:avLst/>
            </a:prstGeom>
          </p:spPr>
        </p:pic>
        <p:sp>
          <p:nvSpPr>
            <p:cNvPr id="85" name="모서리가 둥근 직사각형 84"/>
            <p:cNvSpPr/>
            <p:nvPr/>
          </p:nvSpPr>
          <p:spPr>
            <a:xfrm>
              <a:off x="10786374" y="222721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</p:grpSp>
      <p:sp>
        <p:nvSpPr>
          <p:cNvPr id="79" name="타원 78"/>
          <p:cNvSpPr/>
          <p:nvPr/>
        </p:nvSpPr>
        <p:spPr>
          <a:xfrm>
            <a:off x="4235205" y="214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d</a:t>
            </a:r>
            <a:endParaRPr lang="ko-KR" altLang="en-US" sz="1050" b="1" dirty="0"/>
          </a:p>
        </p:txBody>
      </p:sp>
      <p:grpSp>
        <p:nvGrpSpPr>
          <p:cNvPr id="86" name="그룹 85"/>
          <p:cNvGrpSpPr/>
          <p:nvPr/>
        </p:nvGrpSpPr>
        <p:grpSpPr>
          <a:xfrm>
            <a:off x="4290701" y="698521"/>
            <a:ext cx="3017011" cy="1373527"/>
            <a:chOff x="6726118" y="2503847"/>
            <a:chExt cx="3017011" cy="1373527"/>
          </a:xfrm>
        </p:grpSpPr>
        <p:sp>
          <p:nvSpPr>
            <p:cNvPr id="87" name="TextBox 86"/>
            <p:cNvSpPr txBox="1"/>
            <p:nvPr/>
          </p:nvSpPr>
          <p:spPr>
            <a:xfrm>
              <a:off x="6726118" y="3029727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포스팅을 선택해야만 가능합니다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6726118" y="2503847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선택 확인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6726118" y="2833246"/>
              <a:ext cx="3017011" cy="1044128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6763" y="2590960"/>
              <a:ext cx="156469" cy="156469"/>
            </a:xfrm>
            <a:prstGeom prst="rect">
              <a:avLst/>
            </a:prstGeom>
          </p:spPr>
        </p:pic>
        <p:sp>
          <p:nvSpPr>
            <p:cNvPr id="91" name="모서리가 둥근 직사각형 90"/>
            <p:cNvSpPr/>
            <p:nvPr/>
          </p:nvSpPr>
          <p:spPr>
            <a:xfrm>
              <a:off x="7898533" y="347611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</p:grpSp>
      <p:sp>
        <p:nvSpPr>
          <p:cNvPr id="66" name="타원 65"/>
          <p:cNvSpPr/>
          <p:nvPr/>
        </p:nvSpPr>
        <p:spPr>
          <a:xfrm>
            <a:off x="4233134" y="6581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c</a:t>
            </a:r>
            <a:endParaRPr lang="ko-KR" altLang="en-US" sz="1050" b="1" dirty="0"/>
          </a:p>
        </p:txBody>
      </p:sp>
      <p:sp>
        <p:nvSpPr>
          <p:cNvPr id="92" name="타원 91"/>
          <p:cNvSpPr/>
          <p:nvPr/>
        </p:nvSpPr>
        <p:spPr>
          <a:xfrm>
            <a:off x="4229685" y="363045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e</a:t>
            </a:r>
            <a:endParaRPr lang="ko-KR" altLang="en-US" sz="1050" b="1" dirty="0"/>
          </a:p>
        </p:txBody>
      </p:sp>
      <p:sp>
        <p:nvSpPr>
          <p:cNvPr id="43" name="타원 42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83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내 정보 </a:t>
            </a:r>
            <a:r>
              <a:rPr lang="en-US" altLang="ko-KR" dirty="0" smtClean="0"/>
              <a:t>&gt; </a:t>
            </a:r>
            <a:r>
              <a:rPr lang="ko-KR" altLang="en-US" dirty="0"/>
              <a:t>스크랩 정보</a:t>
            </a:r>
            <a:r>
              <a:rPr lang="en-US" altLang="ko-KR" dirty="0"/>
              <a:t> </a:t>
            </a:r>
            <a:r>
              <a:rPr lang="ko-KR" altLang="en-US" dirty="0"/>
              <a:t>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</a:t>
            </a:r>
            <a:r>
              <a:rPr lang="en-US" altLang="ko-KR" dirty="0"/>
              <a:t>. </a:t>
            </a:r>
            <a:r>
              <a:rPr lang="ko-KR" altLang="en-US" dirty="0"/>
              <a:t>포스트를 선택해서 메일을 발송 할 경우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g. </a:t>
            </a:r>
            <a:r>
              <a:rPr lang="ko-KR" altLang="en-US" dirty="0"/>
              <a:t>메일 발송이 완료되고 노출되는 팝업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83637" y="897235"/>
            <a:ext cx="3013378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메일 발송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87270" y="1226632"/>
            <a:ext cx="3006112" cy="2551737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282" y="984348"/>
            <a:ext cx="156469" cy="15646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956052" y="3444956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확인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309684" y="897235"/>
            <a:ext cx="3013378" cy="1376017"/>
            <a:chOff x="3161391" y="1258212"/>
            <a:chExt cx="3013378" cy="1376017"/>
          </a:xfrm>
        </p:grpSpPr>
        <p:sp>
          <p:nvSpPr>
            <p:cNvPr id="9" name="TextBox 8"/>
            <p:cNvSpPr txBox="1"/>
            <p:nvPr/>
          </p:nvSpPr>
          <p:spPr>
            <a:xfrm>
              <a:off x="3161391" y="1803843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작성하신 메일 발송이 완료되었습니다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161391" y="1258212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발송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165024" y="1587610"/>
              <a:ext cx="3006112" cy="1046619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036" y="1345325"/>
              <a:ext cx="156469" cy="156469"/>
            </a:xfrm>
            <a:prstGeom prst="rect">
              <a:avLst/>
            </a:prstGeom>
          </p:spPr>
        </p:pic>
        <p:sp>
          <p:nvSpPr>
            <p:cNvPr id="13" name="모서리가 둥근 직사각형 12"/>
            <p:cNvSpPr/>
            <p:nvPr/>
          </p:nvSpPr>
          <p:spPr>
            <a:xfrm>
              <a:off x="4333806" y="224302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428510" y="1324826"/>
            <a:ext cx="2125771" cy="189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2322" y="1325797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 smtClean="0"/>
              <a:t>제목</a:t>
            </a:r>
            <a:endParaRPr lang="ko-KR" altLang="en-US" sz="600" dirty="0"/>
          </a:p>
        </p:txBody>
      </p:sp>
      <p:sp>
        <p:nvSpPr>
          <p:cNvPr id="16" name="TextBox 15"/>
          <p:cNvSpPr txBox="1"/>
          <p:nvPr/>
        </p:nvSpPr>
        <p:spPr>
          <a:xfrm>
            <a:off x="938613" y="1674659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 err="1" smtClean="0"/>
              <a:t>받는사람</a:t>
            </a:r>
            <a:endParaRPr lang="ko-KR" altLang="en-US" sz="600" dirty="0"/>
          </a:p>
        </p:txBody>
      </p:sp>
      <p:sp>
        <p:nvSpPr>
          <p:cNvPr id="17" name="TextBox 16"/>
          <p:cNvSpPr txBox="1"/>
          <p:nvPr/>
        </p:nvSpPr>
        <p:spPr>
          <a:xfrm>
            <a:off x="938613" y="1921749"/>
            <a:ext cx="33855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참조</a:t>
            </a:r>
            <a:endParaRPr lang="ko-KR" altLang="en-US" sz="600" dirty="0"/>
          </a:p>
        </p:txBody>
      </p:sp>
      <p:sp>
        <p:nvSpPr>
          <p:cNvPr id="20" name="직사각형 19"/>
          <p:cNvSpPr/>
          <p:nvPr/>
        </p:nvSpPr>
        <p:spPr>
          <a:xfrm>
            <a:off x="1584695" y="2119364"/>
            <a:ext cx="1184940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" dirty="0">
                <a:solidFill>
                  <a:srgbClr val="9B9B9B"/>
                </a:solidFill>
                <a:latin typeface="Noto Sans KR"/>
              </a:rPr>
              <a:t>여러 명에게 보낼 시 세미콜론</a:t>
            </a:r>
            <a:r>
              <a:rPr lang="en-US" altLang="ko-KR" sz="400" dirty="0">
                <a:solidFill>
                  <a:srgbClr val="9B9B9B"/>
                </a:solidFill>
                <a:latin typeface="Noto Sans KR"/>
              </a:rPr>
              <a:t>( ; )</a:t>
            </a:r>
            <a:r>
              <a:rPr lang="ko-KR" altLang="en-US" sz="400" dirty="0">
                <a:solidFill>
                  <a:srgbClr val="9B9B9B"/>
                </a:solidFill>
                <a:latin typeface="Noto Sans KR"/>
              </a:rPr>
              <a:t>으로 </a:t>
            </a:r>
            <a:r>
              <a:rPr lang="ko-KR" altLang="en-US" sz="400" dirty="0" smtClean="0">
                <a:solidFill>
                  <a:srgbClr val="9B9B9B"/>
                </a:solidFill>
                <a:latin typeface="Noto Sans KR"/>
              </a:rPr>
              <a:t>구분</a:t>
            </a:r>
            <a:endParaRPr lang="ko-KR" altLang="en-US" sz="400" dirty="0"/>
          </a:p>
        </p:txBody>
      </p:sp>
      <p:sp>
        <p:nvSpPr>
          <p:cNvPr id="21" name="직사각형 20"/>
          <p:cNvSpPr/>
          <p:nvPr/>
        </p:nvSpPr>
        <p:spPr>
          <a:xfrm>
            <a:off x="1428510" y="1674660"/>
            <a:ext cx="2125771" cy="191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28510" y="1921749"/>
            <a:ext cx="2125771" cy="184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12735" y="1576466"/>
            <a:ext cx="277213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04256" y="2310791"/>
            <a:ext cx="277213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38613" y="2415367"/>
            <a:ext cx="33855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내용</a:t>
            </a:r>
            <a:endParaRPr lang="ko-KR" altLang="en-US" sz="600" dirty="0"/>
          </a:p>
        </p:txBody>
      </p:sp>
      <p:sp>
        <p:nvSpPr>
          <p:cNvPr id="27" name="직사각형 26"/>
          <p:cNvSpPr/>
          <p:nvPr/>
        </p:nvSpPr>
        <p:spPr>
          <a:xfrm>
            <a:off x="1428510" y="2415367"/>
            <a:ext cx="2125771" cy="9420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223420" y="83769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g</a:t>
            </a:r>
            <a:endParaRPr lang="ko-KR" altLang="en-US" sz="1050" b="1" dirty="0"/>
          </a:p>
        </p:txBody>
      </p:sp>
      <p:sp>
        <p:nvSpPr>
          <p:cNvPr id="29" name="타원 28"/>
          <p:cNvSpPr/>
          <p:nvPr/>
        </p:nvSpPr>
        <p:spPr>
          <a:xfrm>
            <a:off x="702477" y="82391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f</a:t>
            </a:r>
            <a:endParaRPr lang="ko-KR" altLang="en-US" sz="1050" b="1" dirty="0"/>
          </a:p>
        </p:txBody>
      </p:sp>
      <p:sp>
        <p:nvSpPr>
          <p:cNvPr id="30" name="타원 29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44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내 정보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문의 내역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검색하고자 하는 내역의 구분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작성일자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 제목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내 문의 내역 리스트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작성일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 내역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상태로 </a:t>
            </a:r>
            <a:r>
              <a:rPr lang="ko-KR" altLang="en-US" dirty="0" err="1" smtClean="0"/>
              <a:t>소팅이</a:t>
            </a:r>
            <a:r>
              <a:rPr lang="ko-KR" altLang="en-US" dirty="0" smtClean="0"/>
              <a:t> 가능함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 </a:t>
            </a:r>
            <a:r>
              <a:rPr lang="ko-KR" altLang="en-US" dirty="0" smtClean="0"/>
              <a:t>한 페이지에 보여지는 개수 지정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- 10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30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100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810852"/>
              </p:ext>
            </p:extLst>
          </p:nvPr>
        </p:nvGraphicFramePr>
        <p:xfrm>
          <a:off x="1556822" y="2421171"/>
          <a:ext cx="5691306" cy="127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332">
                  <a:extLst>
                    <a:ext uri="{9D8B030D-6E8A-4147-A177-3AD203B41FA5}">
                      <a16:colId xmlns:a16="http://schemas.microsoft.com/office/drawing/2014/main" val="3240958177"/>
                    </a:ext>
                  </a:extLst>
                </a:gridCol>
                <a:gridCol w="3438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8599">
                  <a:extLst>
                    <a:ext uri="{9D8B030D-6E8A-4147-A177-3AD203B41FA5}">
                      <a16:colId xmlns:a16="http://schemas.microsoft.com/office/drawing/2014/main" val="3976122316"/>
                    </a:ext>
                  </a:extLst>
                </a:gridCol>
              </a:tblGrid>
              <a:tr h="2134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작성일 ▼</a:t>
                      </a:r>
                      <a:endParaRPr lang="en-US" altLang="ko-KR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분류 ▼</a:t>
                      </a:r>
                      <a:endParaRPr lang="en-US" altLang="ko-KR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문의 내역 제목 ▼</a:t>
                      </a:r>
                      <a:endParaRPr lang="en-US" altLang="ko-KR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처리 상태 ▼</a:t>
                      </a:r>
                      <a:endParaRPr lang="en-US" altLang="ko-KR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문의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서비스 문의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접수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위젯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공간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시계열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차트 사용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요청드립니다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진행중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보고서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년도 추석맞이 유통업 트렌드 분석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처리완료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보고서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년 대통령 선거 트렌드 분석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처리완료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208" y="1957759"/>
            <a:ext cx="1178700" cy="212242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556822" y="1955868"/>
            <a:ext cx="973478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제목            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| 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</a:p>
        </p:txBody>
      </p:sp>
      <p:sp>
        <p:nvSpPr>
          <p:cNvPr id="43" name="타원 42"/>
          <p:cNvSpPr/>
          <p:nvPr/>
        </p:nvSpPr>
        <p:spPr>
          <a:xfrm>
            <a:off x="1505976" y="18762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44" name="타원 43"/>
          <p:cNvSpPr/>
          <p:nvPr/>
        </p:nvSpPr>
        <p:spPr>
          <a:xfrm>
            <a:off x="1483493" y="234973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90017" y="5991005"/>
            <a:ext cx="679159" cy="164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6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273409" y="1971550"/>
            <a:ext cx="973478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10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개씩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</a:p>
        </p:txBody>
      </p:sp>
      <p:sp>
        <p:nvSpPr>
          <p:cNvPr id="47" name="타원 46"/>
          <p:cNvSpPr/>
          <p:nvPr/>
        </p:nvSpPr>
        <p:spPr>
          <a:xfrm>
            <a:off x="6186635" y="18733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1471074" y="924297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</a:t>
            </a:r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정보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482807" y="923466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스크랩 정보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497076" y="922482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문의 내역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4090542" y="513691"/>
            <a:ext cx="1933449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444235" y="919980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87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내 정보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문의 내역 상세정보 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문의 내역과 처리과정을 확인 할 수 있는 상세정보 메뉴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1074" y="924297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</a:t>
            </a:r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82807" y="923466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스크랩 정보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97076" y="922482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문의 내역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7306670" y="1517934"/>
            <a:ext cx="45719" cy="589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t"/>
          <a:lstStyle/>
          <a:p>
            <a:pPr marL="228600" indent="-228600">
              <a:defRPr/>
            </a:pP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736790" y="1484784"/>
            <a:ext cx="51755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문의</a:t>
            </a:r>
            <a:r>
              <a:rPr lang="en-US" altLang="ko-KR" sz="11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1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1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작성일 </a:t>
            </a:r>
            <a:r>
              <a:rPr lang="en-US" altLang="ko-KR" sz="11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2017.06.24</a:t>
            </a:r>
            <a:endParaRPr lang="en-US" altLang="ko-KR" sz="11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480768" y="1759372"/>
            <a:ext cx="57159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467325" y="2200535"/>
            <a:ext cx="57159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879405"/>
              </p:ext>
            </p:extLst>
          </p:nvPr>
        </p:nvGraphicFramePr>
        <p:xfrm>
          <a:off x="1708785" y="2438028"/>
          <a:ext cx="5430703" cy="119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600682945"/>
                    </a:ext>
                  </a:extLst>
                </a:gridCol>
                <a:gridCol w="2428875">
                  <a:extLst>
                    <a:ext uri="{9D8B030D-6E8A-4147-A177-3AD203B41FA5}">
                      <a16:colId xmlns:a16="http://schemas.microsoft.com/office/drawing/2014/main" val="3240958177"/>
                    </a:ext>
                  </a:extLst>
                </a:gridCol>
              </a:tblGrid>
              <a:tr h="266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이름</a:t>
                      </a:r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김롯데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소속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롯데마트 홍보과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휴대폰</a:t>
                      </a:r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010-0000-0000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이메일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hlinkClick r:id="rId2"/>
                        </a:rPr>
                        <a:t>lottekim@lottemark.co.kr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내용</a:t>
                      </a:r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안녕하세요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서비스를 가입하고 신규 위젯에 대한 글을 봤는데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사용하기 위해서는 어떠한 절차로 진행 해야하는지 궁금합니다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.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1" name="직사각형 50"/>
          <p:cNvSpPr/>
          <p:nvPr/>
        </p:nvSpPr>
        <p:spPr>
          <a:xfrm>
            <a:off x="1450946" y="4387750"/>
            <a:ext cx="5855724" cy="136761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644305" y="5417831"/>
            <a:ext cx="4800098" cy="231581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569592" y="5417831"/>
            <a:ext cx="472943" cy="231581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등록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644306" y="4411735"/>
            <a:ext cx="4710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TAPACROSS 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(2017.05.08. 12:30)    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답글</a:t>
            </a:r>
            <a:endParaRPr lang="en-US" altLang="ko-KR" sz="10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문의에 대해 접수 </a:t>
            </a:r>
            <a:r>
              <a:rPr lang="ko-KR" altLang="en-US" sz="10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처리되었습다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44305" y="4852671"/>
            <a:ext cx="4710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- </a:t>
            </a:r>
            <a:r>
              <a:rPr lang="en-US" altLang="ko-KR" sz="1000" b="1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lottemark</a:t>
            </a:r>
            <a:r>
              <a:rPr lang="ko-KR" altLang="en-US" sz="10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(2017.05.08. 12:30)    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답글 </a:t>
            </a:r>
            <a:r>
              <a:rPr lang="en-US" altLang="ko-KR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수정 </a:t>
            </a:r>
            <a:r>
              <a:rPr lang="en-US" altLang="ko-KR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삭제</a:t>
            </a:r>
            <a:endParaRPr lang="en-US" altLang="ko-KR" sz="10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</a:t>
            </a:r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감사합니다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1530787" y="4811845"/>
            <a:ext cx="569103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1613797" y="5252781"/>
            <a:ext cx="56080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6705842" y="1471276"/>
            <a:ext cx="441699" cy="23623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목록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090542" y="513691"/>
            <a:ext cx="1933449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444235" y="919980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62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내 정보 </a:t>
            </a:r>
            <a:r>
              <a:rPr lang="en-US" altLang="ko-KR" dirty="0" smtClean="0"/>
              <a:t>&gt; </a:t>
            </a:r>
            <a:r>
              <a:rPr lang="ko-KR" altLang="en-US" dirty="0"/>
              <a:t>문의 내역 상세정보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위젯 문의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/>
              <a:t>문의 내역과 처리과정을 확인 할 수 있는 상세정보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 bwMode="auto">
          <a:xfrm>
            <a:off x="7343212" y="1567296"/>
            <a:ext cx="45719" cy="589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t"/>
          <a:lstStyle/>
          <a:p>
            <a:pPr marL="228600" indent="-228600">
              <a:defRPr/>
            </a:pP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773332" y="1534146"/>
            <a:ext cx="51755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공간 </a:t>
            </a:r>
            <a:r>
              <a:rPr lang="ko-KR" altLang="en-US" sz="1100" b="1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11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 사용 </a:t>
            </a:r>
            <a:r>
              <a:rPr lang="ko-KR" altLang="en-US" sz="1100" b="1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요청드립니다</a:t>
            </a:r>
            <a:r>
              <a:rPr lang="en-US" altLang="ko-KR" sz="11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endParaRPr lang="en-US" altLang="ko-KR" sz="11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작성일 </a:t>
            </a:r>
            <a:r>
              <a:rPr lang="en-US" altLang="ko-KR" sz="11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2017.06.24  |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긍정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추이</a:t>
            </a:r>
            <a:r>
              <a:rPr lang="en-US" altLang="ko-KR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1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| </a:t>
            </a:r>
            <a:r>
              <a:rPr lang="ko-KR" altLang="en-US" sz="11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가격 </a:t>
            </a:r>
            <a:r>
              <a:rPr lang="en-US" altLang="ko-KR" sz="11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50,000</a:t>
            </a:r>
            <a:r>
              <a:rPr lang="ko-KR" altLang="en-US" sz="11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원</a:t>
            </a:r>
            <a:r>
              <a:rPr lang="en-US" altLang="ko-KR" sz="11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sz="11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517310" y="1808734"/>
            <a:ext cx="57159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503867" y="2249897"/>
            <a:ext cx="57159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971158"/>
              </p:ext>
            </p:extLst>
          </p:nvPr>
        </p:nvGraphicFramePr>
        <p:xfrm>
          <a:off x="1745327" y="2487390"/>
          <a:ext cx="5430703" cy="1420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600682945"/>
                    </a:ext>
                  </a:extLst>
                </a:gridCol>
                <a:gridCol w="2428875">
                  <a:extLst>
                    <a:ext uri="{9D8B030D-6E8A-4147-A177-3AD203B41FA5}">
                      <a16:colId xmlns:a16="http://schemas.microsoft.com/office/drawing/2014/main" val="3240958177"/>
                    </a:ext>
                  </a:extLst>
                </a:gridCol>
              </a:tblGrid>
              <a:tr h="2026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이름</a:t>
                      </a:r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김롯데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소속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롯데마트 홍보과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휴대폰</a:t>
                      </a:r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010-0000-0000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이메일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hlinkClick r:id="rId2"/>
                        </a:rPr>
                        <a:t>lottekim@lottemark.co.kr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8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내용</a:t>
                      </a:r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안녕하세요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/>
                      </a:r>
                      <a:b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</a:b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공간 </a:t>
                      </a:r>
                      <a:r>
                        <a:rPr lang="ko-KR" altLang="en-US" sz="10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시계열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차트 사용에 대한 </a:t>
                      </a:r>
                      <a:r>
                        <a:rPr lang="ko-KR" altLang="en-US" sz="10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문의드립니다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.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정보</a:t>
                      </a:r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https://trendup.co.kr/login/wedget.jp/103489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147406"/>
                  </a:ext>
                </a:extLst>
              </a:tr>
            </a:tbl>
          </a:graphicData>
        </a:graphic>
      </p:graphicFrame>
      <p:sp>
        <p:nvSpPr>
          <p:cNvPr id="109" name="직사각형 108"/>
          <p:cNvSpPr/>
          <p:nvPr/>
        </p:nvSpPr>
        <p:spPr>
          <a:xfrm>
            <a:off x="1487488" y="4437112"/>
            <a:ext cx="5855724" cy="136761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1680847" y="5467193"/>
            <a:ext cx="4800098" cy="231581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6606134" y="5467193"/>
            <a:ext cx="472943" cy="231581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등록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680848" y="4461097"/>
            <a:ext cx="4710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TAPACROSS 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(2017.05.08. 12:30)    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답글</a:t>
            </a:r>
            <a:endParaRPr lang="en-US" altLang="ko-KR" sz="10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문의에 대해 접수 </a:t>
            </a:r>
            <a:r>
              <a:rPr lang="ko-KR" altLang="en-US" sz="10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처리되었습다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680847" y="4902033"/>
            <a:ext cx="4710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- </a:t>
            </a:r>
            <a:r>
              <a:rPr lang="en-US" altLang="ko-KR" sz="1000" b="1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lottemark</a:t>
            </a:r>
            <a:r>
              <a:rPr lang="ko-KR" altLang="en-US" sz="10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(2017.05.08. 12:30)    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답글 </a:t>
            </a:r>
            <a:r>
              <a:rPr lang="en-US" altLang="ko-KR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수정 </a:t>
            </a:r>
            <a:r>
              <a:rPr lang="en-US" altLang="ko-KR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삭제</a:t>
            </a:r>
            <a:endParaRPr lang="en-US" altLang="ko-KR" sz="10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</a:t>
            </a:r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감사합니다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1567329" y="4861207"/>
            <a:ext cx="569103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1650339" y="5302143"/>
            <a:ext cx="56080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모서리가 둥근 직사각형 49"/>
          <p:cNvSpPr/>
          <p:nvPr/>
        </p:nvSpPr>
        <p:spPr>
          <a:xfrm>
            <a:off x="6742384" y="1520638"/>
            <a:ext cx="441699" cy="23623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목록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471074" y="924297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</a:t>
            </a:r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정보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482807" y="923466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스크랩 정보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497076" y="922482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문의 내역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090542" y="513691"/>
            <a:ext cx="1933449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44235" y="919980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082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내 정보 </a:t>
            </a:r>
            <a:r>
              <a:rPr lang="en-US" altLang="ko-KR" dirty="0" smtClean="0"/>
              <a:t>&gt; </a:t>
            </a:r>
            <a:r>
              <a:rPr lang="ko-KR" altLang="en-US" dirty="0"/>
              <a:t>문의 내역 상세정보 </a:t>
            </a:r>
            <a:r>
              <a:rPr lang="en-US" altLang="ko-KR" dirty="0"/>
              <a:t>(</a:t>
            </a:r>
            <a:r>
              <a:rPr lang="ko-KR" altLang="en-US" dirty="0"/>
              <a:t>문의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/>
              <a:t>문의 내역과 처리과정을 확인 할 수 있는 상세정보 메뉴</a:t>
            </a:r>
          </a:p>
          <a:p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 bwMode="auto">
          <a:xfrm>
            <a:off x="7343212" y="1567296"/>
            <a:ext cx="45719" cy="589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t"/>
          <a:lstStyle/>
          <a:p>
            <a:pPr marL="228600" indent="-228600">
              <a:defRPr/>
            </a:pP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773332" y="1534146"/>
            <a:ext cx="51755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2017</a:t>
            </a:r>
            <a:r>
              <a:rPr lang="ko-KR" altLang="en-US" sz="11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년도 추석맞이 유통업 트렌드 분석</a:t>
            </a:r>
          </a:p>
          <a:p>
            <a:endParaRPr lang="en-US" altLang="ko-KR" sz="11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11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작성일 </a:t>
            </a:r>
            <a:r>
              <a:rPr lang="en-US" altLang="ko-KR" sz="11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2017.05.16 | PDF | 15</a:t>
            </a:r>
            <a:r>
              <a:rPr lang="ko-KR" altLang="en-US" sz="11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페이지 </a:t>
            </a:r>
            <a:r>
              <a:rPr lang="en-US" altLang="ko-KR" sz="11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11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가격 </a:t>
            </a:r>
            <a:r>
              <a:rPr lang="en-US" altLang="ko-KR" sz="11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150,000</a:t>
            </a:r>
            <a:r>
              <a:rPr lang="ko-KR" altLang="en-US" sz="11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원</a:t>
            </a:r>
            <a:endParaRPr lang="en-US" altLang="ko-KR" sz="11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517310" y="1808734"/>
            <a:ext cx="57159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503867" y="2249897"/>
            <a:ext cx="57159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650870"/>
              </p:ext>
            </p:extLst>
          </p:nvPr>
        </p:nvGraphicFramePr>
        <p:xfrm>
          <a:off x="1745327" y="2487390"/>
          <a:ext cx="5430703" cy="133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600682945"/>
                    </a:ext>
                  </a:extLst>
                </a:gridCol>
                <a:gridCol w="2428875">
                  <a:extLst>
                    <a:ext uri="{9D8B030D-6E8A-4147-A177-3AD203B41FA5}">
                      <a16:colId xmlns:a16="http://schemas.microsoft.com/office/drawing/2014/main" val="3240958177"/>
                    </a:ext>
                  </a:extLst>
                </a:gridCol>
              </a:tblGrid>
              <a:tr h="266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이름</a:t>
                      </a:r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김롯데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소속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롯데마트 홍보과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휴대폰</a:t>
                      </a:r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010-0000-0000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이메일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hlinkClick r:id="rId2"/>
                        </a:rPr>
                        <a:t>lottekim@lottemark.co.kr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내용</a:t>
                      </a:r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안녕하세요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해당 보고서 구매를 하고 싶은데 확인 </a:t>
                      </a:r>
                      <a:r>
                        <a:rPr lang="ko-KR" altLang="en-US" sz="10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요청드립니다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.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정보</a:t>
                      </a:r>
                      <a:endParaRPr lang="ko-KR" altLang="en-US" sz="10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https://trendup.co.kr/login/reportstore.jp/205322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823758"/>
                  </a:ext>
                </a:extLst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>
            <a:off x="1487488" y="4437112"/>
            <a:ext cx="5855724" cy="136761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680847" y="5467193"/>
            <a:ext cx="4800098" cy="231581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6606134" y="5467193"/>
            <a:ext cx="472943" cy="231581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등록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680848" y="4461097"/>
            <a:ext cx="4710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TAPACROSS 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(2017.05.08. 12:30)    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답글</a:t>
            </a:r>
            <a:endParaRPr lang="en-US" altLang="ko-KR" sz="10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문의에 대해 접수 </a:t>
            </a:r>
            <a:r>
              <a:rPr lang="ko-KR" altLang="en-US" sz="10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처리되었습다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680847" y="4902033"/>
            <a:ext cx="4710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- </a:t>
            </a:r>
            <a:r>
              <a:rPr lang="en-US" altLang="ko-KR" sz="1000" b="1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lottemark</a:t>
            </a:r>
            <a:r>
              <a:rPr lang="ko-KR" altLang="en-US" sz="10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(2017.05.08. 12:30)    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답글 </a:t>
            </a:r>
            <a:r>
              <a:rPr lang="en-US" altLang="ko-KR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수정 </a:t>
            </a:r>
            <a:r>
              <a:rPr lang="en-US" altLang="ko-KR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삭제</a:t>
            </a:r>
            <a:endParaRPr lang="en-US" altLang="ko-KR" sz="10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</a:t>
            </a:r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감사합니다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1567329" y="4861207"/>
            <a:ext cx="569103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1650339" y="5302143"/>
            <a:ext cx="56080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모서리가 둥근 직사각형 49"/>
          <p:cNvSpPr/>
          <p:nvPr/>
        </p:nvSpPr>
        <p:spPr>
          <a:xfrm>
            <a:off x="6742384" y="1520638"/>
            <a:ext cx="441699" cy="23623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목록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471074" y="924297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</a:t>
            </a:r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정보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482807" y="923466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스크랩 정보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497076" y="922482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문의 내역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090542" y="513691"/>
            <a:ext cx="1933449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44235" y="919980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11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smtClean="0"/>
              <a:t>고객지원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공지사항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1. </a:t>
            </a:r>
            <a:r>
              <a:rPr lang="ko-KR" altLang="en-US" dirty="0"/>
              <a:t>검색하고자 하는 내역의 구분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smtClean="0"/>
              <a:t>제목</a:t>
            </a:r>
            <a:r>
              <a:rPr lang="en-US" altLang="ko-KR" dirty="0"/>
              <a:t>, </a:t>
            </a:r>
            <a:r>
              <a:rPr lang="ko-KR" altLang="en-US" dirty="0" smtClean="0"/>
              <a:t>등록일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smtClean="0"/>
              <a:t>공지사항 리스트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작성일</a:t>
            </a:r>
            <a:r>
              <a:rPr lang="en-US" altLang="ko-KR" dirty="0"/>
              <a:t>, </a:t>
            </a:r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문의 내역 제목</a:t>
            </a:r>
            <a:r>
              <a:rPr lang="en-US" altLang="ko-KR" dirty="0"/>
              <a:t>, </a:t>
            </a:r>
            <a:r>
              <a:rPr lang="ko-KR" altLang="en-US" dirty="0"/>
              <a:t>처리 상태로 </a:t>
            </a:r>
            <a:r>
              <a:rPr lang="ko-KR" altLang="en-US" dirty="0" err="1"/>
              <a:t>소팅이</a:t>
            </a:r>
            <a:r>
              <a:rPr lang="ko-KR" altLang="en-US" dirty="0"/>
              <a:t> 가능함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한 페이지에 보여지는 개수 지정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- 10</a:t>
            </a:r>
            <a:r>
              <a:rPr lang="ko-KR" altLang="en-US" dirty="0"/>
              <a:t>개</a:t>
            </a:r>
            <a:r>
              <a:rPr lang="en-US" altLang="ko-KR" dirty="0"/>
              <a:t>, 30</a:t>
            </a:r>
            <a:r>
              <a:rPr lang="ko-KR" altLang="en-US" dirty="0"/>
              <a:t>개</a:t>
            </a:r>
            <a:r>
              <a:rPr lang="en-US" altLang="ko-KR" dirty="0"/>
              <a:t>, 100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84471" y="877059"/>
            <a:ext cx="646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공지사항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37284" y="877837"/>
            <a:ext cx="407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FAQ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21665" y="872308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위젯 리스트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60649" y="877565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 스토어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48914" y="874312"/>
            <a:ext cx="8002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Contact us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683132"/>
              </p:ext>
            </p:extLst>
          </p:nvPr>
        </p:nvGraphicFramePr>
        <p:xfrm>
          <a:off x="1728273" y="2060848"/>
          <a:ext cx="5464751" cy="2874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0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04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4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제목</a:t>
                      </a:r>
                      <a:endParaRPr lang="en-US" altLang="ko-KR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작성일</a:t>
                      </a:r>
                      <a:endParaRPr lang="en-US" altLang="ko-KR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첨부파일</a:t>
                      </a:r>
                      <a:endParaRPr lang="en-US" altLang="ko-KR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22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[</a:t>
                      </a:r>
                      <a:r>
                        <a:rPr lang="ko-KR" altLang="en-US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공지</a:t>
                      </a:r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] </a:t>
                      </a:r>
                      <a:r>
                        <a:rPr lang="ko-KR" altLang="en-US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새로운 위젯이 출시하였습니다</a:t>
                      </a:r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.</a:t>
                      </a:r>
                      <a:r>
                        <a:rPr lang="en-US" altLang="ko-KR" sz="800" u="non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altLang="en-US" sz="800" u="non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고객지원에 위젯 리스트에서 확인하세요</a:t>
                      </a:r>
                      <a:r>
                        <a:rPr lang="en-US" altLang="ko-KR" sz="800" u="non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~!!</a:t>
                      </a:r>
                      <a:endParaRPr lang="ko-KR" altLang="en-US" sz="8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2017.05.16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21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[</a:t>
                      </a:r>
                      <a:r>
                        <a:rPr lang="ko-KR" altLang="en-US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공지</a:t>
                      </a:r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] 2017</a:t>
                      </a:r>
                      <a:r>
                        <a:rPr lang="ko-KR" altLang="en-US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년 </a:t>
                      </a:r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r>
                        <a:rPr lang="ko-KR" altLang="en-US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월</a:t>
                      </a:r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_</a:t>
                      </a:r>
                      <a:r>
                        <a:rPr lang="ko-KR" altLang="en-US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서비스 안내 매뉴얼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2017.05.10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[</a:t>
                      </a:r>
                      <a:r>
                        <a:rPr lang="ko-KR" altLang="en-US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공지</a:t>
                      </a:r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] 5</a:t>
                      </a:r>
                      <a:r>
                        <a:rPr lang="ko-KR" altLang="en-US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월 연휴 관련 서비스 운영 공지 드립니다</a:t>
                      </a:r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.</a:t>
                      </a:r>
                      <a:endParaRPr lang="ko-KR" altLang="en-US" sz="8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2017.05.01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19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새로운 위젯이 출시하였습니다</a:t>
                      </a:r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. </a:t>
                      </a:r>
                      <a:r>
                        <a:rPr lang="ko-KR" altLang="en-US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고객지원에 위젯 리스트에서 확인하세요</a:t>
                      </a:r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~!!</a:t>
                      </a:r>
                      <a:endParaRPr lang="ko-KR" altLang="en-US" sz="8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2017.05.01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18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“</a:t>
                      </a:r>
                      <a:r>
                        <a:rPr lang="ko-KR" altLang="en-US" sz="80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보고서 </a:t>
                      </a:r>
                      <a:r>
                        <a:rPr lang="ko-KR" altLang="en-US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샵</a:t>
                      </a:r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“ </a:t>
                      </a:r>
                      <a:r>
                        <a:rPr lang="ko-KR" altLang="en-US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기능이 새롭게 업데이트 되었습니다</a:t>
                      </a:r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. </a:t>
                      </a:r>
                      <a:endParaRPr lang="ko-KR" altLang="en-US" sz="8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2017.04.23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17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새로운 위젯이 출시하였습니다</a:t>
                      </a:r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. </a:t>
                      </a:r>
                      <a:r>
                        <a:rPr lang="ko-KR" altLang="en-US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고객지원에 위젯 리스트에서 확인하세요</a:t>
                      </a:r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~!!</a:t>
                      </a:r>
                      <a:endParaRPr lang="ko-KR" altLang="en-US" sz="8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2017.02.18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16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</a:t>
                      </a:r>
                      <a:r>
                        <a:rPr lang="ko-KR" altLang="en-US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년 새해도 좋은 서비스로 보답하겠습니다</a:t>
                      </a:r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.</a:t>
                      </a:r>
                      <a:endParaRPr lang="ko-KR" altLang="en-US" sz="8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2017.01.03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15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2016</a:t>
                      </a:r>
                      <a:r>
                        <a:rPr lang="ko-KR" altLang="en-US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년</a:t>
                      </a:r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,</a:t>
                      </a:r>
                      <a:r>
                        <a:rPr lang="en-US" altLang="ko-KR" sz="800" u="non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2017</a:t>
                      </a:r>
                      <a:r>
                        <a:rPr lang="ko-KR" altLang="en-US" sz="800" u="non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년 연말</a:t>
                      </a:r>
                      <a:r>
                        <a:rPr lang="en-US" altLang="ko-KR" sz="800" u="non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, </a:t>
                      </a:r>
                      <a:r>
                        <a:rPr lang="ko-KR" altLang="en-US" sz="800" u="non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연초 서비스 운영 공지 드립니다</a:t>
                      </a:r>
                      <a:r>
                        <a:rPr lang="en-US" altLang="ko-KR" sz="800" u="non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.</a:t>
                      </a:r>
                      <a:endParaRPr lang="ko-KR" altLang="en-US" sz="8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2016.12.31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크리스마스 서비스 운영 공지 드립니다</a:t>
                      </a:r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.</a:t>
                      </a:r>
                      <a:endParaRPr lang="ko-KR" altLang="en-US" sz="8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2016.12.25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새로운 위젯이 출시하였습니다</a:t>
                      </a:r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. </a:t>
                      </a:r>
                      <a:r>
                        <a:rPr lang="ko-KR" altLang="en-US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고객지원에 위젯 리스트에서 확인하세요</a:t>
                      </a:r>
                      <a:r>
                        <a:rPr lang="en-US" altLang="ko-KR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~!!</a:t>
                      </a:r>
                      <a:endParaRPr lang="ko-KR" altLang="en-US" sz="8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2016.10.31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59" y="1549124"/>
            <a:ext cx="1178700" cy="212242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728273" y="1547233"/>
            <a:ext cx="973478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제목            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| 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51043" y="5170605"/>
            <a:ext cx="679159" cy="164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6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219546" y="1552499"/>
            <a:ext cx="973478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10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개씩         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| 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289" y="2557596"/>
            <a:ext cx="222864" cy="222864"/>
          </a:xfrm>
          <a:prstGeom prst="rect">
            <a:avLst/>
          </a:prstGeom>
        </p:spPr>
      </p:pic>
      <p:sp>
        <p:nvSpPr>
          <p:cNvPr id="47" name="타원 46"/>
          <p:cNvSpPr/>
          <p:nvPr/>
        </p:nvSpPr>
        <p:spPr>
          <a:xfrm>
            <a:off x="1657231" y="151077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48" name="타원 47"/>
          <p:cNvSpPr/>
          <p:nvPr/>
        </p:nvSpPr>
        <p:spPr>
          <a:xfrm>
            <a:off x="1675696" y="198471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9" name="타원 48"/>
          <p:cNvSpPr/>
          <p:nvPr/>
        </p:nvSpPr>
        <p:spPr>
          <a:xfrm>
            <a:off x="6162968" y="149250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50" name="직사각형 49"/>
          <p:cNvSpPr/>
          <p:nvPr/>
        </p:nvSpPr>
        <p:spPr>
          <a:xfrm>
            <a:off x="6888088" y="505785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407600" y="894132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2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고객지원 </a:t>
            </a:r>
            <a:r>
              <a:rPr lang="en-US" altLang="ko-KR" dirty="0"/>
              <a:t>&gt; </a:t>
            </a:r>
            <a:r>
              <a:rPr lang="ko-KR" altLang="en-US" dirty="0" smtClean="0"/>
              <a:t>공지사항 상세보기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관리자가 작성한 내용을 확인 하는 메뉴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공지사항 메뉴에서 리스트로 접근 가능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상단의 공지사항 띠를 통해서도 접근 가능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7386828" y="1432407"/>
            <a:ext cx="45719" cy="589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t"/>
          <a:lstStyle/>
          <a:p>
            <a:pPr marL="228600" indent="-228600">
              <a:defRPr/>
            </a:pP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16948" y="1399257"/>
            <a:ext cx="51755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1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</a:t>
            </a:r>
            <a:r>
              <a:rPr lang="en-US" altLang="ko-KR" sz="11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</a:t>
            </a:r>
            <a:r>
              <a:rPr lang="ko-KR" altLang="en-US" sz="11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새로운 위젯이 출시하였습니다</a:t>
            </a:r>
            <a:r>
              <a:rPr lang="en-US" altLang="ko-KR" sz="11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1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고객지원에 위젯 리스트에서 확인하세요</a:t>
            </a:r>
            <a:r>
              <a:rPr lang="en-US" altLang="ko-KR" sz="11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~!!</a:t>
            </a:r>
            <a:br>
              <a:rPr lang="en-US" altLang="ko-KR" sz="11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100" b="1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11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작성일 </a:t>
            </a:r>
            <a:r>
              <a:rPr lang="en-US" altLang="ko-KR" sz="11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2017.06.24 </a:t>
            </a:r>
            <a:endParaRPr lang="en-US" altLang="ko-KR" sz="11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560926" y="1673845"/>
            <a:ext cx="57159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547483" y="2063252"/>
            <a:ext cx="57159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450702" y="868924"/>
            <a:ext cx="646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공지사항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03515" y="869702"/>
            <a:ext cx="407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FAQ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87896" y="864173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위젯 리스트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26880" y="869430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 스토어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15145" y="866177"/>
            <a:ext cx="8002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Contact us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687591" y="2138837"/>
            <a:ext cx="5674951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안녕하세요</a:t>
            </a:r>
            <a:r>
              <a:rPr lang="en-US" altLang="ko-KR" sz="1100" dirty="0" smtClean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endParaRPr lang="en-US" altLang="ko-KR" dirty="0" smtClean="0"/>
          </a:p>
          <a:p>
            <a:r>
              <a:rPr lang="en-US" altLang="ko-KR" sz="1100" dirty="0" err="1" smtClean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TrendUp</a:t>
            </a:r>
            <a:r>
              <a:rPr lang="ko-KR" altLang="en-US" sz="1100" dirty="0" smtClean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에서 신규 위젯을 출시 하였습니다</a:t>
            </a:r>
            <a:r>
              <a:rPr lang="en-US" altLang="ko-KR" sz="1100" dirty="0" smtClean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r>
              <a:rPr lang="ko-KR" altLang="en-US" sz="1100" dirty="0" smtClean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이번에 출시한 위젯은 </a:t>
            </a:r>
            <a:r>
              <a:rPr lang="ko-KR" altLang="en-US" sz="1100" dirty="0" err="1" smtClean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꺽은</a:t>
            </a:r>
            <a:r>
              <a:rPr lang="ko-KR" altLang="en-US" sz="1100" dirty="0" smtClean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선 그래프로 제공되던 </a:t>
            </a:r>
            <a:r>
              <a:rPr lang="ko-KR" altLang="en-US" sz="1100" dirty="0" err="1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</a:t>
            </a:r>
            <a:r>
              <a:rPr lang="ko-KR" altLang="en-US" sz="11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추이를 대신해서 사용 할 수 있는 위젯입니다</a:t>
            </a:r>
            <a:r>
              <a:rPr lang="en-US" altLang="ko-KR" sz="1100" dirty="0" smtClean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br>
              <a:rPr lang="en-US" altLang="ko-KR" sz="1100" dirty="0" smtClean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100" dirty="0" smtClean="0">
              <a:solidFill>
                <a:prstClr val="black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1100" dirty="0" smtClean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사용에 대한 많은 문의 부탁드립니다</a:t>
            </a:r>
            <a:r>
              <a:rPr lang="en-US" altLang="ko-KR" sz="1100" dirty="0" smtClean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endParaRPr lang="en-US" altLang="ko-KR" sz="1100" dirty="0">
              <a:solidFill>
                <a:prstClr val="black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1100" dirty="0" smtClean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자세한 내용은 위젯 리스트에서 확인하실 수 있습니다</a:t>
            </a:r>
            <a:endParaRPr lang="en-US" altLang="ko-KR" sz="1100" dirty="0" smtClean="0">
              <a:solidFill>
                <a:prstClr val="black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sz="1100" dirty="0">
              <a:solidFill>
                <a:prstClr val="black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1100" b="1" u="sng" dirty="0" err="1" smtClean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바로가기</a:t>
            </a:r>
            <a:r>
              <a:rPr lang="ko-KR" altLang="en-US" sz="1100" dirty="0" smtClean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&gt; </a:t>
            </a: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2"/>
          <a:srcRect b="44149"/>
          <a:stretch/>
        </p:blipFill>
        <p:spPr>
          <a:xfrm>
            <a:off x="1460904" y="3861048"/>
            <a:ext cx="6005080" cy="2179174"/>
          </a:xfrm>
          <a:prstGeom prst="rect">
            <a:avLst/>
          </a:prstGeom>
        </p:spPr>
      </p:pic>
      <p:sp>
        <p:nvSpPr>
          <p:cNvPr id="100" name="타원 99"/>
          <p:cNvSpPr/>
          <p:nvPr/>
        </p:nvSpPr>
        <p:spPr>
          <a:xfrm>
            <a:off x="1685421" y="343934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6786000" y="1394375"/>
            <a:ext cx="441699" cy="23623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목록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888088" y="505785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407600" y="894132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07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login 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비밀번호 변경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/>
              <a:t>기업의 사업자 등록번호 입력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smtClean="0"/>
              <a:t>가입시 작성한 아이디 입력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 </a:t>
            </a:r>
            <a:r>
              <a:rPr lang="ko-KR" altLang="en-US" dirty="0"/>
              <a:t>가입시 작성한 이메일 주소 입력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이메일 주소 입력 시 </a:t>
            </a:r>
            <a:r>
              <a:rPr lang="ko-KR" altLang="en-US" dirty="0" err="1"/>
              <a:t>셀렉</a:t>
            </a:r>
            <a:r>
              <a:rPr lang="ko-KR" altLang="en-US" dirty="0"/>
              <a:t> 박스는 기본 메일 셋 가져옴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-&gt; daum.net, gmail.com, naver.com, Hotmail.com, nate.com, </a:t>
            </a:r>
            <a:r>
              <a:rPr lang="en-US" altLang="ko-KR" dirty="0" smtClean="0"/>
              <a:t>yahoo.co.kr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4, </a:t>
            </a:r>
            <a:r>
              <a:rPr lang="ko-KR" altLang="en-US" dirty="0" smtClean="0"/>
              <a:t>비밀번호 변경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기업명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주소로 확인 후 비밀 번호를 변경할 수 있는 메일 발송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ko-KR" altLang="en-US" dirty="0" smtClean="0"/>
              <a:t>팝업 </a:t>
            </a:r>
            <a:r>
              <a:rPr lang="en-US" altLang="ko-KR" dirty="0" smtClean="0"/>
              <a:t>a</a:t>
            </a:r>
            <a:r>
              <a:rPr lang="ko-KR" altLang="en-US" dirty="0" smtClean="0"/>
              <a:t>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854256" y="293070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388962" y="1628800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 변경 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1281435" y="2003500"/>
            <a:ext cx="5966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 bwMode="auto">
          <a:xfrm>
            <a:off x="2986537" y="2930949"/>
            <a:ext cx="2745882" cy="279290"/>
          </a:xfrm>
          <a:prstGeom prst="rect">
            <a:avLst/>
          </a:prstGeom>
          <a:noFill/>
          <a:ln w="6350">
            <a:solidFill>
              <a:srgbClr val="A9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1638187" y="2930949"/>
            <a:ext cx="1173572" cy="27929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아이디</a:t>
            </a:r>
            <a:endParaRPr kumimoji="0" lang="ko-KR" altLang="en-US" sz="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2998782" y="3422204"/>
            <a:ext cx="1206605" cy="279290"/>
          </a:xfrm>
          <a:prstGeom prst="rect">
            <a:avLst/>
          </a:prstGeom>
          <a:noFill/>
          <a:ln w="6350">
            <a:solidFill>
              <a:srgbClr val="A9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1234</a:t>
            </a:r>
            <a:endParaRPr kumimoji="0"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0" name="직사각형 89"/>
          <p:cNvSpPr/>
          <p:nvPr/>
        </p:nvSpPr>
        <p:spPr bwMode="auto">
          <a:xfrm>
            <a:off x="4434474" y="3422204"/>
            <a:ext cx="727619" cy="279290"/>
          </a:xfrm>
          <a:prstGeom prst="rect">
            <a:avLst/>
          </a:prstGeom>
          <a:noFill/>
          <a:ln w="6350">
            <a:solidFill>
              <a:srgbClr val="A9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5678</a:t>
            </a:r>
            <a:endParaRPr kumimoji="0"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 bwMode="auto">
          <a:xfrm>
            <a:off x="3821932" y="4177980"/>
            <a:ext cx="1048824" cy="2880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A9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marL="228600" indent="-228600" algn="ctr">
              <a:defRPr/>
            </a:pP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변경 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직사각형 91"/>
          <p:cNvSpPr/>
          <p:nvPr/>
        </p:nvSpPr>
        <p:spPr bwMode="auto">
          <a:xfrm>
            <a:off x="1651325" y="3450000"/>
            <a:ext cx="1173572" cy="27929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이메일 주소</a:t>
            </a:r>
            <a:endParaRPr kumimoji="0"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215933" y="3458088"/>
            <a:ext cx="218541" cy="2308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@</a:t>
            </a:r>
            <a:endParaRPr lang="ko-KR" altLang="en-US" sz="900" dirty="0"/>
          </a:p>
        </p:txBody>
      </p:sp>
      <p:sp>
        <p:nvSpPr>
          <p:cNvPr id="94" name="직사각형 93"/>
          <p:cNvSpPr/>
          <p:nvPr/>
        </p:nvSpPr>
        <p:spPr bwMode="auto">
          <a:xfrm>
            <a:off x="5351592" y="3422204"/>
            <a:ext cx="773072" cy="279290"/>
          </a:xfrm>
          <a:prstGeom prst="rect">
            <a:avLst/>
          </a:prstGeom>
          <a:noFill/>
          <a:ln w="6350">
            <a:solidFill>
              <a:srgbClr val="A9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kumimoji="0"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직접입력 </a:t>
            </a:r>
            <a:r>
              <a:rPr kumimoji="0" lang="en-US" altLang="ko-KR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| </a:t>
            </a:r>
            <a:r>
              <a:rPr kumimoji="0"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  <a:endParaRPr kumimoji="0"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909942" y="3774938"/>
            <a:ext cx="20361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가입 시 작성하신 이메일 주소를 입력해주세요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1695653" y="227148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03" name="타원 102"/>
          <p:cNvSpPr/>
          <p:nvPr/>
        </p:nvSpPr>
        <p:spPr>
          <a:xfrm>
            <a:off x="1809234" y="344299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04" name="타원 103"/>
          <p:cNvSpPr/>
          <p:nvPr/>
        </p:nvSpPr>
        <p:spPr>
          <a:xfrm>
            <a:off x="3766519" y="413780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122" name="직사각형 121"/>
          <p:cNvSpPr/>
          <p:nvPr/>
        </p:nvSpPr>
        <p:spPr>
          <a:xfrm>
            <a:off x="2184255" y="828800"/>
            <a:ext cx="887409" cy="4293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073270" y="940846"/>
            <a:ext cx="928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 b="1" u="sng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ko-KR" altLang="en-US" b="0" dirty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157358" y="940846"/>
            <a:ext cx="8916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 변경</a:t>
            </a:r>
          </a:p>
        </p:txBody>
      </p:sp>
      <p:sp>
        <p:nvSpPr>
          <p:cNvPr id="126" name="직사각형 125"/>
          <p:cNvSpPr/>
          <p:nvPr/>
        </p:nvSpPr>
        <p:spPr bwMode="auto">
          <a:xfrm>
            <a:off x="2999675" y="2373846"/>
            <a:ext cx="835392" cy="279290"/>
          </a:xfrm>
          <a:prstGeom prst="rect">
            <a:avLst/>
          </a:prstGeom>
          <a:noFill/>
          <a:ln w="6350">
            <a:solidFill>
              <a:srgbClr val="A9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7" name="직사각형 126"/>
          <p:cNvSpPr/>
          <p:nvPr/>
        </p:nvSpPr>
        <p:spPr bwMode="auto">
          <a:xfrm>
            <a:off x="1651325" y="2373846"/>
            <a:ext cx="1173572" cy="27929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사업자등록번호</a:t>
            </a:r>
            <a:endParaRPr kumimoji="0"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4072263" y="2373846"/>
            <a:ext cx="835392" cy="279290"/>
          </a:xfrm>
          <a:prstGeom prst="rect">
            <a:avLst/>
          </a:prstGeom>
          <a:noFill/>
          <a:ln w="6350">
            <a:solidFill>
              <a:srgbClr val="A9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5172115" y="2373846"/>
            <a:ext cx="835392" cy="279290"/>
          </a:xfrm>
          <a:prstGeom prst="rect">
            <a:avLst/>
          </a:prstGeom>
          <a:noFill/>
          <a:ln w="6350">
            <a:solidFill>
              <a:srgbClr val="A9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3841937" y="2396304"/>
            <a:ext cx="218541" cy="2308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endParaRPr lang="ko-KR" altLang="en-US" sz="900" dirty="0"/>
          </a:p>
        </p:txBody>
      </p:sp>
      <p:sp>
        <p:nvSpPr>
          <p:cNvPr id="131" name="직사각형 130"/>
          <p:cNvSpPr/>
          <p:nvPr/>
        </p:nvSpPr>
        <p:spPr>
          <a:xfrm>
            <a:off x="4934497" y="2392177"/>
            <a:ext cx="218541" cy="2308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7085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고객지원 </a:t>
            </a:r>
            <a:r>
              <a:rPr lang="en-US" altLang="ko-KR" dirty="0"/>
              <a:t>&gt; </a:t>
            </a:r>
            <a:r>
              <a:rPr lang="en-US" altLang="ko-KR" dirty="0" smtClean="0"/>
              <a:t>FAQ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1. </a:t>
            </a:r>
            <a:r>
              <a:rPr lang="ko-KR" altLang="en-US" dirty="0"/>
              <a:t>검색하고자 하는 내역의 구분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en-US" altLang="ko-KR" dirty="0" err="1" smtClean="0"/>
              <a:t>TrendUp</a:t>
            </a:r>
            <a:r>
              <a:rPr lang="ko-KR" altLang="en-US" dirty="0" smtClean="0"/>
              <a:t>관리자가 등록한 </a:t>
            </a:r>
            <a:r>
              <a:rPr lang="en-US" altLang="ko-KR" dirty="0" smtClean="0"/>
              <a:t>FAQ</a:t>
            </a:r>
            <a:r>
              <a:rPr lang="ko-KR" altLang="en-US" dirty="0"/>
              <a:t> </a:t>
            </a:r>
            <a:r>
              <a:rPr lang="ko-KR" altLang="en-US" dirty="0" smtClean="0"/>
              <a:t>내용을 확인 할 수 있는 리스트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해당 부분은 페이지 이동 없이 </a:t>
            </a:r>
            <a:r>
              <a:rPr lang="en-US" altLang="ko-KR" dirty="0" smtClean="0"/>
              <a:t>Open/Close </a:t>
            </a:r>
            <a:r>
              <a:rPr lang="ko-KR" altLang="en-US" dirty="0" smtClean="0"/>
              <a:t>기능으로 대신함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63726" y="920985"/>
            <a:ext cx="646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공지사항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16539" y="921763"/>
            <a:ext cx="407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FAQ</a:t>
            </a:r>
            <a:endParaRPr lang="ko-KR" altLang="en-US" sz="1050" b="1" u="sng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00920" y="916234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위젯 리스트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39903" y="921491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 스토어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28169" y="918238"/>
            <a:ext cx="8002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Contact us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149" y="1592103"/>
            <a:ext cx="1178700" cy="21224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863531" y="5378075"/>
            <a:ext cx="679159" cy="164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6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540761" y="1990697"/>
            <a:ext cx="5546983" cy="834849"/>
            <a:chOff x="2282903" y="2603627"/>
            <a:chExt cx="5546983" cy="834849"/>
          </a:xfrm>
        </p:grpSpPr>
        <p:sp>
          <p:nvSpPr>
            <p:cNvPr id="39" name="모서리가 둥근 직사각형 38"/>
            <p:cNvSpPr/>
            <p:nvPr/>
          </p:nvSpPr>
          <p:spPr bwMode="auto">
            <a:xfrm>
              <a:off x="2282903" y="2603627"/>
              <a:ext cx="5546983" cy="834849"/>
            </a:xfrm>
            <a:prstGeom prst="roundRect">
              <a:avLst>
                <a:gd name="adj" fmla="val 1270"/>
              </a:avLst>
            </a:prstGeom>
            <a:solidFill>
              <a:schemeClr val="bg1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444817" y="2680799"/>
              <a:ext cx="49183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  Q  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지원되는 브라우저에는 어떤 것들이 있나요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</a:p>
            <a:p>
              <a:endPara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A  </a:t>
              </a:r>
            </a:p>
            <a:p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TrendUp4.0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은 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IE9 </a:t>
              </a:r>
              <a:r>
                <a:rPr lang="ko-KR" altLang="en-US" sz="1000" dirty="0" err="1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버전이상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지원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Chrome, Safari 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등 브라우져에서 사용하실 수 있습니다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540761" y="2827560"/>
            <a:ext cx="5546984" cy="408732"/>
            <a:chOff x="2282903" y="3440490"/>
            <a:chExt cx="5546984" cy="408732"/>
          </a:xfrm>
        </p:grpSpPr>
        <p:sp>
          <p:nvSpPr>
            <p:cNvPr id="42" name="모서리가 둥근 직사각형 41"/>
            <p:cNvSpPr/>
            <p:nvPr/>
          </p:nvSpPr>
          <p:spPr bwMode="auto">
            <a:xfrm>
              <a:off x="2282903" y="3440490"/>
              <a:ext cx="5546984" cy="408732"/>
            </a:xfrm>
            <a:prstGeom prst="roundRect">
              <a:avLst>
                <a:gd name="adj" fmla="val 1270"/>
              </a:avLst>
            </a:prstGeom>
            <a:solidFill>
              <a:schemeClr val="bg1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454655" y="3534914"/>
              <a:ext cx="50315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+   Q  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회원 가입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/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서비스 구매는 어떻게 하나요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540761" y="3236292"/>
            <a:ext cx="5546984" cy="408732"/>
            <a:chOff x="2282903" y="3849222"/>
            <a:chExt cx="5546984" cy="408732"/>
          </a:xfrm>
        </p:grpSpPr>
        <p:sp>
          <p:nvSpPr>
            <p:cNvPr id="45" name="모서리가 둥근 직사각형 44"/>
            <p:cNvSpPr/>
            <p:nvPr/>
          </p:nvSpPr>
          <p:spPr bwMode="auto">
            <a:xfrm>
              <a:off x="2282903" y="3849222"/>
              <a:ext cx="5546984" cy="408732"/>
            </a:xfrm>
            <a:prstGeom prst="roundRect">
              <a:avLst>
                <a:gd name="adj" fmla="val 1270"/>
              </a:avLst>
            </a:prstGeom>
            <a:solidFill>
              <a:schemeClr val="bg1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454655" y="3943646"/>
              <a:ext cx="50315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+   Q  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무료체험 서비스는 없나요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540761" y="3645024"/>
            <a:ext cx="5546984" cy="408732"/>
            <a:chOff x="2282903" y="4257954"/>
            <a:chExt cx="5546984" cy="408732"/>
          </a:xfrm>
        </p:grpSpPr>
        <p:sp>
          <p:nvSpPr>
            <p:cNvPr id="48" name="모서리가 둥근 직사각형 47"/>
            <p:cNvSpPr/>
            <p:nvPr/>
          </p:nvSpPr>
          <p:spPr bwMode="auto">
            <a:xfrm>
              <a:off x="2282903" y="4257954"/>
              <a:ext cx="5546984" cy="408732"/>
            </a:xfrm>
            <a:prstGeom prst="roundRect">
              <a:avLst>
                <a:gd name="adj" fmla="val 1270"/>
              </a:avLst>
            </a:prstGeom>
            <a:solidFill>
              <a:schemeClr val="bg1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454655" y="4352378"/>
              <a:ext cx="50315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+   Q  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분석 기간은 어떻게 되나요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 / 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날짜 지정은 가능한가요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540761" y="4053756"/>
            <a:ext cx="5546984" cy="408732"/>
            <a:chOff x="2282903" y="4666686"/>
            <a:chExt cx="5546984" cy="408732"/>
          </a:xfrm>
        </p:grpSpPr>
        <p:sp>
          <p:nvSpPr>
            <p:cNvPr id="51" name="모서리가 둥근 직사각형 50"/>
            <p:cNvSpPr/>
            <p:nvPr/>
          </p:nvSpPr>
          <p:spPr bwMode="auto">
            <a:xfrm>
              <a:off x="2282903" y="4666686"/>
              <a:ext cx="5546984" cy="408732"/>
            </a:xfrm>
            <a:prstGeom prst="roundRect">
              <a:avLst>
                <a:gd name="adj" fmla="val 1270"/>
              </a:avLst>
            </a:prstGeom>
            <a:solidFill>
              <a:schemeClr val="bg1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54655" y="4761110"/>
              <a:ext cx="50315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+   Q  </a:t>
              </a:r>
              <a:r>
                <a:rPr lang="ko-KR" altLang="en-US" sz="1000" dirty="0" err="1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빠른검색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등록 제한이 있나요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540761" y="4462488"/>
            <a:ext cx="5546984" cy="408732"/>
            <a:chOff x="2282903" y="5075418"/>
            <a:chExt cx="5546984" cy="408732"/>
          </a:xfrm>
        </p:grpSpPr>
        <p:sp>
          <p:nvSpPr>
            <p:cNvPr id="54" name="모서리가 둥근 직사각형 53"/>
            <p:cNvSpPr/>
            <p:nvPr/>
          </p:nvSpPr>
          <p:spPr bwMode="auto">
            <a:xfrm>
              <a:off x="2282903" y="5075418"/>
              <a:ext cx="5546984" cy="408732"/>
            </a:xfrm>
            <a:prstGeom prst="roundRect">
              <a:avLst>
                <a:gd name="adj" fmla="val 1270"/>
              </a:avLst>
            </a:prstGeom>
            <a:solidFill>
              <a:schemeClr val="bg1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454655" y="5169842"/>
              <a:ext cx="50315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+   Q  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분석 가능한 미디어는 어떤 것들이 있나요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540761" y="4871220"/>
            <a:ext cx="5546984" cy="408732"/>
            <a:chOff x="2282903" y="5484150"/>
            <a:chExt cx="5546984" cy="408732"/>
          </a:xfrm>
        </p:grpSpPr>
        <p:sp>
          <p:nvSpPr>
            <p:cNvPr id="57" name="모서리가 둥근 직사각형 56"/>
            <p:cNvSpPr/>
            <p:nvPr/>
          </p:nvSpPr>
          <p:spPr bwMode="auto">
            <a:xfrm>
              <a:off x="2282903" y="5484150"/>
              <a:ext cx="5546984" cy="408732"/>
            </a:xfrm>
            <a:prstGeom prst="roundRect">
              <a:avLst>
                <a:gd name="adj" fmla="val 1270"/>
              </a:avLst>
            </a:prstGeom>
            <a:solidFill>
              <a:schemeClr val="bg1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rtlCol="0" anchor="ctr"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454655" y="5578574"/>
              <a:ext cx="50315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+   Q  PC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에 설치해서 사용하는 것인가요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65" name="타원 64"/>
          <p:cNvSpPr/>
          <p:nvPr/>
        </p:nvSpPr>
        <p:spPr>
          <a:xfrm>
            <a:off x="1467436" y="150436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66" name="타원 65"/>
          <p:cNvSpPr/>
          <p:nvPr/>
        </p:nvSpPr>
        <p:spPr>
          <a:xfrm>
            <a:off x="1445052" y="197019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67" name="직사각형 66"/>
          <p:cNvSpPr/>
          <p:nvPr/>
        </p:nvSpPr>
        <p:spPr>
          <a:xfrm>
            <a:off x="6888088" y="505785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420384" y="902536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96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고객지원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위젯 리스트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</a:t>
            </a:r>
            <a:r>
              <a:rPr lang="ko-KR" altLang="en-US" dirty="0" err="1" smtClean="0"/>
              <a:t>액자형</a:t>
            </a:r>
            <a:r>
              <a:rPr lang="ko-KR" altLang="en-US" dirty="0" smtClean="0"/>
              <a:t> 리스트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위젯을 검색하는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위젯의 카테고리 분류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선택 시 해당 카테고리로 위젯이 분류되어 보여짐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 </a:t>
            </a:r>
            <a:r>
              <a:rPr lang="ko-KR" altLang="en-US" dirty="0" err="1" smtClean="0"/>
              <a:t>액자형</a:t>
            </a:r>
            <a:r>
              <a:rPr lang="ko-KR" altLang="en-US" dirty="0" smtClean="0"/>
              <a:t> 위젯 리스트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선택 시 위젯 상세화면으로 이동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455642" y="908720"/>
            <a:ext cx="646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공지사항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8455" y="909498"/>
            <a:ext cx="407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FAQ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92836" y="903969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위젯 리스트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31819" y="909226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 스토어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20085" y="905973"/>
            <a:ext cx="8002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Contact us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642" y="1477480"/>
            <a:ext cx="1178700" cy="21224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807813" y="5679485"/>
            <a:ext cx="679159" cy="164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6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727" y="2041740"/>
            <a:ext cx="5845784" cy="3546442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1488727" y="1772816"/>
            <a:ext cx="5963812" cy="197100"/>
            <a:chOff x="2222656" y="2270055"/>
            <a:chExt cx="5963812" cy="197100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2222656" y="2297189"/>
              <a:ext cx="472943" cy="135591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전체</a:t>
              </a: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2763961" y="2297189"/>
              <a:ext cx="472943" cy="135591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endParaRPr lang="ko-KR" altLang="en-US" sz="800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3307016" y="2297189"/>
              <a:ext cx="566244" cy="135591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긍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부정</a:t>
              </a: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3942788" y="2297189"/>
              <a:ext cx="793114" cy="135591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미디어별</a:t>
              </a:r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증감</a:t>
              </a: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4799747" y="2297188"/>
              <a:ext cx="541275" cy="130841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연관어</a:t>
              </a:r>
              <a:endParaRPr lang="ko-KR" altLang="en-US" sz="800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5404867" y="2297188"/>
              <a:ext cx="714997" cy="130841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긍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부정어</a:t>
              </a: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183709" y="2302864"/>
              <a:ext cx="795061" cy="125165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키워드 트렌드</a:t>
              </a: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7047639" y="2299763"/>
              <a:ext cx="795061" cy="125165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포스트 리스트</a:t>
              </a: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4"/>
            <a:srcRect t="2" r="63697" b="10192"/>
            <a:stretch/>
          </p:blipFill>
          <p:spPr>
            <a:xfrm>
              <a:off x="7894317" y="2270055"/>
              <a:ext cx="292151" cy="197100"/>
            </a:xfrm>
            <a:prstGeom prst="rect">
              <a:avLst/>
            </a:prstGeom>
          </p:spPr>
        </p:pic>
      </p:grpSp>
      <p:sp>
        <p:nvSpPr>
          <p:cNvPr id="56" name="직사각형 55"/>
          <p:cNvSpPr/>
          <p:nvPr/>
        </p:nvSpPr>
        <p:spPr>
          <a:xfrm>
            <a:off x="6888088" y="505785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374357" y="894983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455642" y="145316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7" name="타원 26"/>
          <p:cNvSpPr/>
          <p:nvPr/>
        </p:nvSpPr>
        <p:spPr>
          <a:xfrm>
            <a:off x="1425364" y="173118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28" name="타원 27"/>
          <p:cNvSpPr/>
          <p:nvPr/>
        </p:nvSpPr>
        <p:spPr>
          <a:xfrm>
            <a:off x="1415402" y="202171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78525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고객지원 </a:t>
            </a:r>
            <a:r>
              <a:rPr lang="en-US" altLang="ko-KR" dirty="0"/>
              <a:t>&gt; </a:t>
            </a:r>
            <a:r>
              <a:rPr lang="ko-KR" altLang="en-US" dirty="0"/>
              <a:t>위젯 </a:t>
            </a:r>
            <a:r>
              <a:rPr lang="ko-KR" altLang="en-US" dirty="0" smtClean="0"/>
              <a:t>리스트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위젯의 </a:t>
            </a:r>
            <a:r>
              <a:rPr lang="ko-KR" altLang="en-US" dirty="0" err="1" smtClean="0"/>
              <a:t>등록정보가</a:t>
            </a:r>
            <a:r>
              <a:rPr lang="ko-KR" altLang="en-US" dirty="0" smtClean="0"/>
              <a:t> 보여지는 영역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위젯 사용을 위해 문의하는 버튼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버튼 클릭 시 문의하기 팝업 노출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1424691" y="1305568"/>
            <a:ext cx="26808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기본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1424691" y="1610181"/>
            <a:ext cx="5865351" cy="0"/>
          </a:xfrm>
          <a:prstGeom prst="line">
            <a:avLst/>
          </a:prstGeom>
          <a:noFill/>
          <a:ln w="9525">
            <a:solidFill>
              <a:srgbClr val="C0C0C0"/>
            </a:solidFill>
            <a:prstDash val="solid"/>
            <a:round/>
            <a:headEnd/>
            <a:tailEnd/>
          </a:ln>
          <a:effectLst/>
        </p:spPr>
      </p:cxnSp>
      <p:sp>
        <p:nvSpPr>
          <p:cNvPr id="37" name="직사각형 36"/>
          <p:cNvSpPr/>
          <p:nvPr/>
        </p:nvSpPr>
        <p:spPr>
          <a:xfrm>
            <a:off x="1424691" y="1693152"/>
            <a:ext cx="319350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등록일 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2017.05.18  |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긍부정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추이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| 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가격 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50,000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원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1424691" y="2012652"/>
            <a:ext cx="5865351" cy="0"/>
          </a:xfrm>
          <a:prstGeom prst="line">
            <a:avLst/>
          </a:prstGeom>
          <a:noFill/>
          <a:ln w="9525">
            <a:solidFill>
              <a:srgbClr val="C0C0C0"/>
            </a:solidFill>
            <a:prstDash val="solid"/>
            <a:round/>
            <a:headEnd/>
            <a:tailEnd/>
          </a:ln>
          <a:effectLst/>
        </p:spPr>
      </p:cxnSp>
      <p:sp>
        <p:nvSpPr>
          <p:cNvPr id="39" name="모서리가 둥근 직사각형 38"/>
          <p:cNvSpPr/>
          <p:nvPr/>
        </p:nvSpPr>
        <p:spPr>
          <a:xfrm>
            <a:off x="6378648" y="1665682"/>
            <a:ext cx="799146" cy="299368"/>
          </a:xfrm>
          <a:prstGeom prst="roundRect">
            <a:avLst/>
          </a:prstGeom>
          <a:solidFill>
            <a:schemeClr val="accent6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위젯 사용</a:t>
            </a:r>
            <a:endParaRPr lang="en-US" altLang="ko-KR" sz="8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문의하기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352" y="2212156"/>
            <a:ext cx="1112148" cy="173377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1634318" y="2198583"/>
            <a:ext cx="1582541" cy="212242"/>
            <a:chOff x="4393634" y="4429513"/>
            <a:chExt cx="1582541" cy="212242"/>
          </a:xfrm>
        </p:grpSpPr>
        <p:sp>
          <p:nvSpPr>
            <p:cNvPr id="67" name="직사각형 66"/>
            <p:cNvSpPr/>
            <p:nvPr/>
          </p:nvSpPr>
          <p:spPr>
            <a:xfrm>
              <a:off x="4549925" y="4429513"/>
              <a:ext cx="1426250" cy="212242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2017-01-08~ 2017-05-08</a:t>
              </a:r>
              <a:endParaRPr lang="ko-KR" altLang="en-US" sz="799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634" y="4465447"/>
              <a:ext cx="148116" cy="14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74" y="2198583"/>
            <a:ext cx="1177854" cy="215877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1485689" y="2486619"/>
            <a:ext cx="3713459" cy="1998756"/>
            <a:chOff x="2214189" y="4878581"/>
            <a:chExt cx="2485000" cy="1998756"/>
          </a:xfrm>
        </p:grpSpPr>
        <p:sp>
          <p:nvSpPr>
            <p:cNvPr id="65" name="직사각형 64"/>
            <p:cNvSpPr/>
            <p:nvPr/>
          </p:nvSpPr>
          <p:spPr>
            <a:xfrm>
              <a:off x="2217410" y="4878581"/>
              <a:ext cx="2481779" cy="2110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1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긍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부정 차트</a:t>
              </a: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214189" y="4889223"/>
              <a:ext cx="2485000" cy="19881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699" y="2826771"/>
            <a:ext cx="1834545" cy="1014616"/>
          </a:xfrm>
          <a:prstGeom prst="rect">
            <a:avLst/>
          </a:prstGeom>
        </p:spPr>
      </p:pic>
      <p:grpSp>
        <p:nvGrpSpPr>
          <p:cNvPr id="54" name="그룹 53"/>
          <p:cNvGrpSpPr/>
          <p:nvPr/>
        </p:nvGrpSpPr>
        <p:grpSpPr>
          <a:xfrm>
            <a:off x="5333001" y="2510253"/>
            <a:ext cx="1923285" cy="1454503"/>
            <a:chOff x="2217407" y="4902215"/>
            <a:chExt cx="2481782" cy="1454503"/>
          </a:xfrm>
        </p:grpSpPr>
        <p:sp>
          <p:nvSpPr>
            <p:cNvPr id="63" name="직사각형 62"/>
            <p:cNvSpPr/>
            <p:nvPr/>
          </p:nvSpPr>
          <p:spPr>
            <a:xfrm>
              <a:off x="2217407" y="5089585"/>
              <a:ext cx="2481782" cy="1267133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217410" y="4902215"/>
              <a:ext cx="2481779" cy="187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워드 </a:t>
              </a:r>
              <a:r>
                <a:rPr lang="ko-KR" altLang="en-US" sz="1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크라우드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pic>
        <p:nvPicPr>
          <p:cNvPr id="55" name="그림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9936" y="4293096"/>
            <a:ext cx="1577949" cy="1164061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5348730" y="4048916"/>
            <a:ext cx="1907556" cy="1454503"/>
            <a:chOff x="2217407" y="4902215"/>
            <a:chExt cx="2481782" cy="1454503"/>
          </a:xfrm>
        </p:grpSpPr>
        <p:sp>
          <p:nvSpPr>
            <p:cNvPr id="61" name="직사각형 60"/>
            <p:cNvSpPr/>
            <p:nvPr/>
          </p:nvSpPr>
          <p:spPr>
            <a:xfrm>
              <a:off x="2217407" y="5089585"/>
              <a:ext cx="2481782" cy="1267133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2217410" y="4902215"/>
              <a:ext cx="2481779" cy="187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채널별</a:t>
              </a: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비율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484191" y="4576506"/>
            <a:ext cx="3695448" cy="1268935"/>
            <a:chOff x="2214189" y="4902214"/>
            <a:chExt cx="2485000" cy="1201866"/>
          </a:xfrm>
        </p:grpSpPr>
        <p:sp>
          <p:nvSpPr>
            <p:cNvPr id="59" name="직사각형 58"/>
            <p:cNvSpPr/>
            <p:nvPr/>
          </p:nvSpPr>
          <p:spPr>
            <a:xfrm>
              <a:off x="2214189" y="5089586"/>
              <a:ext cx="2485000" cy="101449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217410" y="4902214"/>
              <a:ext cx="2481779" cy="187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포스트</a:t>
              </a:r>
            </a:p>
          </p:txBody>
        </p:sp>
      </p:grp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7"/>
          <a:srcRect b="53396"/>
          <a:stretch/>
        </p:blipFill>
        <p:spPr>
          <a:xfrm>
            <a:off x="1578932" y="4843630"/>
            <a:ext cx="3505965" cy="96628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066" y="2752136"/>
            <a:ext cx="3495675" cy="167967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455642" y="908720"/>
            <a:ext cx="646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공지사항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608455" y="909498"/>
            <a:ext cx="407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FAQ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92836" y="903969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위젯 리스트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431819" y="909226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 스토어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720085" y="905973"/>
            <a:ext cx="8002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Contact us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888088" y="505785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374357" y="894983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410866" y="169315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42" name="타원 41"/>
          <p:cNvSpPr/>
          <p:nvPr/>
        </p:nvSpPr>
        <p:spPr>
          <a:xfrm>
            <a:off x="6348168" y="160887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3" name="타원 42"/>
          <p:cNvSpPr/>
          <p:nvPr/>
        </p:nvSpPr>
        <p:spPr>
          <a:xfrm>
            <a:off x="1393457" y="242804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4817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고객지원 </a:t>
            </a:r>
            <a:r>
              <a:rPr lang="en-US" altLang="ko-KR" dirty="0"/>
              <a:t>&gt; </a:t>
            </a:r>
            <a:r>
              <a:rPr lang="ko-KR" altLang="en-US" dirty="0"/>
              <a:t>위젯 리스트 문의하기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1. </a:t>
            </a:r>
            <a:r>
              <a:rPr lang="ko-KR" altLang="en-US" dirty="0"/>
              <a:t>위젯 문의하기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위젯 문의 내용 입력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개인 정보 처리 방침 동의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개인 정보가 포함되어</a:t>
            </a:r>
            <a:r>
              <a:rPr lang="en-US" altLang="ko-KR" dirty="0"/>
              <a:t> </a:t>
            </a:r>
            <a:r>
              <a:rPr lang="ko-KR" altLang="en-US" dirty="0"/>
              <a:t>있기 때문에 동의 처리가 되어야 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동의 체크를 안할 경우</a:t>
            </a:r>
            <a:r>
              <a:rPr lang="en-US" altLang="ko-KR" dirty="0"/>
              <a:t>, </a:t>
            </a:r>
            <a:r>
              <a:rPr lang="ko-KR" altLang="en-US" dirty="0"/>
              <a:t>문의 하기 완료가 되지 않아야 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</a:t>
            </a:r>
            <a:r>
              <a:rPr lang="ko-KR" altLang="en-US" dirty="0"/>
              <a:t>팝업 </a:t>
            </a:r>
            <a:r>
              <a:rPr lang="en-US" altLang="ko-KR" dirty="0"/>
              <a:t>a </a:t>
            </a:r>
            <a:r>
              <a:rPr lang="ko-KR" altLang="en-US" dirty="0"/>
              <a:t>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문의하기 내용을 모두 작성한 경우 문의 접수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내용이 모두 작성되지 않을 경우 팝업 </a:t>
            </a:r>
            <a:r>
              <a:rPr lang="en-US" altLang="ko-KR" dirty="0"/>
              <a:t>b </a:t>
            </a:r>
            <a:r>
              <a:rPr lang="ko-KR" altLang="en-US" dirty="0"/>
              <a:t>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내용이 모두 작성되어 있을 경우 팝업 </a:t>
            </a:r>
            <a:r>
              <a:rPr lang="en-US" altLang="ko-KR" dirty="0"/>
              <a:t>c </a:t>
            </a:r>
            <a:r>
              <a:rPr lang="ko-KR" altLang="en-US" dirty="0"/>
              <a:t>노출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4006" y="910786"/>
            <a:ext cx="5501994" cy="5508292"/>
            <a:chOff x="3161391" y="1258212"/>
            <a:chExt cx="5501994" cy="5508292"/>
          </a:xfrm>
        </p:grpSpPr>
        <p:sp>
          <p:nvSpPr>
            <p:cNvPr id="6" name="직사각형 5"/>
            <p:cNvSpPr/>
            <p:nvPr/>
          </p:nvSpPr>
          <p:spPr>
            <a:xfrm>
              <a:off x="3161391" y="1258212"/>
              <a:ext cx="550156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사용 문의하기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65023" y="1587609"/>
              <a:ext cx="5498362" cy="517889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9976" y="1371466"/>
              <a:ext cx="156469" cy="156469"/>
            </a:xfrm>
            <a:prstGeom prst="rect">
              <a:avLst/>
            </a:prstGeom>
          </p:spPr>
        </p:pic>
      </p:grpSp>
      <p:sp>
        <p:nvSpPr>
          <p:cNvPr id="10" name="타원 9"/>
          <p:cNvSpPr/>
          <p:nvPr/>
        </p:nvSpPr>
        <p:spPr>
          <a:xfrm>
            <a:off x="1161030" y="234888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21066" y="5760239"/>
            <a:ext cx="1397935" cy="261049"/>
          </a:xfrm>
          <a:prstGeom prst="roundRect">
            <a:avLst>
              <a:gd name="adj" fmla="val 20271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문의하기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5237" y="2377080"/>
            <a:ext cx="478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이름 </a:t>
            </a:r>
            <a:r>
              <a:rPr lang="en-US" altLang="ko-KR" sz="1050" dirty="0">
                <a:solidFill>
                  <a:srgbClr val="FF0000"/>
                </a:solidFill>
              </a:rPr>
              <a:t>*</a:t>
            </a:r>
            <a:endParaRPr lang="ko-KR" altLang="en-US" sz="900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32858" y="2377080"/>
            <a:ext cx="478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회사 </a:t>
            </a:r>
            <a:r>
              <a:rPr lang="en-US" altLang="ko-KR" sz="1050" dirty="0">
                <a:solidFill>
                  <a:srgbClr val="FF0000"/>
                </a:solidFill>
              </a:rPr>
              <a:t>*</a:t>
            </a:r>
            <a:endParaRPr lang="ko-KR" altLang="en-US" sz="900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0256" y="2962201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이메일 </a:t>
            </a:r>
            <a:r>
              <a:rPr lang="en-US" altLang="ko-KR" sz="1050" dirty="0">
                <a:solidFill>
                  <a:srgbClr val="FF0000"/>
                </a:solidFill>
              </a:rPr>
              <a:t>*</a:t>
            </a:r>
            <a:endParaRPr lang="ko-KR" altLang="en-US" sz="900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024" y="3313184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휴대폰 </a:t>
            </a:r>
            <a:r>
              <a:rPr lang="en-US" altLang="ko-KR" sz="1050" dirty="0">
                <a:solidFill>
                  <a:srgbClr val="FF0000"/>
                </a:solidFill>
              </a:rPr>
              <a:t>*</a:t>
            </a:r>
            <a:endParaRPr lang="ko-KR" altLang="en-US" sz="900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3087" y="3666327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문의내용</a:t>
            </a:r>
            <a:r>
              <a: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FF0000"/>
                </a:solidFill>
              </a:rPr>
              <a:t>*</a:t>
            </a:r>
            <a:endParaRPr lang="ko-KR" altLang="en-US" sz="900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53384" y="2388823"/>
            <a:ext cx="1439154" cy="2331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66343" y="2388823"/>
            <a:ext cx="1439154" cy="2331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63399" y="2991141"/>
            <a:ext cx="3742097" cy="2331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63400" y="3317212"/>
            <a:ext cx="3742096" cy="2331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63400" y="3628234"/>
            <a:ext cx="3742097" cy="5946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23080" y="2694886"/>
            <a:ext cx="478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직급 </a:t>
            </a:r>
            <a:r>
              <a:rPr lang="en-US" altLang="ko-KR" sz="1050" dirty="0">
                <a:solidFill>
                  <a:srgbClr val="FF0000"/>
                </a:solidFill>
              </a:rPr>
              <a:t>*</a:t>
            </a:r>
            <a:endParaRPr lang="ko-KR" altLang="en-US" sz="900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36718" y="2691117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산업구분</a:t>
            </a:r>
            <a:r>
              <a: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FF0000"/>
                </a:solidFill>
              </a:rPr>
              <a:t>*</a:t>
            </a:r>
            <a:endParaRPr lang="ko-KR" altLang="en-US" sz="900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763400" y="2689322"/>
            <a:ext cx="1439154" cy="2331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      | </a:t>
            </a:r>
            <a:r>
              <a:rPr lang="ko-KR" altLang="en-US" sz="9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066343" y="2689321"/>
            <a:ext cx="1439154" cy="2331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      | </a:t>
            </a:r>
            <a:r>
              <a:rPr lang="ko-KR" altLang="en-US" sz="9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1092911" y="4653135"/>
            <a:ext cx="4412586" cy="927226"/>
            <a:chOff x="7131165" y="4434716"/>
            <a:chExt cx="4412586" cy="1379796"/>
          </a:xfrm>
        </p:grpSpPr>
        <p:sp>
          <p:nvSpPr>
            <p:cNvPr id="27" name="직사각형 26"/>
            <p:cNvSpPr/>
            <p:nvPr/>
          </p:nvSpPr>
          <p:spPr>
            <a:xfrm>
              <a:off x="7131165" y="4434716"/>
              <a:ext cx="4412586" cy="13797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47698" y="4458185"/>
              <a:ext cx="4176143" cy="1236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</a:rPr>
                <a:t>「정보통신망 이용촉진 및 정보보호 등에 관한 법률」「개인정보보호법」 등 관련 법규에 </a:t>
              </a:r>
              <a:endParaRPr lang="en-US" altLang="ko-KR" sz="8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fontAlgn="base"/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</a:rPr>
                <a:t>의거하여 타파크로스는 고객님의 개인정보 수집 및 활용에 대해 개인정보 수집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</a:rPr>
                <a:t>활용 </a:t>
              </a:r>
              <a:endParaRPr lang="en-US" altLang="ko-KR" sz="8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fontAlgn="base"/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</a:rPr>
                <a:t>동의를 받고 있습니다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</a:rPr>
                <a:t>고객으로부터 제공받은 개인정보는 아래 명시된 범위 내에서만 </a:t>
              </a:r>
              <a:endParaRPr lang="en-US" altLang="ko-KR" sz="8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fontAlgn="base"/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</a:rPr>
                <a:t>활용하며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</a:rPr>
                <a:t>고객의 동의없이 제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</a:rPr>
                <a:t>자에게 제공하지 않습니다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</a:rPr>
                <a:t>.</a:t>
              </a:r>
            </a:p>
            <a:p>
              <a:pPr fontAlgn="base"/>
              <a:endParaRPr lang="en-US" altLang="ko-KR" sz="8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fontAlgn="base"/>
              <a:r>
                <a:rPr lang="en-US" altLang="ko-KR" sz="800" b="1" dirty="0" smtClean="0">
                  <a:solidFill>
                    <a:schemeClr val="bg2">
                      <a:lumMod val="25000"/>
                    </a:schemeClr>
                  </a:solidFill>
                </a:rPr>
                <a:t>1. </a:t>
              </a:r>
              <a:r>
                <a:rPr lang="ko-KR" altLang="en-US" sz="800" b="1" dirty="0" smtClean="0">
                  <a:solidFill>
                    <a:schemeClr val="bg2">
                      <a:lumMod val="25000"/>
                    </a:schemeClr>
                  </a:solidFill>
                </a:rPr>
                <a:t>개인정보의 </a:t>
              </a:r>
              <a:r>
                <a:rPr lang="ko-KR" altLang="en-US" sz="800" b="1" dirty="0">
                  <a:solidFill>
                    <a:schemeClr val="bg2">
                      <a:lumMod val="25000"/>
                    </a:schemeClr>
                  </a:solidFill>
                </a:rPr>
                <a:t>수집 및 이용에 관한 </a:t>
              </a:r>
              <a:r>
                <a:rPr lang="ko-KR" altLang="en-US" sz="800" b="1" dirty="0" smtClean="0">
                  <a:solidFill>
                    <a:schemeClr val="bg2">
                      <a:lumMod val="25000"/>
                    </a:schemeClr>
                  </a:solidFill>
                </a:rPr>
                <a:t>동의</a:t>
              </a:r>
              <a:endParaRPr lang="en-US" altLang="ko-KR" sz="8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983432" y="4365104"/>
            <a:ext cx="206017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90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</a:rPr>
              <a:t>□</a:t>
            </a:r>
            <a:r>
              <a:rPr lang="ko-KR" altLang="en-US" sz="70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</a:rPr>
              <a:t>  </a:t>
            </a:r>
            <a:r>
              <a:rPr lang="ko-KR" altLang="en-US" sz="700" dirty="0">
                <a:solidFill>
                  <a:srgbClr val="000000">
                    <a:lumMod val="85000"/>
                    <a:lumOff val="15000"/>
                  </a:srgb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타파크로스의 개인정보 처리 방침에 동의합니다</a:t>
            </a:r>
            <a:r>
              <a:rPr lang="en-US" altLang="ko-KR" sz="7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endParaRPr lang="en-US" altLang="ko-KR" sz="700" dirty="0">
              <a:solidFill>
                <a:srgbClr val="000000">
                  <a:lumMod val="85000"/>
                  <a:lumOff val="15000"/>
                </a:srgb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95807" y="436638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2</a:t>
            </a:r>
            <a:endParaRPr lang="ko-KR" altLang="en-US" sz="1000" b="1" dirty="0"/>
          </a:p>
        </p:txBody>
      </p:sp>
      <p:sp>
        <p:nvSpPr>
          <p:cNvPr id="31" name="타원 30"/>
          <p:cNvSpPr/>
          <p:nvPr/>
        </p:nvSpPr>
        <p:spPr>
          <a:xfrm>
            <a:off x="2763153" y="570138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3</a:t>
            </a:r>
            <a:endParaRPr lang="ko-KR" altLang="en-US" sz="1000" b="1" dirty="0"/>
          </a:p>
        </p:txBody>
      </p:sp>
      <p:sp>
        <p:nvSpPr>
          <p:cNvPr id="34" name="직사각형 33"/>
          <p:cNvSpPr/>
          <p:nvPr/>
        </p:nvSpPr>
        <p:spPr>
          <a:xfrm>
            <a:off x="1019750" y="1410960"/>
            <a:ext cx="4596567" cy="5863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44725" y="1481783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기본 </a:t>
            </a:r>
            <a:r>
              <a:rPr lang="ko-KR" altLang="en-US" sz="12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12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 </a:t>
            </a:r>
            <a:r>
              <a:rPr lang="en-US" altLang="ko-KR" sz="12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br>
              <a:rPr lang="en-US" altLang="ko-KR" sz="12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등록일 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2017.05.18  | </a:t>
            </a:r>
            <a:r>
              <a:rPr lang="ko-KR" altLang="en-US" sz="12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긍부정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추이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| 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가격 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50,000</a:t>
            </a:r>
            <a:r>
              <a:rPr lang="ko-KR" altLang="en-US" sz="12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원</a:t>
            </a:r>
            <a:endParaRPr lang="ko-KR" altLang="en-US" sz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349822" y="4788324"/>
            <a:ext cx="45719" cy="39728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630901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/>
              <a:t>고객지원 </a:t>
            </a:r>
            <a:r>
              <a:rPr lang="en-US" altLang="ko-KR" dirty="0"/>
              <a:t>&gt; </a:t>
            </a:r>
            <a:r>
              <a:rPr lang="ko-KR" altLang="en-US" dirty="0"/>
              <a:t>위젯 리스트 문의하기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a. </a:t>
            </a:r>
            <a:r>
              <a:rPr lang="ko-KR" altLang="en-US" dirty="0" smtClean="0"/>
              <a:t>개인 정보 처리 방침 동의를 안했을 경우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b. </a:t>
            </a:r>
            <a:r>
              <a:rPr lang="ko-KR" altLang="en-US" dirty="0" smtClean="0"/>
              <a:t>문의 하기 </a:t>
            </a:r>
            <a:r>
              <a:rPr lang="ko-KR" altLang="en-US" dirty="0"/>
              <a:t>내용이 모두 작성되지 않을 경우 팝업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c.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하기 내용이 </a:t>
            </a:r>
            <a:r>
              <a:rPr lang="ko-KR" altLang="en-US" dirty="0"/>
              <a:t>모두 작성되어 있을 경우 팝업 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94006" y="910786"/>
            <a:ext cx="3013378" cy="1376017"/>
            <a:chOff x="3161391" y="1258212"/>
            <a:chExt cx="3013378" cy="1376017"/>
          </a:xfrm>
        </p:grpSpPr>
        <p:sp>
          <p:nvSpPr>
            <p:cNvPr id="4" name="TextBox 3"/>
            <p:cNvSpPr txBox="1"/>
            <p:nvPr/>
          </p:nvSpPr>
          <p:spPr>
            <a:xfrm>
              <a:off x="3161391" y="1803843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“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개인정보 처리 방침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”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에 동의 해야 가능합니다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161391" y="1258212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문의 확인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165024" y="1587610"/>
              <a:ext cx="3006112" cy="1046619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036" y="1345325"/>
              <a:ext cx="156469" cy="156469"/>
            </a:xfrm>
            <a:prstGeom prst="rect">
              <a:avLst/>
            </a:prstGeom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4333806" y="224302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</p:grpSp>
      <p:sp>
        <p:nvSpPr>
          <p:cNvPr id="9" name="타원 8"/>
          <p:cNvSpPr/>
          <p:nvPr/>
        </p:nvSpPr>
        <p:spPr>
          <a:xfrm>
            <a:off x="507742" y="85124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590373" y="2664346"/>
            <a:ext cx="3013378" cy="1376017"/>
            <a:chOff x="3161391" y="1258212"/>
            <a:chExt cx="3013378" cy="1376017"/>
          </a:xfrm>
        </p:grpSpPr>
        <p:sp>
          <p:nvSpPr>
            <p:cNvPr id="11" name="TextBox 10"/>
            <p:cNvSpPr txBox="1"/>
            <p:nvPr/>
          </p:nvSpPr>
          <p:spPr>
            <a:xfrm>
              <a:off x="3161391" y="1803843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문의 하기의 모든 내용은 필수 입력입니다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161391" y="1258212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문의 확인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165024" y="1587610"/>
              <a:ext cx="3006112" cy="1046619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036" y="1345325"/>
              <a:ext cx="156469" cy="156469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4333806" y="224302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</p:grpSp>
      <p:sp>
        <p:nvSpPr>
          <p:cNvPr id="16" name="타원 15"/>
          <p:cNvSpPr/>
          <p:nvPr/>
        </p:nvSpPr>
        <p:spPr>
          <a:xfrm>
            <a:off x="504109" y="260480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586740" y="4417906"/>
            <a:ext cx="3013378" cy="1376017"/>
            <a:chOff x="3161391" y="1258212"/>
            <a:chExt cx="3013378" cy="1376017"/>
          </a:xfrm>
        </p:grpSpPr>
        <p:sp>
          <p:nvSpPr>
            <p:cNvPr id="18" name="TextBox 17"/>
            <p:cNvSpPr txBox="1"/>
            <p:nvPr/>
          </p:nvSpPr>
          <p:spPr>
            <a:xfrm>
              <a:off x="3161391" y="1803843"/>
              <a:ext cx="301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작성하신 문의가 접수 되었습니다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</a:p>
            <a:p>
              <a:pPr lvl="0" algn="ctr">
                <a:defRPr/>
              </a:pP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“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내 정보 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&gt;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문의 내역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”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에서 다시 확인 하실 수 있습니다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161391" y="1258212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문의 확인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165024" y="1587610"/>
              <a:ext cx="3006112" cy="1046619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036" y="1345325"/>
              <a:ext cx="156469" cy="156469"/>
            </a:xfrm>
            <a:prstGeom prst="rect">
              <a:avLst/>
            </a:prstGeom>
          </p:spPr>
        </p:pic>
        <p:sp>
          <p:nvSpPr>
            <p:cNvPr id="22" name="모서리가 둥근 직사각형 21"/>
            <p:cNvSpPr/>
            <p:nvPr/>
          </p:nvSpPr>
          <p:spPr>
            <a:xfrm>
              <a:off x="4333806" y="224302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</p:grpSp>
      <p:sp>
        <p:nvSpPr>
          <p:cNvPr id="23" name="타원 22"/>
          <p:cNvSpPr/>
          <p:nvPr/>
        </p:nvSpPr>
        <p:spPr>
          <a:xfrm>
            <a:off x="500476" y="435836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c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52782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2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Home&gt; </a:t>
            </a:r>
            <a:r>
              <a:rPr lang="ko-KR" altLang="en-US" dirty="0"/>
              <a:t>고객지원 </a:t>
            </a:r>
            <a:r>
              <a:rPr lang="en-US" altLang="ko-KR" dirty="0"/>
              <a:t>&gt; </a:t>
            </a:r>
            <a:r>
              <a:rPr lang="ko-KR" altLang="en-US" dirty="0"/>
              <a:t>보고서 </a:t>
            </a:r>
            <a:r>
              <a:rPr lang="ko-KR" altLang="en-US" dirty="0" smtClean="0"/>
              <a:t>스토어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보고서를 검색하는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보고서의 제목에 대한 검색기능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보고서의 등록일 별 분류 검색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선택 시 </a:t>
            </a:r>
            <a:r>
              <a:rPr lang="ko-KR" altLang="en-US" dirty="0" err="1" smtClean="0"/>
              <a:t>등록일이</a:t>
            </a:r>
            <a:r>
              <a:rPr lang="ko-KR" altLang="en-US" dirty="0" smtClean="0"/>
              <a:t> 해당 기간인 보고서가 검색됨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 </a:t>
            </a:r>
            <a:r>
              <a:rPr lang="ko-KR" altLang="en-US" dirty="0" smtClean="0"/>
              <a:t>보고서 선택 시 상세화면으로 이동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182977" y="6036432"/>
            <a:ext cx="679159" cy="164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6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55642" y="908720"/>
            <a:ext cx="646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공지사항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08455" y="909498"/>
            <a:ext cx="407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FAQ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92836" y="903969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위젯 리스트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431819" y="909226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 스토어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20085" y="905973"/>
            <a:ext cx="8002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Contact us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888088" y="505785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499886" y="903717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513683" y="145045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88" y="1506109"/>
            <a:ext cx="1178700" cy="21224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27" y="2064876"/>
            <a:ext cx="5064100" cy="3144984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1660333" y="1832262"/>
            <a:ext cx="472943" cy="135591"/>
          </a:xfrm>
          <a:prstGeom prst="roundRect">
            <a:avLst/>
          </a:prstGeom>
          <a:solidFill>
            <a:schemeClr val="accent6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01638" y="1832262"/>
            <a:ext cx="472943" cy="135591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2017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744693" y="1825292"/>
            <a:ext cx="472943" cy="135591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2016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43397" y="5474237"/>
            <a:ext cx="679159" cy="164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6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25" name="타원 24"/>
          <p:cNvSpPr/>
          <p:nvPr/>
        </p:nvSpPr>
        <p:spPr>
          <a:xfrm>
            <a:off x="1612288" y="178301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27" name="타원 26"/>
          <p:cNvSpPr/>
          <p:nvPr/>
        </p:nvSpPr>
        <p:spPr>
          <a:xfrm>
            <a:off x="1571521" y="208176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28" name="타원 27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91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Home&gt; </a:t>
            </a:r>
            <a:r>
              <a:rPr lang="ko-KR" altLang="en-US" dirty="0"/>
              <a:t>고객지원 </a:t>
            </a:r>
            <a:r>
              <a:rPr lang="en-US" altLang="ko-KR" dirty="0"/>
              <a:t>&gt; </a:t>
            </a:r>
            <a:r>
              <a:rPr lang="ko-KR" altLang="en-US" dirty="0"/>
              <a:t>보고서 스토어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/>
              <a:t>보고서를 검색하는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보고서의 제목에 대한 검색기능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보고서의 등록일 별 분류 검색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선택 시 </a:t>
            </a:r>
            <a:r>
              <a:rPr lang="ko-KR" altLang="en-US" dirty="0" err="1"/>
              <a:t>등록일이</a:t>
            </a:r>
            <a:r>
              <a:rPr lang="ko-KR" altLang="en-US" dirty="0"/>
              <a:t> 해당 기간인 보고서가 검색됨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보고서 선택 시 상세화면으로 이동</a:t>
            </a:r>
          </a:p>
          <a:p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3882266" y="5537990"/>
            <a:ext cx="679159" cy="164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6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graphicFrame>
        <p:nvGraphicFramePr>
          <p:cNvPr id="79" name="표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37493"/>
              </p:ext>
            </p:extLst>
          </p:nvPr>
        </p:nvGraphicFramePr>
        <p:xfrm>
          <a:off x="1556072" y="2005584"/>
          <a:ext cx="5651115" cy="3672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992">
                  <a:extLst>
                    <a:ext uri="{9D8B030D-6E8A-4147-A177-3AD203B41FA5}">
                      <a16:colId xmlns:a16="http://schemas.microsoft.com/office/drawing/2014/main" val="3240958177"/>
                    </a:ext>
                  </a:extLst>
                </a:gridCol>
                <a:gridCol w="39572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4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발행일</a:t>
                      </a:r>
                      <a:endParaRPr lang="en-US" altLang="ko-KR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분류</a:t>
                      </a:r>
                      <a:endParaRPr lang="en-US" altLang="ko-KR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제목</a:t>
                      </a:r>
                      <a:endParaRPr lang="en-US" altLang="ko-KR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132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마케팅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년 하반기 마케팅 트렌드 분석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131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트렌드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년 장기 휴가 시 필요한 쇼핑 목록 분석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130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유통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년도 추석맞이 유통업 트렌드 분석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129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인물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년 대통령 선거 트렌드 분석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128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마케팅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년도 상반기 마케팅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Trend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report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127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유통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년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일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Daily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Trend report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126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수송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년도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주차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Trend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report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125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도서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년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일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Card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news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124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상품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년도 신규 상품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트랜트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분석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123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유통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년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일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Daily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Trend report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122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상품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년도 신규 상품 런칭 트렌드 분석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121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마케팅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년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11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일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Daily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Trend report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6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120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2017.05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마케팅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2017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년도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대형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마켓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시장의 마케팅 전략 트렌드 분석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1455642" y="908720"/>
            <a:ext cx="646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공지사항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608455" y="909498"/>
            <a:ext cx="407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FAQ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392836" y="903969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위젯 리스트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431819" y="909226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 스토어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720085" y="905973"/>
            <a:ext cx="8002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Contact us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888088" y="505785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499886" y="903717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900654" y="163267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259" y="1688321"/>
            <a:ext cx="1178700" cy="21224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660333" y="1722571"/>
            <a:ext cx="472943" cy="135591"/>
          </a:xfrm>
          <a:prstGeom prst="roundRect">
            <a:avLst/>
          </a:prstGeom>
          <a:solidFill>
            <a:schemeClr val="accent6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201638" y="1722571"/>
            <a:ext cx="472943" cy="135591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2017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744693" y="1715601"/>
            <a:ext cx="472943" cy="135591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2016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12288" y="167332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20" name="타원 19"/>
          <p:cNvSpPr/>
          <p:nvPr/>
        </p:nvSpPr>
        <p:spPr>
          <a:xfrm>
            <a:off x="1571521" y="197207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882265" y="5738729"/>
            <a:ext cx="679159" cy="164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6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6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23" name="타원 22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70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2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Home&gt; </a:t>
            </a:r>
            <a:r>
              <a:rPr lang="ko-KR" altLang="en-US" dirty="0"/>
              <a:t>고객지원 </a:t>
            </a:r>
            <a:r>
              <a:rPr lang="en-US" altLang="ko-KR" dirty="0"/>
              <a:t>&gt; </a:t>
            </a:r>
            <a:r>
              <a:rPr lang="ko-KR" altLang="en-US" dirty="0"/>
              <a:t>보고서 스토어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등록된 보고서의 정보를 노출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등록된  보고서의 페이지를 </a:t>
            </a:r>
            <a:r>
              <a:rPr lang="ko-KR" altLang="en-US" dirty="0" err="1" smtClean="0"/>
              <a:t>미리볼</a:t>
            </a:r>
            <a:r>
              <a:rPr lang="ko-KR" altLang="en-US" dirty="0" smtClean="0"/>
              <a:t> 수 있는 영역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모든 페이지의 정보를 볼 수 없음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최초 </a:t>
            </a:r>
            <a:r>
              <a:rPr lang="en-US" altLang="ko-KR" dirty="0" smtClean="0"/>
              <a:t>2~3</a:t>
            </a:r>
            <a:r>
              <a:rPr lang="ko-KR" altLang="en-US" dirty="0" smtClean="0"/>
              <a:t>장까지 공개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err="1" smtClean="0"/>
              <a:t>섬네일</a:t>
            </a:r>
            <a:r>
              <a:rPr lang="ko-KR" altLang="en-US" dirty="0" smtClean="0"/>
              <a:t> 선택 시 </a:t>
            </a:r>
            <a:r>
              <a:rPr lang="ko-KR" altLang="en-US" dirty="0" err="1" smtClean="0"/>
              <a:t>아래영역에</a:t>
            </a:r>
            <a:r>
              <a:rPr lang="ko-KR" altLang="en-US" dirty="0" smtClean="0"/>
              <a:t> 큰 화면으로 보여짐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 </a:t>
            </a:r>
            <a:r>
              <a:rPr lang="ko-KR" altLang="en-US" dirty="0" smtClean="0"/>
              <a:t>보고서 다운로드 문의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클릭 시 팝업 노출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4. </a:t>
            </a:r>
            <a:r>
              <a:rPr lang="ko-KR" altLang="en-US" dirty="0" smtClean="0"/>
              <a:t>보고서의 상세한 정보 조회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 bwMode="auto">
          <a:xfrm>
            <a:off x="7345400" y="1445926"/>
            <a:ext cx="45719" cy="589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t"/>
          <a:lstStyle/>
          <a:p>
            <a:pPr marL="228600" indent="-228600">
              <a:defRPr/>
            </a:pP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75520" y="1412776"/>
            <a:ext cx="51755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2017</a:t>
            </a:r>
            <a:r>
              <a:rPr lang="ko-KR" altLang="en-US" sz="11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하반기 마케팅 트렌드 분석</a:t>
            </a:r>
            <a:endParaRPr lang="en-US" altLang="ko-KR" sz="11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sz="11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작성일 </a:t>
            </a:r>
            <a:r>
              <a:rPr lang="en-US" altLang="ko-KR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2017.04  |  </a:t>
            </a:r>
            <a:r>
              <a:rPr lang="ko-KR" altLang="en-US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등록일 </a:t>
            </a:r>
            <a:r>
              <a:rPr lang="en-US" altLang="ko-KR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2017.05.18  |  PDF  |  15</a:t>
            </a:r>
            <a:r>
              <a:rPr lang="ko-KR" altLang="en-US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페이지  </a:t>
            </a:r>
            <a:r>
              <a:rPr lang="en-US" altLang="ko-KR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가격 </a:t>
            </a:r>
            <a:r>
              <a:rPr lang="en-US" altLang="ko-KR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50,000</a:t>
            </a:r>
            <a:r>
              <a:rPr lang="ko-KR" altLang="en-US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원</a:t>
            </a:r>
            <a:endParaRPr lang="en-US" altLang="ko-KR" sz="11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635619" y="3299317"/>
            <a:ext cx="5315445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목차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</a:t>
            </a: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1. 2016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년도 하반기 마케팅 트렌드 확인하기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2. 2017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년도 상반기 마케팅 트렌드 조사 분석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3. 2017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년도 하반기 마케팅 트렌드 분석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새로운 마케팅 트렌드 조사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5. 2017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산업별 마케팅 트렌드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인사이트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5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5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본문 내용</a:t>
            </a:r>
            <a:r>
              <a:rPr lang="en-US" altLang="ko-KR" sz="105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</a:t>
            </a:r>
          </a:p>
          <a:p>
            <a:endParaRPr lang="en-US" altLang="ko-KR" sz="10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2016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후반기의 트렌드를 조사한 결과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~~~~~~</a:t>
            </a: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2017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상반기의 마케팅 트렌드는 계속적으로 비슷한 유형으로 진행되고 있었습니다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하지만 상반기의 마지막 시점에 새로운 마케팅 트렌드가 생겨나면서 다양한 산업 분야에서 새로운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마케팅 트렌드에 맞춰 고객에게 다양한 방법을 통해 마케팅을 진행하고 있는 상황입니다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이에 본 트렌드 분석에서는 새로운 마케팅 트렌드를 조사 분석하고 각 산업별 적용할 수 있는 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인사이트와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새로운 마케팅 트렌드가 있는지 분석하였습니다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..</a:t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~~~~~~~~~~~~~~~~~~~~~~~~~~~~~~~~~~~~~~~~~~~~~~~~~~~~~~~~~~~~~~~~~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-1074"/>
          <a:stretch/>
        </p:blipFill>
        <p:spPr>
          <a:xfrm>
            <a:off x="1980688" y="2300725"/>
            <a:ext cx="833488" cy="75067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</p:pic>
      <p:sp>
        <p:nvSpPr>
          <p:cNvPr id="39" name="직사각형 38"/>
          <p:cNvSpPr/>
          <p:nvPr/>
        </p:nvSpPr>
        <p:spPr>
          <a:xfrm>
            <a:off x="1519498" y="2194565"/>
            <a:ext cx="5734045" cy="998421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043654" y="2487997"/>
            <a:ext cx="799146" cy="299368"/>
          </a:xfrm>
          <a:prstGeom prst="roundRect">
            <a:avLst/>
          </a:prstGeom>
          <a:solidFill>
            <a:schemeClr val="accent6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en-US" altLang="ko-KR" sz="8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문의하기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60813" y="2300725"/>
            <a:ext cx="824629" cy="75067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32080" y="2300725"/>
            <a:ext cx="824629" cy="75067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164" y="2454909"/>
            <a:ext cx="396269" cy="39626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009" y="2439936"/>
            <a:ext cx="396269" cy="396269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4851590" y="2300725"/>
            <a:ext cx="837335" cy="757736"/>
            <a:chOff x="5588219" y="3095405"/>
            <a:chExt cx="837335" cy="757736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8219" y="3095405"/>
              <a:ext cx="824629" cy="750672"/>
            </a:xfrm>
            <a:prstGeom prst="rect">
              <a:avLst/>
            </a:prstGeom>
          </p:spPr>
        </p:pic>
        <p:sp>
          <p:nvSpPr>
            <p:cNvPr id="47" name="직사각형 46"/>
            <p:cNvSpPr/>
            <p:nvPr/>
          </p:nvSpPr>
          <p:spPr>
            <a:xfrm>
              <a:off x="5588704" y="3095405"/>
              <a:ext cx="836850" cy="757736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11+</a:t>
              </a:r>
              <a:endParaRPr lang="ko-KR" altLang="en-US" sz="12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1519498" y="1678220"/>
            <a:ext cx="57159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455642" y="908720"/>
            <a:ext cx="646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공지사항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08455" y="909498"/>
            <a:ext cx="407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FAQ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392836" y="903969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위젯 리스트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31819" y="909226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 스토어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720085" y="905973"/>
            <a:ext cx="8002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Contact us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888088" y="505785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499886" y="903717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551089" y="159418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27" name="타원 26"/>
          <p:cNvSpPr/>
          <p:nvPr/>
        </p:nvSpPr>
        <p:spPr>
          <a:xfrm>
            <a:off x="1624414" y="231541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8" name="타원 27"/>
          <p:cNvSpPr/>
          <p:nvPr/>
        </p:nvSpPr>
        <p:spPr>
          <a:xfrm>
            <a:off x="1528359" y="346602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29" name="타원 28"/>
          <p:cNvSpPr/>
          <p:nvPr/>
        </p:nvSpPr>
        <p:spPr>
          <a:xfrm>
            <a:off x="5970329" y="244310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89544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5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Home&gt; </a:t>
            </a:r>
            <a:r>
              <a:rPr lang="ko-KR" altLang="en-US" dirty="0"/>
              <a:t>고객지원 </a:t>
            </a:r>
            <a:r>
              <a:rPr lang="en-US" altLang="ko-KR" dirty="0"/>
              <a:t>&gt; </a:t>
            </a:r>
            <a:r>
              <a:rPr lang="ko-KR" altLang="en-US" dirty="0"/>
              <a:t>보고서 </a:t>
            </a:r>
            <a:r>
              <a:rPr lang="ko-KR" altLang="en-US" dirty="0" smtClean="0"/>
              <a:t>스토어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/>
              <a:t>등록된  보고서의 페이지를 </a:t>
            </a:r>
            <a:r>
              <a:rPr lang="ko-KR" altLang="en-US" dirty="0" err="1"/>
              <a:t>미리볼</a:t>
            </a:r>
            <a:r>
              <a:rPr lang="ko-KR" altLang="en-US" dirty="0"/>
              <a:t> 수 있는 영역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모든 페이지의 정보를 볼 수 없음</a:t>
            </a:r>
            <a:r>
              <a:rPr lang="en-US" altLang="ko-KR" dirty="0"/>
              <a:t>, </a:t>
            </a:r>
            <a:r>
              <a:rPr lang="ko-KR" altLang="en-US" dirty="0"/>
              <a:t>최초 </a:t>
            </a:r>
            <a:r>
              <a:rPr lang="en-US" altLang="ko-KR" dirty="0"/>
              <a:t>2~3</a:t>
            </a:r>
            <a:r>
              <a:rPr lang="ko-KR" altLang="en-US" dirty="0"/>
              <a:t>장까지 공개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섬네일</a:t>
            </a:r>
            <a:r>
              <a:rPr lang="ko-KR" altLang="en-US" dirty="0"/>
              <a:t> 선택 시 </a:t>
            </a:r>
            <a:r>
              <a:rPr lang="ko-KR" altLang="en-US" dirty="0" err="1"/>
              <a:t>아래영역에</a:t>
            </a:r>
            <a:r>
              <a:rPr lang="ko-KR" altLang="en-US" dirty="0"/>
              <a:t> 큰 화면으로 보여짐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l="-1074"/>
          <a:stretch/>
        </p:blipFill>
        <p:spPr>
          <a:xfrm>
            <a:off x="1980688" y="2300725"/>
            <a:ext cx="833488" cy="750672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 bwMode="auto">
          <a:xfrm>
            <a:off x="7345400" y="1549441"/>
            <a:ext cx="45719" cy="589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t"/>
          <a:lstStyle/>
          <a:p>
            <a:pPr marL="228600" indent="-228600">
              <a:defRPr/>
            </a:pP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519498" y="2194565"/>
            <a:ext cx="5734045" cy="998421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043654" y="2487997"/>
            <a:ext cx="799146" cy="299368"/>
          </a:xfrm>
          <a:prstGeom prst="roundRect">
            <a:avLst/>
          </a:prstGeom>
          <a:solidFill>
            <a:schemeClr val="accent6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en-US" altLang="ko-KR" sz="8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문의하기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0813" y="2300725"/>
            <a:ext cx="824629" cy="75067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2080" y="2300725"/>
            <a:ext cx="824629" cy="750672"/>
          </a:xfrm>
          <a:prstGeom prst="rect">
            <a:avLst/>
          </a:prstGeom>
          <a:blipFill dpi="0"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0" ty="0" sx="100000" sy="100000" flip="none" algn="tl"/>
          </a:blipFill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164" y="2454909"/>
            <a:ext cx="396269" cy="39626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009" y="2439936"/>
            <a:ext cx="396269" cy="396269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4851590" y="2300725"/>
            <a:ext cx="837335" cy="757736"/>
            <a:chOff x="5588219" y="3095405"/>
            <a:chExt cx="837335" cy="757736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88219" y="3095405"/>
              <a:ext cx="824629" cy="750672"/>
            </a:xfrm>
            <a:prstGeom prst="rect">
              <a:avLst/>
            </a:prstGeom>
          </p:spPr>
        </p:pic>
        <p:sp>
          <p:nvSpPr>
            <p:cNvPr id="43" name="직사각형 42"/>
            <p:cNvSpPr/>
            <p:nvPr/>
          </p:nvSpPr>
          <p:spPr>
            <a:xfrm>
              <a:off x="5588704" y="3095405"/>
              <a:ext cx="836850" cy="757736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11+</a:t>
              </a:r>
              <a:endParaRPr lang="ko-KR" altLang="en-US" sz="12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519498" y="3278083"/>
            <a:ext cx="5734045" cy="2534196"/>
            <a:chOff x="2247351" y="3698348"/>
            <a:chExt cx="5734045" cy="2534196"/>
          </a:xfrm>
        </p:grpSpPr>
        <p:sp>
          <p:nvSpPr>
            <p:cNvPr id="45" name="직사각형 44"/>
            <p:cNvSpPr/>
            <p:nvPr/>
          </p:nvSpPr>
          <p:spPr>
            <a:xfrm>
              <a:off x="2247351" y="3698348"/>
              <a:ext cx="5734045" cy="253419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b="1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colorTemperature colorTemp="5900"/>
                      </a14:imgEffect>
                      <a14:imgEffect>
                        <a14:brightnessContrast bright="-7000" contrast="5000"/>
                      </a14:imgEffect>
                    </a14:imgLayer>
                  </a14:imgProps>
                </a:ext>
              </a:extLst>
            </a:blip>
            <a:srcRect l="-1074"/>
            <a:stretch/>
          </p:blipFill>
          <p:spPr>
            <a:xfrm>
              <a:off x="3943742" y="3954470"/>
              <a:ext cx="2264466" cy="2039467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3298782" y="4585910"/>
              <a:ext cx="342481" cy="759072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27316" y="4587969"/>
              <a:ext cx="344848" cy="759072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1775520" y="1412776"/>
            <a:ext cx="51755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2017</a:t>
            </a:r>
            <a:r>
              <a:rPr lang="ko-KR" altLang="en-US" sz="11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하반기 마케팅 트렌드 분석</a:t>
            </a:r>
            <a:endParaRPr lang="en-US" altLang="ko-KR" sz="11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sz="11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작성일 </a:t>
            </a:r>
            <a:r>
              <a:rPr lang="en-US" altLang="ko-KR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2017.04  |  </a:t>
            </a:r>
            <a:r>
              <a:rPr lang="ko-KR" altLang="en-US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등록일 </a:t>
            </a:r>
            <a:r>
              <a:rPr lang="en-US" altLang="ko-KR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2017.05.18  |  PDF  |  15</a:t>
            </a:r>
            <a:r>
              <a:rPr lang="ko-KR" altLang="en-US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페이지  </a:t>
            </a:r>
            <a:r>
              <a:rPr lang="en-US" altLang="ko-KR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가격 </a:t>
            </a:r>
            <a:r>
              <a:rPr lang="en-US" altLang="ko-KR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50,000</a:t>
            </a:r>
            <a:r>
              <a:rPr lang="ko-KR" altLang="en-US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원</a:t>
            </a:r>
            <a:endParaRPr lang="en-US" altLang="ko-KR" sz="11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519498" y="1678220"/>
            <a:ext cx="57159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55642" y="908720"/>
            <a:ext cx="646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공지사항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608455" y="909498"/>
            <a:ext cx="407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FAQ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92836" y="903969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위젯 리스트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431819" y="909226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 스토어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720085" y="905973"/>
            <a:ext cx="8002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Contact us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888088" y="505785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499886" y="903717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455642" y="319298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2018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고객지원 </a:t>
            </a:r>
            <a:r>
              <a:rPr lang="en-US" altLang="ko-KR" dirty="0"/>
              <a:t>&gt; </a:t>
            </a:r>
            <a:r>
              <a:rPr lang="ko-KR" altLang="en-US" dirty="0"/>
              <a:t>위젯 리스트 문의하기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1. </a:t>
            </a:r>
            <a:r>
              <a:rPr lang="ko-KR" altLang="en-US" dirty="0"/>
              <a:t>위젯 문의하기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위젯 문의 내용 입력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개인 정보 처리 방침 동의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개인 정보가 포함되어</a:t>
            </a:r>
            <a:r>
              <a:rPr lang="en-US" altLang="ko-KR" dirty="0"/>
              <a:t> </a:t>
            </a:r>
            <a:r>
              <a:rPr lang="ko-KR" altLang="en-US" dirty="0"/>
              <a:t>있기 때문에 동의 처리가 되어야 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동의 체크를 안할 경우</a:t>
            </a:r>
            <a:r>
              <a:rPr lang="en-US" altLang="ko-KR" dirty="0"/>
              <a:t>, </a:t>
            </a:r>
            <a:r>
              <a:rPr lang="ko-KR" altLang="en-US" dirty="0"/>
              <a:t>문의 하기 완료가 되지 않아야 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</a:t>
            </a:r>
            <a:r>
              <a:rPr lang="ko-KR" altLang="en-US" dirty="0"/>
              <a:t>팝업 </a:t>
            </a:r>
            <a:r>
              <a:rPr lang="en-US" altLang="ko-KR" dirty="0"/>
              <a:t>a </a:t>
            </a:r>
            <a:r>
              <a:rPr lang="ko-KR" altLang="en-US" dirty="0"/>
              <a:t>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문의하기 내용을 모두 작성한 경우 문의 접수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내용이 모두 작성되지 않을 경우 팝업 </a:t>
            </a:r>
            <a:r>
              <a:rPr lang="en-US" altLang="ko-KR" dirty="0"/>
              <a:t>b </a:t>
            </a:r>
            <a:r>
              <a:rPr lang="ko-KR" altLang="en-US" dirty="0"/>
              <a:t>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내용이 모두 작성되어 있을 경우 팝업 </a:t>
            </a:r>
            <a:r>
              <a:rPr lang="en-US" altLang="ko-KR" dirty="0"/>
              <a:t>c </a:t>
            </a:r>
            <a:r>
              <a:rPr lang="ko-KR" altLang="en-US" dirty="0"/>
              <a:t>노출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4006" y="910786"/>
            <a:ext cx="5501994" cy="5508292"/>
            <a:chOff x="3161391" y="1258212"/>
            <a:chExt cx="5501994" cy="5508292"/>
          </a:xfrm>
        </p:grpSpPr>
        <p:sp>
          <p:nvSpPr>
            <p:cNvPr id="6" name="직사각형 5"/>
            <p:cNvSpPr/>
            <p:nvPr/>
          </p:nvSpPr>
          <p:spPr>
            <a:xfrm>
              <a:off x="3161391" y="1258212"/>
              <a:ext cx="550156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보고서 다운로드 문의하기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65023" y="1587609"/>
              <a:ext cx="5498362" cy="517889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9976" y="1371466"/>
              <a:ext cx="156469" cy="156469"/>
            </a:xfrm>
            <a:prstGeom prst="rect">
              <a:avLst/>
            </a:prstGeom>
          </p:spPr>
        </p:pic>
      </p:grpSp>
      <p:sp>
        <p:nvSpPr>
          <p:cNvPr id="10" name="타원 9"/>
          <p:cNvSpPr/>
          <p:nvPr/>
        </p:nvSpPr>
        <p:spPr>
          <a:xfrm>
            <a:off x="1161030" y="234888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21066" y="5760239"/>
            <a:ext cx="1397935" cy="261049"/>
          </a:xfrm>
          <a:prstGeom prst="roundRect">
            <a:avLst>
              <a:gd name="adj" fmla="val 20271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문의하기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5237" y="2377080"/>
            <a:ext cx="478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이름 </a:t>
            </a:r>
            <a:r>
              <a:rPr lang="en-US" altLang="ko-KR" sz="1050" dirty="0">
                <a:solidFill>
                  <a:srgbClr val="FF0000"/>
                </a:solidFill>
              </a:rPr>
              <a:t>*</a:t>
            </a:r>
            <a:endParaRPr lang="ko-KR" altLang="en-US" sz="900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32858" y="2377080"/>
            <a:ext cx="478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회사 </a:t>
            </a:r>
            <a:r>
              <a:rPr lang="en-US" altLang="ko-KR" sz="1050" dirty="0">
                <a:solidFill>
                  <a:srgbClr val="FF0000"/>
                </a:solidFill>
              </a:rPr>
              <a:t>*</a:t>
            </a:r>
            <a:endParaRPr lang="ko-KR" altLang="en-US" sz="900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0256" y="2962201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이메일 </a:t>
            </a:r>
            <a:r>
              <a:rPr lang="en-US" altLang="ko-KR" sz="1050" dirty="0">
                <a:solidFill>
                  <a:srgbClr val="FF0000"/>
                </a:solidFill>
              </a:rPr>
              <a:t>*</a:t>
            </a:r>
            <a:endParaRPr lang="ko-KR" altLang="en-US" sz="900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024" y="3313184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휴대폰 </a:t>
            </a:r>
            <a:r>
              <a:rPr lang="en-US" altLang="ko-KR" sz="1050" dirty="0">
                <a:solidFill>
                  <a:srgbClr val="FF0000"/>
                </a:solidFill>
              </a:rPr>
              <a:t>*</a:t>
            </a:r>
            <a:endParaRPr lang="ko-KR" altLang="en-US" sz="900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3087" y="3666327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문의내용</a:t>
            </a:r>
            <a:r>
              <a: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FF0000"/>
                </a:solidFill>
              </a:rPr>
              <a:t>*</a:t>
            </a:r>
            <a:endParaRPr lang="ko-KR" altLang="en-US" sz="900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53384" y="2388823"/>
            <a:ext cx="1439154" cy="2331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66343" y="2388823"/>
            <a:ext cx="1439154" cy="2331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63399" y="2991141"/>
            <a:ext cx="3742097" cy="2331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63400" y="3317212"/>
            <a:ext cx="3742096" cy="2331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63400" y="3628234"/>
            <a:ext cx="3742097" cy="5946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23080" y="2694886"/>
            <a:ext cx="478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직급 </a:t>
            </a:r>
            <a:r>
              <a:rPr lang="en-US" altLang="ko-KR" sz="1050" dirty="0">
                <a:solidFill>
                  <a:srgbClr val="FF0000"/>
                </a:solidFill>
              </a:rPr>
              <a:t>*</a:t>
            </a:r>
            <a:endParaRPr lang="ko-KR" altLang="en-US" sz="900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36718" y="2691117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산업구분</a:t>
            </a:r>
            <a:r>
              <a: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FF0000"/>
                </a:solidFill>
              </a:rPr>
              <a:t>*</a:t>
            </a:r>
            <a:endParaRPr lang="ko-KR" altLang="en-US" sz="900" dirty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763400" y="2689322"/>
            <a:ext cx="1439154" cy="2331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      | </a:t>
            </a:r>
            <a:r>
              <a:rPr lang="ko-KR" altLang="en-US" sz="9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066343" y="2689321"/>
            <a:ext cx="1439154" cy="2331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      | </a:t>
            </a:r>
            <a:r>
              <a:rPr lang="ko-KR" altLang="en-US" sz="9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1092911" y="4653135"/>
            <a:ext cx="4412586" cy="927226"/>
            <a:chOff x="7131165" y="4434716"/>
            <a:chExt cx="4412586" cy="1379796"/>
          </a:xfrm>
        </p:grpSpPr>
        <p:sp>
          <p:nvSpPr>
            <p:cNvPr id="27" name="직사각형 26"/>
            <p:cNvSpPr/>
            <p:nvPr/>
          </p:nvSpPr>
          <p:spPr>
            <a:xfrm>
              <a:off x="7131165" y="4434716"/>
              <a:ext cx="4412586" cy="13797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47698" y="4458185"/>
              <a:ext cx="4176143" cy="1236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</a:rPr>
                <a:t>「정보통신망 이용촉진 및 정보보호 등에 관한 법률」「개인정보보호법」 등 관련 법규에 </a:t>
              </a:r>
              <a:endParaRPr lang="en-US" altLang="ko-KR" sz="8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fontAlgn="base"/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</a:rPr>
                <a:t>의거하여 타파크로스는 고객님의 개인정보 수집 및 활용에 대해 개인정보 수집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</a:rPr>
                <a:t>활용 </a:t>
              </a:r>
              <a:endParaRPr lang="en-US" altLang="ko-KR" sz="8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fontAlgn="base"/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</a:rPr>
                <a:t>동의를 받고 있습니다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</a:rPr>
                <a:t>. </a:t>
              </a:r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</a:rPr>
                <a:t>고객으로부터 제공받은 개인정보는 아래 명시된 범위 내에서만 </a:t>
              </a:r>
              <a:endParaRPr lang="en-US" altLang="ko-KR" sz="8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fontAlgn="base"/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</a:rPr>
                <a:t>활용하며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</a:rPr>
                <a:t>고객의 동의없이 제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</a:rPr>
                <a:t>자에게 제공하지 않습니다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</a:rPr>
                <a:t>.</a:t>
              </a:r>
            </a:p>
            <a:p>
              <a:pPr fontAlgn="base"/>
              <a:endParaRPr lang="en-US" altLang="ko-KR" sz="8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fontAlgn="base"/>
              <a:r>
                <a:rPr lang="en-US" altLang="ko-KR" sz="800" b="1" dirty="0" smtClean="0">
                  <a:solidFill>
                    <a:schemeClr val="bg2">
                      <a:lumMod val="25000"/>
                    </a:schemeClr>
                  </a:solidFill>
                </a:rPr>
                <a:t>1. </a:t>
              </a:r>
              <a:r>
                <a:rPr lang="ko-KR" altLang="en-US" sz="800" b="1" dirty="0" smtClean="0">
                  <a:solidFill>
                    <a:schemeClr val="bg2">
                      <a:lumMod val="25000"/>
                    </a:schemeClr>
                  </a:solidFill>
                </a:rPr>
                <a:t>개인정보의 </a:t>
              </a:r>
              <a:r>
                <a:rPr lang="ko-KR" altLang="en-US" sz="800" b="1" dirty="0">
                  <a:solidFill>
                    <a:schemeClr val="bg2">
                      <a:lumMod val="25000"/>
                    </a:schemeClr>
                  </a:solidFill>
                </a:rPr>
                <a:t>수집 및 이용에 관한 </a:t>
              </a:r>
              <a:r>
                <a:rPr lang="ko-KR" altLang="en-US" sz="800" b="1" dirty="0" smtClean="0">
                  <a:solidFill>
                    <a:schemeClr val="bg2">
                      <a:lumMod val="25000"/>
                    </a:schemeClr>
                  </a:solidFill>
                </a:rPr>
                <a:t>동의</a:t>
              </a:r>
              <a:endParaRPr lang="en-US" altLang="ko-KR" sz="8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983432" y="4365104"/>
            <a:ext cx="206017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90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</a:rPr>
              <a:t>□</a:t>
            </a:r>
            <a:r>
              <a:rPr lang="ko-KR" altLang="en-US" sz="70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</a:rPr>
              <a:t>  </a:t>
            </a:r>
            <a:r>
              <a:rPr lang="ko-KR" altLang="en-US" sz="700" dirty="0">
                <a:solidFill>
                  <a:srgbClr val="000000">
                    <a:lumMod val="85000"/>
                    <a:lumOff val="15000"/>
                  </a:srgb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타파크로스의 개인정보 처리 방침에 동의합니다</a:t>
            </a:r>
            <a:r>
              <a:rPr lang="en-US" altLang="ko-KR" sz="7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endParaRPr lang="en-US" altLang="ko-KR" sz="700" dirty="0">
              <a:solidFill>
                <a:srgbClr val="000000">
                  <a:lumMod val="85000"/>
                  <a:lumOff val="15000"/>
                </a:srgb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95807" y="436638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2</a:t>
            </a:r>
            <a:endParaRPr lang="ko-KR" altLang="en-US" sz="1000" b="1" dirty="0"/>
          </a:p>
        </p:txBody>
      </p:sp>
      <p:sp>
        <p:nvSpPr>
          <p:cNvPr id="31" name="타원 30"/>
          <p:cNvSpPr/>
          <p:nvPr/>
        </p:nvSpPr>
        <p:spPr>
          <a:xfrm>
            <a:off x="2763153" y="570138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3</a:t>
            </a:r>
            <a:endParaRPr lang="ko-KR" altLang="en-US" sz="1000" b="1" dirty="0"/>
          </a:p>
        </p:txBody>
      </p:sp>
      <p:sp>
        <p:nvSpPr>
          <p:cNvPr id="34" name="직사각형 33"/>
          <p:cNvSpPr/>
          <p:nvPr/>
        </p:nvSpPr>
        <p:spPr>
          <a:xfrm>
            <a:off x="1019750" y="1410960"/>
            <a:ext cx="4596567" cy="5863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70179" y="1479865"/>
            <a:ext cx="4368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2017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하반기 마케팅 트렌드 </a:t>
            </a:r>
            <a:r>
              <a:rPr lang="ko-KR" altLang="en-US" sz="12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분석</a:t>
            </a:r>
            <a:r>
              <a:rPr lang="en-US" altLang="ko-KR" sz="12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2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2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2017.04  |  </a:t>
            </a:r>
            <a:r>
              <a:rPr lang="ko-KR" altLang="en-US" sz="12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등록일 </a:t>
            </a:r>
            <a:r>
              <a:rPr lang="en-US" altLang="ko-KR" sz="12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2017.05.18  |  PDF  |  15</a:t>
            </a:r>
            <a:r>
              <a:rPr lang="ko-KR" altLang="en-US" sz="12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페이지  </a:t>
            </a:r>
            <a:r>
              <a:rPr lang="en-US" altLang="ko-KR" sz="12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12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가격 </a:t>
            </a:r>
            <a:r>
              <a:rPr lang="en-US" altLang="ko-KR" sz="12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50,000</a:t>
            </a:r>
            <a:r>
              <a:rPr lang="ko-KR" altLang="en-US" sz="12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원</a:t>
            </a:r>
            <a:endParaRPr lang="ko-KR" altLang="en-US" sz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349822" y="4788324"/>
            <a:ext cx="45719" cy="39728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62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1472" y="3038318"/>
            <a:ext cx="4634278" cy="24069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26401" y="4537998"/>
            <a:ext cx="3744416" cy="36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u="sng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https://trendup.co.kr/login/changpassword/woidhjlwkd2231</a:t>
            </a:r>
            <a:endParaRPr lang="en-US" altLang="ko-KR" sz="900" b="1" u="sng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</a:t>
            </a:r>
            <a:r>
              <a:rPr lang="ko-KR" altLang="en-US" dirty="0"/>
              <a:t>페이지 </a:t>
            </a:r>
            <a:r>
              <a:rPr lang="en-US" altLang="ko-KR" dirty="0"/>
              <a:t>&gt; </a:t>
            </a:r>
            <a:r>
              <a:rPr lang="ko-KR" altLang="en-US" dirty="0"/>
              <a:t>비밀번호 </a:t>
            </a:r>
            <a:r>
              <a:rPr lang="ko-KR" altLang="en-US" dirty="0" smtClean="0"/>
              <a:t>변경 팝업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비밀번호 변경 버튼을 눌러 발송된 메일 내용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비밀번호 변경 페이지로 이동하는 </a:t>
            </a:r>
            <a:r>
              <a:rPr lang="en-US" altLang="ko-KR" dirty="0" smtClean="0"/>
              <a:t>URL</a:t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해당 주소를 </a:t>
            </a:r>
            <a:r>
              <a:rPr lang="ko-KR" altLang="en-US" dirty="0" err="1" smtClean="0"/>
              <a:t>클릭해서만</a:t>
            </a:r>
            <a:r>
              <a:rPr lang="ko-KR" altLang="en-US" dirty="0" smtClean="0"/>
              <a:t> 페이지 이동 가능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페이지를 복사 붙여 넣기 할 경우 페이지는 열리지 않음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팝업 </a:t>
            </a:r>
            <a:r>
              <a:rPr lang="en-US" altLang="ko-KR" dirty="0" smtClean="0"/>
              <a:t>b</a:t>
            </a:r>
            <a:r>
              <a:rPr lang="ko-KR" altLang="en-US" dirty="0" smtClean="0"/>
              <a:t>노출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07594" y="1220831"/>
            <a:ext cx="30291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rgbClr val="00C9BD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2"/>
              </a:rPr>
              <a:t>rosahaha@naver.com</a:t>
            </a:r>
            <a:r>
              <a:rPr lang="ko-KR" altLang="en-US" sz="800" dirty="0">
                <a:solidFill>
                  <a:srgbClr val="4C4C4C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으로</a:t>
            </a:r>
            <a:br>
              <a:rPr lang="ko-KR" altLang="en-US" sz="800" dirty="0">
                <a:solidFill>
                  <a:srgbClr val="4C4C4C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800" dirty="0" smtClean="0">
                <a:solidFill>
                  <a:srgbClr val="4C4C4C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비밀번호를 </a:t>
            </a:r>
            <a:r>
              <a:rPr lang="ko-KR" altLang="en-US" sz="800" dirty="0">
                <a:solidFill>
                  <a:srgbClr val="4C4C4C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변경 할 수 있는 메일을 보내드렸습니다</a:t>
            </a:r>
            <a:r>
              <a:rPr lang="en-US" altLang="ko-KR" sz="800" dirty="0">
                <a:solidFill>
                  <a:srgbClr val="4C4C4C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br>
              <a:rPr lang="en-US" altLang="ko-KR" sz="800" dirty="0">
                <a:solidFill>
                  <a:srgbClr val="4C4C4C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800" dirty="0">
                <a:solidFill>
                  <a:srgbClr val="4C4C4C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메일에 포함된 </a:t>
            </a:r>
            <a:r>
              <a:rPr lang="en-US" altLang="ko-KR" sz="800" dirty="0">
                <a:solidFill>
                  <a:srgbClr val="4C4C4C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URL</a:t>
            </a:r>
            <a:r>
              <a:rPr lang="ko-KR" altLang="en-US" sz="800" dirty="0">
                <a:solidFill>
                  <a:srgbClr val="4C4C4C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접속하여 비밀번호를 변경해주세요</a:t>
            </a:r>
            <a:endParaRPr lang="en-US" altLang="ko-KR" sz="800" dirty="0">
              <a:solidFill>
                <a:srgbClr val="4C4C4C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836712"/>
            <a:ext cx="3013378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 변경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3393" y="1166110"/>
            <a:ext cx="3013378" cy="106069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795807" y="1794084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확인</a:t>
            </a:r>
          </a:p>
        </p:txBody>
      </p:sp>
      <p:sp>
        <p:nvSpPr>
          <p:cNvPr id="7" name="타원 6"/>
          <p:cNvSpPr/>
          <p:nvPr/>
        </p:nvSpPr>
        <p:spPr>
          <a:xfrm>
            <a:off x="550067" y="78199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10" name="직사각형 9"/>
          <p:cNvSpPr/>
          <p:nvPr/>
        </p:nvSpPr>
        <p:spPr>
          <a:xfrm>
            <a:off x="1484021" y="3210103"/>
            <a:ext cx="302917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 변경 </a:t>
            </a:r>
            <a:r>
              <a:rPr lang="ko-KR" altLang="en-US" sz="14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안내드립니다</a:t>
            </a:r>
            <a:r>
              <a:rPr lang="en-US" altLang="ko-KR" sz="14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br>
              <a:rPr lang="en-US" altLang="ko-KR" sz="14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안녕하세요 </a:t>
            </a:r>
            <a:r>
              <a:rPr lang="en-US" altLang="ko-KR" sz="9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TrendUp</a:t>
            </a:r>
            <a: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입니다</a:t>
            </a:r>
            <a: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b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9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9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TrendUp</a:t>
            </a:r>
            <a: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 변경을 원하시면 아래 </a:t>
            </a:r>
            <a: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URL</a:t>
            </a:r>
            <a: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이동하여 변경해주세요</a:t>
            </a:r>
            <a: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URL</a:t>
            </a:r>
            <a: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은 발송 시점부터 </a:t>
            </a:r>
            <a:r>
              <a:rPr lang="en-US" altLang="ko-KR" sz="9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10</a:t>
            </a:r>
            <a:r>
              <a:rPr lang="ko-KR" altLang="en-US" sz="9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분간만 유효</a:t>
            </a:r>
            <a: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합니다</a:t>
            </a:r>
            <a: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algn="ctr"/>
            <a:endParaRPr lang="en-US" altLang="ko-KR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800" b="1" u="sng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감사합니다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1472" y="2753932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발송 메일 내용</a:t>
            </a:r>
          </a:p>
        </p:txBody>
      </p:sp>
      <p:sp>
        <p:nvSpPr>
          <p:cNvPr id="13" name="타원 12"/>
          <p:cNvSpPr/>
          <p:nvPr/>
        </p:nvSpPr>
        <p:spPr>
          <a:xfrm>
            <a:off x="608147" y="296937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4" name="타원 13"/>
          <p:cNvSpPr/>
          <p:nvPr/>
        </p:nvSpPr>
        <p:spPr>
          <a:xfrm>
            <a:off x="1231886" y="451212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5" name="타원 14"/>
          <p:cNvSpPr/>
          <p:nvPr/>
        </p:nvSpPr>
        <p:spPr>
          <a:xfrm>
            <a:off x="4276407" y="2878144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42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/>
              <a:t>고객지원 </a:t>
            </a:r>
            <a:r>
              <a:rPr lang="en-US" altLang="ko-KR" dirty="0"/>
              <a:t>&gt; </a:t>
            </a:r>
            <a:r>
              <a:rPr lang="ko-KR" altLang="en-US" dirty="0"/>
              <a:t>위젯 리스트 문의하기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a. </a:t>
            </a:r>
            <a:r>
              <a:rPr lang="ko-KR" altLang="en-US" dirty="0" smtClean="0"/>
              <a:t>개인 정보 처리 방침 동의를 안했을 경우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b. </a:t>
            </a:r>
            <a:r>
              <a:rPr lang="ko-KR" altLang="en-US" dirty="0" smtClean="0"/>
              <a:t>문의 하기 </a:t>
            </a:r>
            <a:r>
              <a:rPr lang="ko-KR" altLang="en-US" dirty="0"/>
              <a:t>내용이 모두 작성되지 않을 경우 팝업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c.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하기 내용이 </a:t>
            </a:r>
            <a:r>
              <a:rPr lang="ko-KR" altLang="en-US" dirty="0"/>
              <a:t>모두 작성되어 있을 경우 팝업 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94006" y="910786"/>
            <a:ext cx="3013378" cy="1376017"/>
            <a:chOff x="3161391" y="1258212"/>
            <a:chExt cx="3013378" cy="1376017"/>
          </a:xfrm>
        </p:grpSpPr>
        <p:sp>
          <p:nvSpPr>
            <p:cNvPr id="4" name="TextBox 3"/>
            <p:cNvSpPr txBox="1"/>
            <p:nvPr/>
          </p:nvSpPr>
          <p:spPr>
            <a:xfrm>
              <a:off x="3161391" y="1803843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“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개인정보 처리 방침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”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에 동의 해야 가능합니다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161391" y="1258212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문의 확인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165024" y="1587610"/>
              <a:ext cx="3006112" cy="1046619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036" y="1345325"/>
              <a:ext cx="156469" cy="156469"/>
            </a:xfrm>
            <a:prstGeom prst="rect">
              <a:avLst/>
            </a:prstGeom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4333806" y="224302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</p:grpSp>
      <p:sp>
        <p:nvSpPr>
          <p:cNvPr id="9" name="타원 8"/>
          <p:cNvSpPr/>
          <p:nvPr/>
        </p:nvSpPr>
        <p:spPr>
          <a:xfrm>
            <a:off x="507742" y="85124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590373" y="2664346"/>
            <a:ext cx="3013378" cy="1376017"/>
            <a:chOff x="3161391" y="1258212"/>
            <a:chExt cx="3013378" cy="1376017"/>
          </a:xfrm>
        </p:grpSpPr>
        <p:sp>
          <p:nvSpPr>
            <p:cNvPr id="11" name="TextBox 10"/>
            <p:cNvSpPr txBox="1"/>
            <p:nvPr/>
          </p:nvSpPr>
          <p:spPr>
            <a:xfrm>
              <a:off x="3161391" y="1803843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문의 하기의 모든 내용은 필수 입력입니다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161391" y="1258212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문의 확인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165024" y="1587610"/>
              <a:ext cx="3006112" cy="1046619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036" y="1345325"/>
              <a:ext cx="156469" cy="156469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4333806" y="224302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</p:grpSp>
      <p:sp>
        <p:nvSpPr>
          <p:cNvPr id="16" name="타원 15"/>
          <p:cNvSpPr/>
          <p:nvPr/>
        </p:nvSpPr>
        <p:spPr>
          <a:xfrm>
            <a:off x="504109" y="260480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586740" y="4417906"/>
            <a:ext cx="3013378" cy="1376017"/>
            <a:chOff x="3161391" y="1258212"/>
            <a:chExt cx="3013378" cy="1376017"/>
          </a:xfrm>
        </p:grpSpPr>
        <p:sp>
          <p:nvSpPr>
            <p:cNvPr id="18" name="TextBox 17"/>
            <p:cNvSpPr txBox="1"/>
            <p:nvPr/>
          </p:nvSpPr>
          <p:spPr>
            <a:xfrm>
              <a:off x="3161391" y="1803843"/>
              <a:ext cx="301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작성하신 문의가 접수 되었습니다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</a:p>
            <a:p>
              <a:pPr lvl="0" algn="ctr">
                <a:defRPr/>
              </a:pP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“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내 정보 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&gt; 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문의 내역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”</a:t>
              </a:r>
              <a:r>
                <a:rPr lang="ko-KR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에서 다시 확인 하실 수 있습니다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161391" y="1258212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문의 확인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165024" y="1587610"/>
              <a:ext cx="3006112" cy="1046619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036" y="1345325"/>
              <a:ext cx="156469" cy="156469"/>
            </a:xfrm>
            <a:prstGeom prst="rect">
              <a:avLst/>
            </a:prstGeom>
          </p:spPr>
        </p:pic>
        <p:sp>
          <p:nvSpPr>
            <p:cNvPr id="22" name="모서리가 둥근 직사각형 21"/>
            <p:cNvSpPr/>
            <p:nvPr/>
          </p:nvSpPr>
          <p:spPr>
            <a:xfrm>
              <a:off x="4333806" y="224302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</p:grpSp>
      <p:sp>
        <p:nvSpPr>
          <p:cNvPr id="23" name="타원 22"/>
          <p:cNvSpPr/>
          <p:nvPr/>
        </p:nvSpPr>
        <p:spPr>
          <a:xfrm>
            <a:off x="500476" y="435836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c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14325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텍스트 개체 틀 4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Home&gt; </a:t>
            </a:r>
            <a:r>
              <a:rPr lang="ko-KR" altLang="en-US" dirty="0" smtClean="0"/>
              <a:t>고객지원 </a:t>
            </a:r>
            <a:r>
              <a:rPr lang="en-US" altLang="ko-KR" dirty="0" smtClean="0"/>
              <a:t>&gt; Contact us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회사</a:t>
            </a:r>
            <a:r>
              <a:rPr lang="en-US" altLang="ko-KR" dirty="0"/>
              <a:t> </a:t>
            </a:r>
            <a:r>
              <a:rPr lang="ko-KR" altLang="en-US" dirty="0" smtClean="0"/>
              <a:t>위치와 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지도 등으로 구성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631504" y="1340768"/>
            <a:ext cx="5480829" cy="4466389"/>
            <a:chOff x="1832480" y="943636"/>
            <a:chExt cx="5480829" cy="4466389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810108" y="1351863"/>
              <a:ext cx="317085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2810108" y="943636"/>
              <a:ext cx="3170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Location</a:t>
              </a:r>
              <a:endParaRPr lang="ko-KR" altLang="en-US" sz="24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84408" y="1402651"/>
              <a:ext cx="39767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주소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: 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서울시 성동구 </a:t>
              </a:r>
              <a:r>
                <a:rPr lang="ko-KR" altLang="en-US" sz="1000" dirty="0" err="1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성수일로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4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길 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25, 1705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호 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</a:t>
              </a:r>
              <a:r>
                <a:rPr lang="ko-KR" altLang="en-US" sz="1000" dirty="0" err="1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서울숲코오롱디지털타워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차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</a:t>
              </a:r>
            </a:p>
            <a:p>
              <a:pPr algn="ctr"/>
              <a:r>
                <a:rPr lang="ko-KR" altLang="en-US" sz="1000" b="1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대표전화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02-2115-8764</a:t>
              </a:r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2480" y="1976365"/>
              <a:ext cx="5480829" cy="343366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5993" y="3451307"/>
              <a:ext cx="171631" cy="24188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4426" y="2855198"/>
              <a:ext cx="144298" cy="905594"/>
            </a:xfrm>
            <a:prstGeom prst="rect">
              <a:avLst/>
            </a:prstGeom>
          </p:spPr>
        </p:pic>
      </p:grpSp>
      <p:sp>
        <p:nvSpPr>
          <p:cNvPr id="48" name="TextBox 47"/>
          <p:cNvSpPr txBox="1"/>
          <p:nvPr/>
        </p:nvSpPr>
        <p:spPr>
          <a:xfrm>
            <a:off x="1455642" y="908720"/>
            <a:ext cx="646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공지사항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08455" y="909498"/>
            <a:ext cx="407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FAQ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92836" y="903969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위젯 리스트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431819" y="909226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 스토어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20085" y="905973"/>
            <a:ext cx="8002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Contact us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888088" y="505785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720085" y="903969"/>
            <a:ext cx="792088" cy="258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33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err="1"/>
              <a:t>간편분석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빠른검색어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/>
              <a:t>빠른검색어</a:t>
            </a:r>
            <a:r>
              <a:rPr lang="ko-KR" altLang="en-US" dirty="0"/>
              <a:t>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* </a:t>
            </a:r>
            <a:r>
              <a:rPr lang="ko-KR" altLang="en-US" dirty="0"/>
              <a:t>위젯의 사이즈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1x4,  min 1x4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1. </a:t>
            </a:r>
            <a:r>
              <a:rPr lang="ko-KR" altLang="en-US" dirty="0" err="1"/>
              <a:t>빠른검색어</a:t>
            </a:r>
            <a:r>
              <a:rPr lang="ko-KR" altLang="en-US" dirty="0"/>
              <a:t> 명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대시보드에 등록될 이름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 err="1"/>
              <a:t>검색어명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빠른검색어로</a:t>
            </a:r>
            <a:r>
              <a:rPr lang="ko-KR" altLang="en-US" dirty="0"/>
              <a:t> 등록할 명칭을 입력하세요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그리고 </a:t>
            </a:r>
            <a:r>
              <a:rPr lang="en-US" altLang="ko-KR" dirty="0"/>
              <a:t>:</a:t>
            </a:r>
            <a:r>
              <a:rPr lang="ko-KR" altLang="en-US" dirty="0"/>
              <a:t> 입력한 단어가 동시에 포함된 문서 검색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또는 </a:t>
            </a:r>
            <a:r>
              <a:rPr lang="en-US" altLang="ko-KR" dirty="0"/>
              <a:t>: </a:t>
            </a:r>
            <a:r>
              <a:rPr lang="ko-KR" altLang="en-US" dirty="0"/>
              <a:t>입력한 단어 중 하나가 포함된 문서 검색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제외 </a:t>
            </a:r>
            <a:r>
              <a:rPr lang="en-US" altLang="ko-KR" dirty="0"/>
              <a:t>: </a:t>
            </a:r>
            <a:r>
              <a:rPr lang="ko-KR" altLang="en-US" dirty="0"/>
              <a:t>입력한 단어가 포함된 문서는 제외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정확히 </a:t>
            </a:r>
            <a:r>
              <a:rPr lang="en-US" altLang="ko-KR" dirty="0"/>
              <a:t>: </a:t>
            </a:r>
            <a:r>
              <a:rPr lang="ko-KR" altLang="en-US" dirty="0"/>
              <a:t>입력한 단어가 완전히 일치하는 단어가 포함된 문서 검색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2. </a:t>
            </a:r>
            <a:r>
              <a:rPr lang="ko-KR" altLang="en-US" dirty="0" err="1"/>
              <a:t>빠른검색어로</a:t>
            </a:r>
            <a:r>
              <a:rPr lang="ko-KR" altLang="en-US" dirty="0"/>
              <a:t> 등록된 리스트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등록한 빠른 </a:t>
            </a:r>
            <a:r>
              <a:rPr lang="ko-KR" altLang="en-US" dirty="0" err="1"/>
              <a:t>검색어</a:t>
            </a:r>
            <a:r>
              <a:rPr lang="ko-KR" altLang="en-US" dirty="0"/>
              <a:t> 조회 및 수정</a:t>
            </a:r>
            <a:r>
              <a:rPr lang="en-US" altLang="ko-KR" dirty="0"/>
              <a:t>, </a:t>
            </a:r>
            <a:r>
              <a:rPr lang="ko-KR" altLang="en-US" dirty="0"/>
              <a:t>삭제 </a:t>
            </a:r>
            <a:r>
              <a:rPr lang="ko-KR" altLang="en-US" dirty="0" err="1"/>
              <a:t>즐겨찾기</a:t>
            </a:r>
            <a:r>
              <a:rPr lang="en-US" altLang="ko-KR" dirty="0"/>
              <a:t>, </a:t>
            </a:r>
            <a:r>
              <a:rPr lang="ko-KR" altLang="en-US" dirty="0"/>
              <a:t>폴더 관리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폴더 관리 </a:t>
            </a:r>
            <a:r>
              <a:rPr lang="en-US" altLang="ko-KR" dirty="0"/>
              <a:t>: </a:t>
            </a:r>
            <a:r>
              <a:rPr lang="ko-KR" altLang="en-US" dirty="0"/>
              <a:t>빠른 </a:t>
            </a:r>
            <a:r>
              <a:rPr lang="ko-KR" altLang="en-US" dirty="0" err="1"/>
              <a:t>검색어를</a:t>
            </a:r>
            <a:r>
              <a:rPr lang="ko-KR" altLang="en-US" dirty="0"/>
              <a:t> </a:t>
            </a:r>
            <a:r>
              <a:rPr lang="ko-KR" altLang="en-US" dirty="0" err="1"/>
              <a:t>하이어라키</a:t>
            </a:r>
            <a:r>
              <a:rPr lang="ko-KR" altLang="en-US" dirty="0"/>
              <a:t> 구조로 관리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             </a:t>
            </a:r>
            <a:r>
              <a:rPr lang="ko-KR" altLang="en-US" dirty="0"/>
              <a:t>편집을 누르면 폴더를 추가 하거나 이동이 가능한 상태로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삭제 </a:t>
            </a:r>
            <a:r>
              <a:rPr lang="en-US" altLang="ko-KR" dirty="0"/>
              <a:t>: </a:t>
            </a:r>
            <a:r>
              <a:rPr lang="ko-KR" altLang="en-US" dirty="0"/>
              <a:t>해당 폴더와 등록된 </a:t>
            </a:r>
            <a:r>
              <a:rPr lang="ko-KR" altLang="en-US" dirty="0" err="1"/>
              <a:t>빠른검색어</a:t>
            </a:r>
            <a:r>
              <a:rPr lang="ko-KR" altLang="en-US" dirty="0"/>
              <a:t> 삭제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       </a:t>
            </a:r>
            <a:r>
              <a:rPr lang="ko-KR" altLang="en-US" dirty="0" err="1"/>
              <a:t>삭제시</a:t>
            </a:r>
            <a:r>
              <a:rPr lang="ko-KR" altLang="en-US" dirty="0"/>
              <a:t> 팝업 노출 </a:t>
            </a:r>
            <a:r>
              <a:rPr lang="en-US" altLang="ko-KR" dirty="0"/>
              <a:t>(</a:t>
            </a:r>
            <a:r>
              <a:rPr lang="ko-KR" altLang="en-US" dirty="0" err="1"/>
              <a:t>다음장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팝업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즐겨 찾기 </a:t>
            </a:r>
            <a:r>
              <a:rPr lang="en-US" altLang="ko-KR" dirty="0"/>
              <a:t>: </a:t>
            </a:r>
            <a:r>
              <a:rPr lang="ko-KR" altLang="en-US" dirty="0"/>
              <a:t>화면에 노출되는 </a:t>
            </a:r>
            <a:r>
              <a:rPr lang="ko-KR" altLang="en-US" dirty="0" err="1"/>
              <a:t>빠른검색어</a:t>
            </a:r>
            <a:r>
              <a:rPr lang="ko-KR" altLang="en-US" dirty="0"/>
              <a:t> 설정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20</a:t>
            </a:r>
            <a:r>
              <a:rPr lang="ko-KR" altLang="en-US" dirty="0"/>
              <a:t>개까지 가능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        </a:t>
            </a:r>
            <a:r>
              <a:rPr lang="ko-KR" altLang="en-US" dirty="0"/>
              <a:t>개수 초과시 팝업 노출 </a:t>
            </a:r>
            <a:r>
              <a:rPr lang="en-US" altLang="ko-KR" dirty="0"/>
              <a:t>(</a:t>
            </a:r>
            <a:r>
              <a:rPr lang="ko-KR" altLang="en-US" dirty="0" err="1"/>
              <a:t>다음장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팝업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수정 </a:t>
            </a:r>
            <a:r>
              <a:rPr lang="en-US" altLang="ko-KR" dirty="0"/>
              <a:t>: </a:t>
            </a:r>
            <a:r>
              <a:rPr lang="ko-KR" altLang="en-US" dirty="0" err="1"/>
              <a:t>폴더명</a:t>
            </a:r>
            <a:r>
              <a:rPr lang="en-US" altLang="ko-KR" dirty="0"/>
              <a:t>, </a:t>
            </a:r>
            <a:r>
              <a:rPr lang="ko-KR" altLang="en-US" dirty="0" err="1"/>
              <a:t>빠른검색어명</a:t>
            </a:r>
            <a:r>
              <a:rPr lang="ko-KR" altLang="en-US" dirty="0"/>
              <a:t> 수정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3. </a:t>
            </a:r>
            <a:r>
              <a:rPr lang="ko-KR" altLang="en-US" dirty="0"/>
              <a:t>등록 설정을 완료하는 버튼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4. </a:t>
            </a:r>
            <a:r>
              <a:rPr lang="ko-KR" altLang="en-US" dirty="0"/>
              <a:t>도움말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/>
              <a:t>빠른 </a:t>
            </a:r>
            <a:r>
              <a:rPr lang="ko-KR" altLang="en-US" dirty="0" err="1"/>
              <a:t>검색어</a:t>
            </a:r>
            <a:r>
              <a:rPr lang="ko-KR" altLang="en-US" dirty="0"/>
              <a:t> 설정에서 필요한 설명을 볼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 err="1"/>
              <a:t>툴팁</a:t>
            </a:r>
            <a:r>
              <a:rPr lang="ko-KR" altLang="en-US" dirty="0"/>
              <a:t> 기능으로 마우스 오버 기능 지원</a:t>
            </a:r>
          </a:p>
          <a:p>
            <a:endParaRPr lang="ko-KR" altLang="en-US" dirty="0"/>
          </a:p>
        </p:txBody>
      </p:sp>
      <p:pic>
        <p:nvPicPr>
          <p:cNvPr id="147" name="그림 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76" y="1187911"/>
            <a:ext cx="3836551" cy="3162614"/>
          </a:xfrm>
          <a:prstGeom prst="rect">
            <a:avLst/>
          </a:prstGeom>
        </p:spPr>
      </p:pic>
      <p:pic>
        <p:nvPicPr>
          <p:cNvPr id="294" name="그림 2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089" y="3036500"/>
            <a:ext cx="3677350" cy="3027769"/>
          </a:xfrm>
          <a:prstGeom prst="rect">
            <a:avLst/>
          </a:prstGeom>
        </p:spPr>
      </p:pic>
      <p:cxnSp>
        <p:nvCxnSpPr>
          <p:cNvPr id="296" name="꺾인 연결선 295"/>
          <p:cNvCxnSpPr/>
          <p:nvPr/>
        </p:nvCxnSpPr>
        <p:spPr>
          <a:xfrm>
            <a:off x="4382221" y="1604516"/>
            <a:ext cx="3001992" cy="1796421"/>
          </a:xfrm>
          <a:prstGeom prst="bentConnector3">
            <a:avLst>
              <a:gd name="adj1" fmla="val 8620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타원 298"/>
          <p:cNvSpPr/>
          <p:nvPr/>
        </p:nvSpPr>
        <p:spPr>
          <a:xfrm>
            <a:off x="6211019" y="767751"/>
            <a:ext cx="1173194" cy="1173194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관리자용</a:t>
            </a:r>
          </a:p>
        </p:txBody>
      </p:sp>
    </p:spTree>
    <p:extLst>
      <p:ext uri="{BB962C8B-B14F-4D97-AF65-F5344CB8AC3E}">
        <p14:creationId xmlns:p14="http://schemas.microsoft.com/office/powerpoint/2010/main" val="21310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839577" y="741690"/>
            <a:ext cx="3013378" cy="1506973"/>
            <a:chOff x="523452" y="2358565"/>
            <a:chExt cx="3013378" cy="1506973"/>
          </a:xfrm>
        </p:grpSpPr>
        <p:sp>
          <p:nvSpPr>
            <p:cNvPr id="4" name="직사각형 3"/>
            <p:cNvSpPr/>
            <p:nvPr/>
          </p:nvSpPr>
          <p:spPr>
            <a:xfrm>
              <a:off x="523452" y="2358565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즐겨찾기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23452" y="2687963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95867" y="352336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3452" y="3011968"/>
              <a:ext cx="301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최대 추가 개수를 초과하였습니다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추가하시고 싶은 경우 고객센터로 문의 주시기 바랍니다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2445678"/>
              <a:ext cx="156469" cy="156469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18341" y="731733"/>
            <a:ext cx="3013378" cy="1506973"/>
            <a:chOff x="3595679" y="4872625"/>
            <a:chExt cx="3013378" cy="1506973"/>
          </a:xfrm>
        </p:grpSpPr>
        <p:sp>
          <p:nvSpPr>
            <p:cNvPr id="12" name="TextBox 11"/>
            <p:cNvSpPr txBox="1"/>
            <p:nvPr/>
          </p:nvSpPr>
          <p:spPr>
            <a:xfrm>
              <a:off x="3595679" y="5481091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빠른검색어를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삭제하시겠습니까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595679" y="4872625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 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95679" y="5202023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16" name="타원 15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17" name="타원 16"/>
          <p:cNvSpPr/>
          <p:nvPr/>
        </p:nvSpPr>
        <p:spPr>
          <a:xfrm>
            <a:off x="3766252" y="69672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323658" y="1906491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확인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85966" y="1906491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377336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Machine Learning</a:t>
            </a:r>
          </a:p>
          <a:p>
            <a:r>
              <a:rPr lang="en-US" altLang="ko-KR" b="1" dirty="0"/>
              <a:t>The next big thing in big data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Why 15,000+ customers trust </a:t>
            </a:r>
            <a:r>
              <a:rPr lang="en-US" altLang="ko-KR" dirty="0" err="1" smtClean="0"/>
              <a:t>TrendUp</a:t>
            </a:r>
            <a:endParaRPr lang="en-US" altLang="ko-KR" dirty="0" smtClean="0"/>
          </a:p>
          <a:p>
            <a:r>
              <a:rPr lang="en-US" altLang="ko-KR" b="1" dirty="0" smtClean="0"/>
              <a:t>Real-time Analytics for Everyone</a:t>
            </a:r>
            <a:br>
              <a:rPr lang="en-US" altLang="ko-KR" b="1" dirty="0" smtClean="0"/>
            </a:br>
            <a:r>
              <a:rPr lang="ko-KR" altLang="en-US" b="1" dirty="0" smtClean="0"/>
              <a:t>실시간으로 수많은 양의 데이터 분석을 시작해보세요</a:t>
            </a:r>
            <a:endParaRPr lang="en-US" altLang="ko-KR" b="1" dirty="0" smtClean="0"/>
          </a:p>
          <a:p>
            <a:r>
              <a:rPr lang="en-US" altLang="ko-KR" b="1" dirty="0" smtClean="0"/>
              <a:t>All </a:t>
            </a:r>
            <a:r>
              <a:rPr lang="en-US" altLang="ko-KR" b="1" dirty="0"/>
              <a:t>your data in one place.</a:t>
            </a:r>
          </a:p>
          <a:p>
            <a:endParaRPr lang="en-US" altLang="ko-KR" dirty="0"/>
          </a:p>
          <a:p>
            <a:r>
              <a:rPr lang="en-US" altLang="ko-KR" b="1" dirty="0"/>
              <a:t>Predictive Actions</a:t>
            </a:r>
          </a:p>
          <a:p>
            <a:r>
              <a:rPr lang="en-US" altLang="ko-KR" dirty="0"/>
              <a:t>Identify patterns of activity to anticipate and react to circumstances that might otherwise disrupt operations or revenues such as unplanned downtime</a:t>
            </a:r>
          </a:p>
          <a:p>
            <a:r>
              <a:rPr lang="en-US" altLang="ko-KR" b="1" dirty="0"/>
              <a:t>Intelligent Alerting</a:t>
            </a:r>
          </a:p>
          <a:p>
            <a:r>
              <a:rPr lang="en-US" altLang="ko-KR" dirty="0"/>
              <a:t>Identify normal data patterns in varying levels of detail in order to alert only on abnormal conditions for a specific set of circumstances.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Ready to experience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? (</a:t>
            </a:r>
            <a:r>
              <a:rPr lang="ko-KR" altLang="en-US" dirty="0" smtClean="0"/>
              <a:t>체험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Picture 6" descr="프레젠테이션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39" y="1136815"/>
            <a:ext cx="979517" cy="54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프레젠테이션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572" y="3918940"/>
            <a:ext cx="1313818" cy="62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프레젠테이션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16"/>
          <a:stretch/>
        </p:blipFill>
        <p:spPr bwMode="auto">
          <a:xfrm>
            <a:off x="2724216" y="2283846"/>
            <a:ext cx="1212466" cy="7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관련 이미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974" y="2776608"/>
            <a:ext cx="903924" cy="60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370" y="3619491"/>
            <a:ext cx="1250827" cy="64585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286875" y="1219445"/>
            <a:ext cx="1231051" cy="689389"/>
            <a:chOff x="12564459" y="2044618"/>
            <a:chExt cx="3293271" cy="1844232"/>
          </a:xfrm>
        </p:grpSpPr>
        <p:pic>
          <p:nvPicPr>
            <p:cNvPr id="15" name="Picture 14" descr="https://owlin.com/img/heroimg-landingpage-mobile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4459" y="2044618"/>
              <a:ext cx="3293271" cy="1844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04797" y="2451100"/>
              <a:ext cx="479404" cy="190500"/>
            </a:xfrm>
            <a:prstGeom prst="rect">
              <a:avLst/>
            </a:prstGeom>
            <a:scene3d>
              <a:camera prst="orthographicFront">
                <a:rot lat="21330281" lon="19122334" rev="321216"/>
              </a:camera>
              <a:lightRig rig="threePt" dir="t"/>
            </a:scene3d>
          </p:spPr>
        </p:pic>
      </p:grpSp>
      <p:sp>
        <p:nvSpPr>
          <p:cNvPr id="27" name="TextBox 26"/>
          <p:cNvSpPr txBox="1"/>
          <p:nvPr/>
        </p:nvSpPr>
        <p:spPr>
          <a:xfrm>
            <a:off x="911424" y="764704"/>
            <a:ext cx="9909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LOGIN BG 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예시 화면</a:t>
            </a:r>
          </a:p>
        </p:txBody>
      </p:sp>
      <p:pic>
        <p:nvPicPr>
          <p:cNvPr id="1026" name="Picture 2" descr="https://owlin.com/img/bg-products-realestate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910" y="4781981"/>
            <a:ext cx="1858806" cy="145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owlin.com/img/heroimg-productpage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29" y="4712900"/>
            <a:ext cx="1997498" cy="102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owlin.com/img/showcase-paralax-sprinters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403" y="2959398"/>
            <a:ext cx="2461802" cy="123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s://owlin.com/img/showcase-paralax-risk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603" y="4542407"/>
            <a:ext cx="2461802" cy="123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ttps://owlin.com/img/showcase-paralax-kpmg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66" y="855436"/>
            <a:ext cx="2461802" cy="123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splunk.com/content/dam/splunk2/images/hp-052017/conf2017_hp-bg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64046" y="1964247"/>
            <a:ext cx="804249" cy="116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ssets.teradata.com/images/bigdata/David-Socha_IoT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304" y="2011589"/>
            <a:ext cx="2265591" cy="127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splunk.com/content/dam/splunk2/images/vision/machine-learning/machine-learning-header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98" y="5831835"/>
            <a:ext cx="2278241" cy="90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alation.com/wp-content/uploads/2015/10/hero-home-files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537" y="1268051"/>
            <a:ext cx="1838179" cy="95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alation.com/wp-content/uploads/2015/10/hero-home-hands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518" y="5891423"/>
            <a:ext cx="1605258" cy="83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alation.com/wp-content/uploads/2015/10/hero-home-lock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41" y="1982228"/>
            <a:ext cx="1429248" cy="74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87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TrendUp4.0 IA </a:t>
            </a:r>
            <a:r>
              <a:rPr lang="en-US" altLang="ko-KR" sz="2400" dirty="0" smtClean="0"/>
              <a:t>(Front office)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F4316-5FCC-4257-B224-A62E07C5E135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한쪽 모서리가 잘린 사각형 4"/>
          <p:cNvSpPr/>
          <p:nvPr/>
        </p:nvSpPr>
        <p:spPr>
          <a:xfrm>
            <a:off x="1941726" y="1422945"/>
            <a:ext cx="1089846" cy="319178"/>
          </a:xfrm>
          <a:prstGeom prst="snip1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GNB</a:t>
            </a:r>
            <a:endParaRPr lang="ko-KR" altLang="en-US" sz="1200" b="1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6" name="직선 연결선 5"/>
          <p:cNvCxnSpPr>
            <a:stCxn id="5" idx="1"/>
            <a:endCxn id="55" idx="3"/>
          </p:cNvCxnSpPr>
          <p:nvPr/>
        </p:nvCxnSpPr>
        <p:spPr>
          <a:xfrm>
            <a:off x="2486650" y="1742123"/>
            <a:ext cx="4977" cy="4223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588097" y="1988971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대시보드 </a:t>
            </a:r>
            <a:r>
              <a:rPr lang="en-US" altLang="ko-KR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N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21934" y="1992057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비교분석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88097" y="1414499"/>
            <a:ext cx="1026544" cy="3191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간편 분석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721934" y="1421214"/>
            <a:ext cx="1026544" cy="3191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심층 분석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859582" y="1421214"/>
            <a:ext cx="1026544" cy="3191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SNS</a:t>
            </a:r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분석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104199" y="1421214"/>
            <a:ext cx="1026544" cy="3191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고객지원</a:t>
            </a:r>
          </a:p>
        </p:txBody>
      </p:sp>
      <p:cxnSp>
        <p:nvCxnSpPr>
          <p:cNvPr id="27" name="직선 연결선 26"/>
          <p:cNvCxnSpPr>
            <a:stCxn id="5" idx="0"/>
            <a:endCxn id="72" idx="1"/>
          </p:cNvCxnSpPr>
          <p:nvPr/>
        </p:nvCxnSpPr>
        <p:spPr>
          <a:xfrm flipV="1">
            <a:off x="3031572" y="1581156"/>
            <a:ext cx="423962" cy="13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983914" y="1421214"/>
            <a:ext cx="1026544" cy="3191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 </a:t>
            </a:r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관리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721934" y="2442846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 분석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844722" y="2094846"/>
            <a:ext cx="646904" cy="1392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LOGIN</a:t>
            </a:r>
            <a:endParaRPr lang="ko-KR" altLang="en-US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541626" y="2094846"/>
            <a:ext cx="646904" cy="1377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LOGOUT</a:t>
            </a:r>
            <a:endParaRPr lang="ko-KR" altLang="en-US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839912" y="2357468"/>
            <a:ext cx="646904" cy="1377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MY INFO</a:t>
            </a:r>
            <a:endParaRPr lang="ko-KR" altLang="en-US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541626" y="2357006"/>
            <a:ext cx="646904" cy="1377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SITE MAP</a:t>
            </a:r>
            <a:endParaRPr lang="ko-KR" altLang="en-US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839912" y="2543378"/>
            <a:ext cx="646904" cy="2749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</a:t>
            </a:r>
            <a:endParaRPr lang="en-US" altLang="ko-KR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정보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839912" y="2855626"/>
            <a:ext cx="646904" cy="2749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스크랩</a:t>
            </a:r>
            <a:endParaRPr lang="en-US" altLang="ko-KR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정보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1839912" y="3167874"/>
            <a:ext cx="646904" cy="2749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문의 내역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88097" y="3777249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설정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858233" y="3777249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설정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582701" y="4197106"/>
            <a:ext cx="1026544" cy="3191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위젯 설정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717355" y="3777249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설정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9104199" y="1991766"/>
            <a:ext cx="1026544" cy="319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공지사항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9104199" y="2442846"/>
            <a:ext cx="1026544" cy="319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FAQ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095573" y="2887053"/>
            <a:ext cx="1026544" cy="319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위젯 리스트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9095573" y="3357166"/>
            <a:ext cx="1026544" cy="31917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 </a:t>
            </a:r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스토어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9104199" y="3807894"/>
            <a:ext cx="1026544" cy="319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Contact us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983914" y="1987544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MY </a:t>
            </a:r>
            <a:r>
              <a:rPr lang="ko-KR" altLang="en-US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983914" y="2446774"/>
            <a:ext cx="1026544" cy="31917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Free </a:t>
            </a:r>
            <a:r>
              <a:rPr lang="ko-KR" altLang="en-US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717355" y="2887053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융합 데이터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63629" y="4204135"/>
            <a:ext cx="1026544" cy="3191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SNS </a:t>
            </a:r>
            <a:r>
              <a:rPr lang="ko-KR" altLang="en-US" sz="105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계정 설정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5717355" y="4200497"/>
            <a:ext cx="1026544" cy="3191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위젯 설정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6863629" y="1988840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Twitter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854471" y="2433047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Facebook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455534" y="1996038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My Biz N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455534" y="1421566"/>
            <a:ext cx="1026544" cy="3191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커버스토리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455375" y="3777249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설정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455375" y="4200497"/>
            <a:ext cx="1026544" cy="3191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위젯 설정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2541626" y="2739249"/>
            <a:ext cx="646904" cy="1169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SITE MAP</a:t>
            </a:r>
            <a:endParaRPr lang="ko-KR" altLang="en-US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541626" y="3322491"/>
            <a:ext cx="646904" cy="1169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request</a:t>
            </a:r>
            <a:endParaRPr lang="ko-KR" altLang="en-US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541626" y="2890747"/>
            <a:ext cx="646904" cy="22762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개인정보</a:t>
            </a:r>
            <a:endParaRPr lang="en-US" altLang="ko-KR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처리방침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2541626" y="3144877"/>
            <a:ext cx="646904" cy="1169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이용약관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2541626" y="2565650"/>
            <a:ext cx="646904" cy="1169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SNS </a:t>
            </a:r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연동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7983914" y="2887053"/>
            <a:ext cx="1026544" cy="31917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Paid </a:t>
            </a:r>
            <a:r>
              <a:rPr lang="ko-KR" altLang="en-US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854471" y="2905816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Instagram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480376" y="5567196"/>
            <a:ext cx="517975" cy="1610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0022634" y="5520763"/>
            <a:ext cx="14512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해당 메뉴는 추후 오픈</a:t>
            </a:r>
            <a:endParaRPr lang="en-US" altLang="ko-KR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480375" y="5229200"/>
            <a:ext cx="517975" cy="16105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026720" y="5182767"/>
            <a:ext cx="14512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페이지 내 영역으로 구별</a:t>
            </a:r>
            <a:endParaRPr lang="en-US" altLang="ko-KR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153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</a:t>
            </a:r>
            <a:r>
              <a:rPr lang="ko-KR" altLang="en-US" dirty="0"/>
              <a:t>페이지 </a:t>
            </a:r>
            <a:r>
              <a:rPr lang="en-US" altLang="ko-KR" dirty="0"/>
              <a:t>&gt; </a:t>
            </a:r>
            <a:r>
              <a:rPr lang="ko-KR" altLang="en-US" dirty="0"/>
              <a:t>비밀번호 </a:t>
            </a:r>
            <a:r>
              <a:rPr lang="ko-KR" altLang="en-US" dirty="0" smtClean="0"/>
              <a:t>변경 오류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b. </a:t>
            </a:r>
            <a:r>
              <a:rPr lang="ko-KR" altLang="en-US" dirty="0" smtClean="0"/>
              <a:t>메일로 발송 된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을 클릭 아닌 방법으로 접근한 경우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c. </a:t>
            </a:r>
            <a:r>
              <a:rPr lang="ko-KR" altLang="en-US" dirty="0" smtClean="0"/>
              <a:t>메일로 발송 된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의 유효 시간이 지났을 때 접근한 경우 노출되는 팝업</a:t>
            </a:r>
            <a:endParaRPr lang="en-US" altLang="ko-KR" dirty="0" smtClean="0"/>
          </a:p>
        </p:txBody>
      </p:sp>
      <p:sp>
        <p:nvSpPr>
          <p:cNvPr id="71" name="타원 70"/>
          <p:cNvSpPr/>
          <p:nvPr/>
        </p:nvSpPr>
        <p:spPr>
          <a:xfrm>
            <a:off x="1406929" y="177281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1553580" y="1823902"/>
            <a:ext cx="10358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새 비밀번호 등록</a:t>
            </a:r>
          </a:p>
        </p:txBody>
      </p:sp>
      <p:cxnSp>
        <p:nvCxnSpPr>
          <p:cNvPr id="73" name="직선 연결선 72"/>
          <p:cNvCxnSpPr/>
          <p:nvPr/>
        </p:nvCxnSpPr>
        <p:spPr>
          <a:xfrm>
            <a:off x="1446053" y="2198602"/>
            <a:ext cx="5966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둥근 직사각형 73"/>
          <p:cNvSpPr/>
          <p:nvPr/>
        </p:nvSpPr>
        <p:spPr bwMode="auto">
          <a:xfrm>
            <a:off x="4201717" y="5014725"/>
            <a:ext cx="618490" cy="1993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A9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marL="228600" indent="-228600" algn="ctr">
              <a:defRPr/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확인</a:t>
            </a:r>
          </a:p>
        </p:txBody>
      </p:sp>
      <p:sp>
        <p:nvSpPr>
          <p:cNvPr id="76" name="직사각형 75"/>
          <p:cNvSpPr/>
          <p:nvPr/>
        </p:nvSpPr>
        <p:spPr bwMode="auto">
          <a:xfrm>
            <a:off x="3486105" y="2477739"/>
            <a:ext cx="2745882" cy="279290"/>
          </a:xfrm>
          <a:prstGeom prst="rect">
            <a:avLst/>
          </a:prstGeom>
          <a:noFill/>
          <a:ln w="6350">
            <a:solidFill>
              <a:srgbClr val="A9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2137755" y="2477739"/>
            <a:ext cx="1173572" cy="27929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새 비밀번호</a:t>
            </a:r>
          </a:p>
        </p:txBody>
      </p:sp>
      <p:sp>
        <p:nvSpPr>
          <p:cNvPr id="78" name="직사각형 77"/>
          <p:cNvSpPr/>
          <p:nvPr/>
        </p:nvSpPr>
        <p:spPr bwMode="auto">
          <a:xfrm>
            <a:off x="3486105" y="3081486"/>
            <a:ext cx="2745882" cy="279290"/>
          </a:xfrm>
          <a:prstGeom prst="rect">
            <a:avLst/>
          </a:prstGeom>
          <a:noFill/>
          <a:ln w="6350">
            <a:solidFill>
              <a:srgbClr val="A9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2137755" y="3081486"/>
            <a:ext cx="1173572" cy="27929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확인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3486105" y="2787122"/>
            <a:ext cx="282811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영문 </a:t>
            </a: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숫자 </a:t>
            </a: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자리 이상 </a:t>
            </a: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자리 이하로 입력해주세요</a:t>
            </a: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486104" y="3386459"/>
            <a:ext cx="311614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</a:rPr>
              <a:t>재확인을 </a:t>
            </a:r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위하여 입력하신 비밀번호를 다시 한번 입력해주세요</a:t>
            </a: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973543" y="3976137"/>
            <a:ext cx="478453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*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쉬운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비밀번호나 자주 쓰는 사이트의 비밀번호가 같을 경우 도용되기 쉬우므로 주기적으로 변경하시기 바랍니다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*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아이디와 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자리 이상 동일한 비밀번호는 사용 불가합니다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* 4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자리 이상 반복되는 문자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숫자는 사용 불가능합니다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84" name="타원 83"/>
          <p:cNvSpPr/>
          <p:nvPr/>
        </p:nvSpPr>
        <p:spPr>
          <a:xfrm>
            <a:off x="2324867" y="245249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85" name="타원 84"/>
          <p:cNvSpPr/>
          <p:nvPr/>
        </p:nvSpPr>
        <p:spPr>
          <a:xfrm>
            <a:off x="4128391" y="495221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5968609" y="310845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X</a:t>
            </a:r>
            <a:endParaRPr lang="ko-KR" altLang="en-US" sz="800" b="1" dirty="0" smtClean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968609" y="250356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</a:t>
            </a:r>
            <a:endParaRPr lang="ko-KR" altLang="en-US" sz="800" b="1" dirty="0" smtClean="0">
              <a:solidFill>
                <a:srgbClr val="0070C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184255" y="828800"/>
            <a:ext cx="887409" cy="4293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073270" y="940846"/>
            <a:ext cx="928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 b="1" u="sng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ko-KR" altLang="en-US" b="0" dirty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157358" y="940846"/>
            <a:ext cx="8916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 변경</a:t>
            </a:r>
          </a:p>
        </p:txBody>
      </p:sp>
      <p:cxnSp>
        <p:nvCxnSpPr>
          <p:cNvPr id="109" name="직선 연결선 108"/>
          <p:cNvCxnSpPr/>
          <p:nvPr/>
        </p:nvCxnSpPr>
        <p:spPr>
          <a:xfrm>
            <a:off x="1497459" y="3861048"/>
            <a:ext cx="5966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1497459" y="4719017"/>
            <a:ext cx="5966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537729" y="480524"/>
            <a:ext cx="7227168" cy="6403852"/>
            <a:chOff x="6210089" y="845830"/>
            <a:chExt cx="7227168" cy="6403852"/>
          </a:xfrm>
        </p:grpSpPr>
        <p:sp>
          <p:nvSpPr>
            <p:cNvPr id="5" name="직사각형 4"/>
            <p:cNvSpPr/>
            <p:nvPr/>
          </p:nvSpPr>
          <p:spPr>
            <a:xfrm>
              <a:off x="6210089" y="845830"/>
              <a:ext cx="7227168" cy="640385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8250597" y="2641170"/>
              <a:ext cx="3086704" cy="1444818"/>
              <a:chOff x="-1912287" y="2294744"/>
              <a:chExt cx="3086704" cy="1444818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-1838961" y="2678863"/>
                <a:ext cx="3013378" cy="106069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-1854760" y="2811218"/>
                <a:ext cx="30291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 dirty="0" smtClean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메일에서 클릭하여 </a:t>
                </a:r>
                <a:r>
                  <a:rPr lang="en-US" altLang="ko-KR" sz="800" dirty="0" smtClean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URL</a:t>
                </a:r>
                <a:r>
                  <a:rPr lang="ko-KR" altLang="en-US" sz="800" dirty="0" smtClean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로 이동하세요</a:t>
                </a:r>
                <a:r>
                  <a:rPr lang="en-US" altLang="ko-KR" sz="800" dirty="0" smtClean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.</a:t>
                </a:r>
                <a:br>
                  <a:rPr lang="en-US" altLang="ko-KR" sz="800" dirty="0" smtClean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</a:br>
                <a:r>
                  <a:rPr lang="ko-KR" altLang="en-US" sz="800" dirty="0" smtClean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다른 방법으로는 비밀번호 페이지로 이동이 불가합니다</a:t>
                </a:r>
                <a:r>
                  <a:rPr lang="en-US" altLang="ko-KR" sz="800" dirty="0" smtClean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.</a:t>
                </a:r>
                <a:endPara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-1838962" y="2349465"/>
                <a:ext cx="3013378" cy="32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비밀번호 변경</a:t>
                </a:r>
                <a:endPara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62" name="모서리가 둥근 직사각형 61"/>
              <p:cNvSpPr/>
              <p:nvPr/>
            </p:nvSpPr>
            <p:spPr>
              <a:xfrm>
                <a:off x="-666547" y="3306837"/>
                <a:ext cx="668547" cy="2222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>
                    <a:solidFill>
                      <a:srgbClr val="373737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확인</a:t>
                </a:r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-1912287" y="2294744"/>
                <a:ext cx="146650" cy="14665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/>
                  <a:t>b</a:t>
                </a:r>
                <a:endParaRPr lang="ko-KR" altLang="en-US" sz="1050" b="1" dirty="0"/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8239818" y="4208255"/>
              <a:ext cx="3086704" cy="1444818"/>
              <a:chOff x="-1912287" y="2294744"/>
              <a:chExt cx="3086704" cy="1444818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-1838961" y="2678863"/>
                <a:ext cx="3013378" cy="106069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-1854760" y="2811218"/>
                <a:ext cx="30291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800" dirty="0" smtClean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URL</a:t>
                </a:r>
                <a:r>
                  <a:rPr lang="ko-KR" altLang="en-US" sz="800" dirty="0" smtClean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의 유효한 시간이 지났습니다</a:t>
                </a:r>
                <a:r>
                  <a:rPr lang="en-US" altLang="ko-KR" sz="800" dirty="0" smtClean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.</a:t>
                </a:r>
                <a:br>
                  <a:rPr lang="en-US" altLang="ko-KR" sz="800" dirty="0" smtClean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</a:br>
                <a:r>
                  <a:rPr lang="ko-KR" altLang="en-US" sz="800" dirty="0" smtClean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비밀번호 변경 페이지에서 다시 요청해주세요</a:t>
                </a:r>
                <a:r>
                  <a:rPr lang="en-US" altLang="ko-KR" sz="800" dirty="0" smtClean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.</a:t>
                </a:r>
                <a:endPara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-1838962" y="2349465"/>
                <a:ext cx="3013378" cy="32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비밀번호 변경</a:t>
                </a:r>
                <a:endPara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-666547" y="3306837"/>
                <a:ext cx="668547" cy="2222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>
                    <a:solidFill>
                      <a:srgbClr val="373737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확인</a:t>
                </a:r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-1912287" y="2294744"/>
                <a:ext cx="146650" cy="14665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 smtClean="0"/>
                  <a:t>c</a:t>
                </a:r>
                <a:endParaRPr lang="ko-KR" altLang="en-US" sz="105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321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</a:t>
            </a:r>
            <a:r>
              <a:rPr lang="en-US" altLang="ko-KR" dirty="0" smtClean="0"/>
              <a:t>login </a:t>
            </a:r>
            <a:r>
              <a:rPr lang="ko-KR" altLang="en-US" dirty="0"/>
              <a:t>페이지 </a:t>
            </a:r>
            <a:r>
              <a:rPr lang="en-US" altLang="ko-KR" dirty="0"/>
              <a:t>&gt; </a:t>
            </a:r>
            <a:r>
              <a:rPr lang="ko-KR" altLang="en-US" dirty="0"/>
              <a:t>비밀번호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새 비밀번호 등록 페이지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메일로 발송된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을 클릭하여 이동하는 페이지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비밀번호 입력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비밀번호 입력 기준에 통과 되지 않을 경우 체크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0070C0"/>
                </a:solidFill>
              </a:rPr>
              <a:t>O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비밀번호 확인에서 비밀번호와 동일하지 않게 입력할 경우 체크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70C0"/>
                </a:solidFill>
              </a:rPr>
              <a:t>O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  <a:r>
              <a:rPr lang="en-US" altLang="ko-KR" dirty="0"/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 </a:t>
            </a:r>
            <a:r>
              <a:rPr lang="ko-KR" altLang="en-US" dirty="0" smtClean="0"/>
              <a:t>비밀번호 변경 완료 버튼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조건에 따라 팝업 </a:t>
            </a:r>
            <a:r>
              <a:rPr lang="en-US" altLang="ko-KR" dirty="0" smtClean="0"/>
              <a:t>a, b</a:t>
            </a:r>
            <a:r>
              <a:rPr lang="ko-KR" altLang="en-US" dirty="0" smtClean="0"/>
              <a:t>가 노출됨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24595" y="620713"/>
            <a:ext cx="7232161" cy="579596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2184255" y="828800"/>
            <a:ext cx="887409" cy="4293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073270" y="940846"/>
            <a:ext cx="928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800" b="1" u="sng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ko-KR" altLang="en-US" b="0" dirty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157358" y="940846"/>
            <a:ext cx="8916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 변경</a:t>
            </a:r>
          </a:p>
        </p:txBody>
      </p:sp>
      <p:sp>
        <p:nvSpPr>
          <p:cNvPr id="106" name="타원 105"/>
          <p:cNvSpPr/>
          <p:nvPr/>
        </p:nvSpPr>
        <p:spPr>
          <a:xfrm>
            <a:off x="1343472" y="157194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1490123" y="1623035"/>
            <a:ext cx="10358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새 비밀번호 등록</a:t>
            </a:r>
          </a:p>
        </p:txBody>
      </p:sp>
      <p:cxnSp>
        <p:nvCxnSpPr>
          <p:cNvPr id="108" name="직선 연결선 107"/>
          <p:cNvCxnSpPr/>
          <p:nvPr/>
        </p:nvCxnSpPr>
        <p:spPr>
          <a:xfrm>
            <a:off x="1382596" y="1997735"/>
            <a:ext cx="5966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108"/>
          <p:cNvSpPr/>
          <p:nvPr/>
        </p:nvSpPr>
        <p:spPr bwMode="auto">
          <a:xfrm>
            <a:off x="4138260" y="4813858"/>
            <a:ext cx="618490" cy="1993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A9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marL="228600" indent="-228600" algn="ctr">
              <a:defRPr/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확인</a:t>
            </a:r>
          </a:p>
        </p:txBody>
      </p:sp>
      <p:sp>
        <p:nvSpPr>
          <p:cNvPr id="110" name="직사각형 109"/>
          <p:cNvSpPr/>
          <p:nvPr/>
        </p:nvSpPr>
        <p:spPr bwMode="auto">
          <a:xfrm>
            <a:off x="3422648" y="2276872"/>
            <a:ext cx="2745882" cy="279290"/>
          </a:xfrm>
          <a:prstGeom prst="rect">
            <a:avLst/>
          </a:prstGeom>
          <a:noFill/>
          <a:ln w="6350">
            <a:solidFill>
              <a:srgbClr val="A9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2074298" y="2276872"/>
            <a:ext cx="1173572" cy="27929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새 비밀번호</a:t>
            </a:r>
          </a:p>
        </p:txBody>
      </p:sp>
      <p:sp>
        <p:nvSpPr>
          <p:cNvPr id="112" name="직사각형 111"/>
          <p:cNvSpPr/>
          <p:nvPr/>
        </p:nvSpPr>
        <p:spPr bwMode="auto">
          <a:xfrm>
            <a:off x="3422648" y="2880619"/>
            <a:ext cx="2745882" cy="279290"/>
          </a:xfrm>
          <a:prstGeom prst="rect">
            <a:avLst/>
          </a:prstGeom>
          <a:noFill/>
          <a:ln w="6350">
            <a:solidFill>
              <a:srgbClr val="A9A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3" name="직사각형 112"/>
          <p:cNvSpPr/>
          <p:nvPr/>
        </p:nvSpPr>
        <p:spPr bwMode="auto">
          <a:xfrm>
            <a:off x="2074298" y="2880619"/>
            <a:ext cx="1173572" cy="27929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확인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3422648" y="2586255"/>
            <a:ext cx="282811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영문 </a:t>
            </a: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숫자 </a:t>
            </a: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자리 이상 </a:t>
            </a: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자리 이하로 입력해주세요</a:t>
            </a: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3422647" y="3185592"/>
            <a:ext cx="311614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</a:rPr>
              <a:t>재확인을 </a:t>
            </a:r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위하여 입력하신 비밀번호를 다시 한번 입력해주세요</a:t>
            </a: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910086" y="3775270"/>
            <a:ext cx="478453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*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쉬운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비밀번호나 자주 쓰는 사이트의 비밀번호가 같을 경우 도용되기 쉬우므로 주기적으로 변경하시기 바랍니다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*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아이디와 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자리 이상 동일한 비밀번호는 사용 불가합니다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* 4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자리 이상 반복되는 문자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숫자는 사용 불가능합니다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17" name="타원 116"/>
          <p:cNvSpPr/>
          <p:nvPr/>
        </p:nvSpPr>
        <p:spPr>
          <a:xfrm>
            <a:off x="2261410" y="225163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18" name="타원 117"/>
          <p:cNvSpPr/>
          <p:nvPr/>
        </p:nvSpPr>
        <p:spPr>
          <a:xfrm>
            <a:off x="4064934" y="47513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5905152" y="290758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X</a:t>
            </a:r>
            <a:endParaRPr lang="ko-KR" altLang="en-US" sz="800" b="1" dirty="0" smtClean="0">
              <a:solidFill>
                <a:srgbClr val="FF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905152" y="230269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</a:t>
            </a:r>
            <a:endParaRPr lang="ko-KR" altLang="en-US" sz="800" b="1" dirty="0" smtClean="0">
              <a:solidFill>
                <a:srgbClr val="0070C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121" name="직선 연결선 120"/>
          <p:cNvCxnSpPr/>
          <p:nvPr/>
        </p:nvCxnSpPr>
        <p:spPr>
          <a:xfrm>
            <a:off x="1434002" y="3660181"/>
            <a:ext cx="5966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1434002" y="4518150"/>
            <a:ext cx="5966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39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</a:t>
            </a:r>
            <a:r>
              <a:rPr lang="ko-KR" altLang="en-US" dirty="0"/>
              <a:t>페이지 </a:t>
            </a:r>
            <a:r>
              <a:rPr lang="en-US" altLang="ko-KR" dirty="0"/>
              <a:t>&gt; </a:t>
            </a:r>
            <a:r>
              <a:rPr lang="ko-KR" altLang="en-US" dirty="0"/>
              <a:t>비밀번호 </a:t>
            </a:r>
            <a:r>
              <a:rPr lang="ko-KR" altLang="en-US" dirty="0" smtClean="0"/>
              <a:t>변경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a.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 확인 </a:t>
            </a:r>
            <a:r>
              <a:rPr lang="ko-KR" altLang="en-US" dirty="0" err="1" smtClean="0"/>
              <a:t>입력창에</a:t>
            </a:r>
            <a:r>
              <a:rPr lang="ko-KR" altLang="en-US" dirty="0"/>
              <a:t> </a:t>
            </a:r>
            <a:r>
              <a:rPr lang="ko-KR" altLang="en-US" dirty="0" smtClean="0"/>
              <a:t>아무 내용도 쓰지 않은 경우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b. </a:t>
            </a:r>
            <a:r>
              <a:rPr lang="ko-KR" altLang="en-US" dirty="0" smtClean="0"/>
              <a:t>비밀번호 변경 조건이 모두 통과했을 경우 노출되는 팝업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07593" y="1352184"/>
            <a:ext cx="30291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비밀번호를 입력해주세요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836712"/>
            <a:ext cx="3013378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 변경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3393" y="1166110"/>
            <a:ext cx="3013378" cy="106069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795807" y="1794084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확인</a:t>
            </a:r>
          </a:p>
        </p:txBody>
      </p:sp>
      <p:sp>
        <p:nvSpPr>
          <p:cNvPr id="7" name="타원 6"/>
          <p:cNvSpPr/>
          <p:nvPr/>
        </p:nvSpPr>
        <p:spPr>
          <a:xfrm>
            <a:off x="550067" y="78199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8" name="직사각형 7"/>
          <p:cNvSpPr/>
          <p:nvPr/>
        </p:nvSpPr>
        <p:spPr>
          <a:xfrm>
            <a:off x="613883" y="3071679"/>
            <a:ext cx="30291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변경이 완료되었습니다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9682" y="2556207"/>
            <a:ext cx="3013378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 변경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9683" y="2885605"/>
            <a:ext cx="3013378" cy="106069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802097" y="3513579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확인</a:t>
            </a:r>
          </a:p>
        </p:txBody>
      </p:sp>
      <p:sp>
        <p:nvSpPr>
          <p:cNvPr id="12" name="타원 11"/>
          <p:cNvSpPr/>
          <p:nvPr/>
        </p:nvSpPr>
        <p:spPr>
          <a:xfrm>
            <a:off x="556357" y="250148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62582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login (</a:t>
            </a:r>
            <a:r>
              <a:rPr lang="ko-KR" altLang="en-US" dirty="0" smtClean="0"/>
              <a:t>화면 구성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/>
              <a:t>로그인 한 계정의 정보 변경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선택 시 개인정보 확인 및 수정</a:t>
            </a:r>
            <a:r>
              <a:rPr lang="en-US" altLang="ko-KR" dirty="0"/>
              <a:t>, </a:t>
            </a:r>
            <a:r>
              <a:rPr lang="ko-KR" altLang="en-US" dirty="0"/>
              <a:t>서비스 정보 확인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/>
              <a:t>서비스 로그아웃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en-US" altLang="ko-KR" dirty="0" err="1"/>
              <a:t>TrendUp</a:t>
            </a:r>
            <a:r>
              <a:rPr lang="ko-KR" altLang="en-US" dirty="0"/>
              <a:t>의 </a:t>
            </a:r>
            <a:r>
              <a:rPr lang="en-US" altLang="ko-KR" dirty="0"/>
              <a:t>GNB </a:t>
            </a:r>
            <a:r>
              <a:rPr lang="ko-KR" altLang="en-US" dirty="0" smtClean="0"/>
              <a:t>영역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4. GNB</a:t>
            </a:r>
            <a:r>
              <a:rPr lang="ko-KR" altLang="en-US" dirty="0"/>
              <a:t>영역 축소 </a:t>
            </a:r>
            <a:r>
              <a:rPr lang="ko-KR" altLang="en-US" dirty="0" smtClean="0"/>
              <a:t>기능버튼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최초 </a:t>
            </a:r>
            <a:r>
              <a:rPr lang="en-US" altLang="ko-KR" dirty="0" smtClean="0"/>
              <a:t>close </a:t>
            </a:r>
            <a:r>
              <a:rPr lang="ko-KR" altLang="en-US" dirty="0" smtClean="0"/>
              <a:t>상태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클릭 시 </a:t>
            </a:r>
            <a:r>
              <a:rPr lang="en-US" altLang="ko-KR" dirty="0"/>
              <a:t>GNB</a:t>
            </a:r>
            <a:r>
              <a:rPr lang="ko-KR" altLang="en-US" dirty="0"/>
              <a:t>영역이 축소되어 </a:t>
            </a:r>
            <a:r>
              <a:rPr lang="en-US" altLang="ko-KR" dirty="0"/>
              <a:t>contents</a:t>
            </a:r>
            <a:r>
              <a:rPr lang="ko-KR" altLang="en-US" dirty="0"/>
              <a:t> 영역이 </a:t>
            </a:r>
            <a:r>
              <a:rPr lang="ko-KR" altLang="en-US" dirty="0" smtClean="0"/>
              <a:t>확장됨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5. </a:t>
            </a:r>
            <a:r>
              <a:rPr lang="en-US" altLang="ko-KR" dirty="0"/>
              <a:t>LNB </a:t>
            </a:r>
            <a:r>
              <a:rPr lang="ko-KR" altLang="en-US" dirty="0" smtClean="0"/>
              <a:t>영역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커버스토리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간편분석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심층분석의</a:t>
            </a:r>
            <a:r>
              <a:rPr lang="ko-KR" altLang="en-US" dirty="0" smtClean="0"/>
              <a:t>  </a:t>
            </a:r>
            <a:r>
              <a:rPr lang="en-US" altLang="ko-KR" dirty="0" smtClean="0"/>
              <a:t>LNB</a:t>
            </a:r>
            <a:r>
              <a:rPr lang="ko-KR" altLang="en-US" dirty="0" smtClean="0"/>
              <a:t>영역의 </a:t>
            </a:r>
            <a:r>
              <a:rPr lang="ko-KR" altLang="en-US" dirty="0" err="1" smtClean="0"/>
              <a:t>네이밍은</a:t>
            </a:r>
            <a:r>
              <a:rPr lang="ko-KR" altLang="en-US" dirty="0" smtClean="0"/>
              <a:t> 각 메뉴 설정에서 변경 가능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6. MY biz </a:t>
            </a:r>
            <a:r>
              <a:rPr lang="ko-KR" altLang="en-US" dirty="0" smtClean="0"/>
              <a:t>화면 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사용하고자 하는 위젯 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MY biz </a:t>
            </a:r>
            <a:r>
              <a:rPr lang="ko-KR" altLang="en-US" dirty="0" smtClean="0"/>
              <a:t>관심사 설정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7. </a:t>
            </a:r>
            <a:r>
              <a:rPr lang="ko-KR" altLang="en-US" dirty="0" smtClean="0"/>
              <a:t>설정메뉴에서 선택한 위젯이 노출</a:t>
            </a:r>
            <a:endParaRPr lang="ko-KR" altLang="en-US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56" y="505785"/>
            <a:ext cx="317857" cy="27660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1129821" y="813810"/>
            <a:ext cx="6622590" cy="44950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630522" y="923048"/>
            <a:ext cx="6431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u="sng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My biz1</a:t>
            </a:r>
            <a:endParaRPr lang="ko-KR" altLang="en-US" sz="1050" b="1" u="sng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27447" y="1257134"/>
            <a:ext cx="6624963" cy="4794461"/>
            <a:chOff x="1127447" y="1265760"/>
            <a:chExt cx="6624963" cy="4794461"/>
          </a:xfrm>
        </p:grpSpPr>
        <p:sp>
          <p:nvSpPr>
            <p:cNvPr id="63" name="직사각형 62"/>
            <p:cNvSpPr/>
            <p:nvPr/>
          </p:nvSpPr>
          <p:spPr>
            <a:xfrm>
              <a:off x="1127448" y="1265760"/>
              <a:ext cx="6624962" cy="479446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cxnSp>
          <p:nvCxnSpPr>
            <p:cNvPr id="98" name="직선 연결선 97"/>
            <p:cNvCxnSpPr/>
            <p:nvPr/>
          </p:nvCxnSpPr>
          <p:spPr>
            <a:xfrm>
              <a:off x="1166973" y="1268728"/>
              <a:ext cx="6585437" cy="479149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 flipH="1">
              <a:off x="1127447" y="1268728"/>
              <a:ext cx="6624963" cy="479149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3446656" y="2137474"/>
            <a:ext cx="1510350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Contents </a:t>
            </a:r>
            <a:r>
              <a:rPr lang="ko-KR" altLang="en-US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영역</a:t>
            </a:r>
            <a:endParaRPr lang="en-US" altLang="ko-KR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* 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상</a:t>
            </a:r>
            <a:r>
              <a:rPr lang="en-US" altLang="ko-KR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하</a:t>
            </a:r>
            <a:r>
              <a:rPr lang="en-US" altLang="ko-KR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좌</a:t>
            </a:r>
            <a:r>
              <a:rPr lang="en-US" altLang="ko-KR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우 확장 가능</a:t>
            </a:r>
          </a:p>
        </p:txBody>
      </p:sp>
      <p:sp>
        <p:nvSpPr>
          <p:cNvPr id="116" name="타원 115"/>
          <p:cNvSpPr/>
          <p:nvPr/>
        </p:nvSpPr>
        <p:spPr>
          <a:xfrm>
            <a:off x="1395630" y="91160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117" name="타원 116"/>
          <p:cNvSpPr/>
          <p:nvPr/>
        </p:nvSpPr>
        <p:spPr>
          <a:xfrm>
            <a:off x="4007768" y="54096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18" name="타원 117"/>
          <p:cNvSpPr/>
          <p:nvPr/>
        </p:nvSpPr>
        <p:spPr>
          <a:xfrm>
            <a:off x="6123180" y="54107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19" name="타원 118"/>
          <p:cNvSpPr/>
          <p:nvPr/>
        </p:nvSpPr>
        <p:spPr>
          <a:xfrm>
            <a:off x="6816324" y="90335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  <p:sp>
        <p:nvSpPr>
          <p:cNvPr id="120" name="타원 119"/>
          <p:cNvSpPr/>
          <p:nvPr/>
        </p:nvSpPr>
        <p:spPr>
          <a:xfrm>
            <a:off x="2052171" y="160045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884" y="2945387"/>
            <a:ext cx="1849490" cy="92474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524595" y="6336227"/>
            <a:ext cx="7227168" cy="556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952084" y="6426124"/>
            <a:ext cx="3688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서울특별시 성동구 성수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308-4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서울숲코오롱디지털타워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1705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</a:t>
            </a:r>
          </a:p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대표전화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02-2115-8761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팩스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이메일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help@tapacross.co.kr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61" name="Picture 4" descr="타파크로스 블로그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5"/>
          <a:stretch/>
        </p:blipFill>
        <p:spPr bwMode="auto">
          <a:xfrm>
            <a:off x="723383" y="6413863"/>
            <a:ext cx="1155159" cy="3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5934968" y="6404683"/>
            <a:ext cx="17208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개인정보 처리방침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이용약관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SITE MAP</a:t>
            </a:r>
            <a:endParaRPr lang="ko-KR" altLang="en-US" sz="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6602033" y="6641591"/>
            <a:ext cx="492787" cy="159734"/>
            <a:chOff x="4245076" y="4995716"/>
            <a:chExt cx="936524" cy="303570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076" y="4995716"/>
              <a:ext cx="303570" cy="303570"/>
            </a:xfrm>
            <a:prstGeom prst="rect">
              <a:avLst/>
            </a:prstGeom>
          </p:spPr>
        </p:pic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030" y="4995716"/>
              <a:ext cx="303570" cy="303570"/>
            </a:xfrm>
            <a:prstGeom prst="rect">
              <a:avLst/>
            </a:prstGeom>
          </p:spPr>
        </p:pic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553" y="4995716"/>
              <a:ext cx="303570" cy="303570"/>
            </a:xfrm>
            <a:prstGeom prst="rect">
              <a:avLst/>
            </a:prstGeom>
          </p:spPr>
        </p:pic>
      </p:grpSp>
      <p:sp>
        <p:nvSpPr>
          <p:cNvPr id="103" name="직사각형 102"/>
          <p:cNvSpPr/>
          <p:nvPr/>
        </p:nvSpPr>
        <p:spPr>
          <a:xfrm>
            <a:off x="524712" y="812612"/>
            <a:ext cx="602739" cy="5248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24712" y="1706521"/>
            <a:ext cx="602739" cy="44950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524708" y="2156027"/>
            <a:ext cx="602739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524708" y="2605533"/>
            <a:ext cx="602739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524707" y="3055533"/>
            <a:ext cx="602739" cy="4500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24595" y="6040865"/>
            <a:ext cx="7240302" cy="30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14280" y="6068643"/>
            <a:ext cx="4270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새로운 위젯이 출시하였습니다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고객지원에 위젯 리스트에서 확인하세요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~!!</a:t>
            </a:r>
            <a:endParaRPr lang="ko-KR" altLang="en-US" sz="10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790066" y="6021288"/>
            <a:ext cx="166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▲</a:t>
            </a:r>
            <a:endParaRPr lang="en-US" altLang="ko-KR" sz="800" dirty="0" smtClean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522329" y="1255292"/>
            <a:ext cx="605117" cy="44950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537726" y="93151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114" name="타원 113"/>
          <p:cNvSpPr/>
          <p:nvPr/>
        </p:nvSpPr>
        <p:spPr>
          <a:xfrm>
            <a:off x="459622" y="74747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212" y="944742"/>
            <a:ext cx="232151" cy="23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3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346" y="3127408"/>
            <a:ext cx="1849490" cy="92474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login &gt; </a:t>
            </a:r>
            <a:r>
              <a:rPr lang="ko-KR" altLang="en-US" dirty="0" smtClean="0"/>
              <a:t>커버스토리 </a:t>
            </a:r>
            <a:r>
              <a:rPr lang="en-US" altLang="ko-KR" dirty="0" smtClean="0"/>
              <a:t>&gt; MY biz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위젯이 배치 되는 컨텐츠 영역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대시보드의 크기는 기존에 그리드 형태로 지정되어 있음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각각의 위젯은 최초 크기와 최대 크기가 지정되어 있음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대시보드를 사용 할 위젯을 조회 및 구성 하는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위젯 배치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 설정 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627236" y="1260134"/>
            <a:ext cx="6125176" cy="4794461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78924" y="872679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MY biz 1</a:t>
            </a:r>
            <a:endParaRPr lang="ko-KR" altLang="en-US" sz="1050" b="1" u="sng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641103" y="2464821"/>
            <a:ext cx="1516408" cy="1155802"/>
          </a:xfrm>
          <a:prstGeom prst="rect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185087" y="2464821"/>
            <a:ext cx="1516408" cy="1155802"/>
          </a:xfrm>
          <a:prstGeom prst="rect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729074" y="2464821"/>
            <a:ext cx="1516408" cy="1155802"/>
          </a:xfrm>
          <a:prstGeom prst="rect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641103" y="1268761"/>
            <a:ext cx="1516405" cy="1155801"/>
          </a:xfrm>
          <a:prstGeom prst="rect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185087" y="1268761"/>
            <a:ext cx="1516408" cy="1155802"/>
          </a:xfrm>
          <a:prstGeom prst="rect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4729074" y="1268761"/>
            <a:ext cx="1516408" cy="1155802"/>
          </a:xfrm>
          <a:prstGeom prst="rect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641103" y="3669508"/>
            <a:ext cx="1516408" cy="1155802"/>
          </a:xfrm>
          <a:prstGeom prst="rect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3185087" y="3669508"/>
            <a:ext cx="1516408" cy="1155802"/>
          </a:xfrm>
          <a:prstGeom prst="rect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729074" y="3669508"/>
            <a:ext cx="1516408" cy="1155802"/>
          </a:xfrm>
          <a:prstGeom prst="rect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663486" y="13024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63" name="타원 62"/>
          <p:cNvSpPr/>
          <p:nvPr/>
        </p:nvSpPr>
        <p:spPr>
          <a:xfrm>
            <a:off x="6801648" y="87267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54" name="직사각형 53"/>
          <p:cNvSpPr/>
          <p:nvPr/>
        </p:nvSpPr>
        <p:spPr>
          <a:xfrm>
            <a:off x="6273059" y="2464821"/>
            <a:ext cx="1516408" cy="1155802"/>
          </a:xfrm>
          <a:prstGeom prst="rect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273059" y="1268761"/>
            <a:ext cx="1516408" cy="1155802"/>
          </a:xfrm>
          <a:prstGeom prst="rect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273059" y="3669508"/>
            <a:ext cx="1516408" cy="1155802"/>
          </a:xfrm>
          <a:prstGeom prst="rect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1641103" y="4865569"/>
            <a:ext cx="1516408" cy="1155802"/>
          </a:xfrm>
          <a:prstGeom prst="rect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3185087" y="4865569"/>
            <a:ext cx="1516408" cy="1155802"/>
          </a:xfrm>
          <a:prstGeom prst="rect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4729074" y="4865569"/>
            <a:ext cx="1516408" cy="1155802"/>
          </a:xfrm>
          <a:prstGeom prst="rect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273059" y="4865569"/>
            <a:ext cx="1516408" cy="1155802"/>
          </a:xfrm>
          <a:prstGeom prst="rect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8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그림 247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399" y="2963957"/>
            <a:ext cx="1849490" cy="92474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login &gt; </a:t>
            </a:r>
            <a:r>
              <a:rPr lang="ko-KR" altLang="en-US" dirty="0" smtClean="0"/>
              <a:t>커버스토리 </a:t>
            </a:r>
            <a:r>
              <a:rPr lang="en-US" altLang="ko-KR" dirty="0" smtClean="0"/>
              <a:t>&gt; MY biz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1. </a:t>
            </a:r>
            <a:r>
              <a:rPr lang="ko-KR" altLang="en-US" dirty="0"/>
              <a:t>기본적인 위젯 </a:t>
            </a:r>
            <a:r>
              <a:rPr lang="ko-KR" altLang="en-US" dirty="0" err="1"/>
              <a:t>셋팅화면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산업별 키워드 랭킹 위젯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서비스 가입 고객이 해당하는 </a:t>
            </a:r>
            <a:r>
              <a:rPr lang="ko-KR" altLang="en-US" dirty="0" err="1"/>
              <a:t>산업분류에</a:t>
            </a:r>
            <a:r>
              <a:rPr lang="ko-KR" altLang="en-US" dirty="0"/>
              <a:t> 이슈 키워드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버즈차트</a:t>
            </a:r>
            <a:r>
              <a:rPr lang="ko-KR" altLang="en-US" dirty="0"/>
              <a:t> 위젯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선택한 키워드의 </a:t>
            </a:r>
            <a:r>
              <a:rPr lang="ko-KR" altLang="en-US" dirty="0" err="1"/>
              <a:t>버즈</a:t>
            </a:r>
            <a:r>
              <a:rPr lang="ko-KR" altLang="en-US" dirty="0"/>
              <a:t> 추이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속성에 따른 </a:t>
            </a:r>
            <a:r>
              <a:rPr lang="ko-KR" altLang="en-US" dirty="0" err="1"/>
              <a:t>연관어</a:t>
            </a:r>
            <a:r>
              <a:rPr lang="ko-KR" altLang="en-US" dirty="0"/>
              <a:t> </a:t>
            </a:r>
            <a:r>
              <a:rPr lang="en-US" altLang="ko-KR" dirty="0"/>
              <a:t>(word cloud) </a:t>
            </a:r>
            <a:r>
              <a:rPr lang="ko-KR" altLang="en-US" dirty="0"/>
              <a:t>위젯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산업별 이슈 키워드의 해당하는 </a:t>
            </a:r>
            <a:r>
              <a:rPr lang="ko-KR" altLang="en-US" dirty="0" err="1"/>
              <a:t>연관어</a:t>
            </a:r>
            <a:r>
              <a:rPr lang="ko-KR" altLang="en-US" dirty="0"/>
              <a:t>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포스트 위젯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선택한 키워드가 포함되어 있는 포스트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산업별 브랜드 인덱스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서비스 가입자의 산업별 브랜드 인덱스로 표현하여 위치를 보여줌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경쟁사 랭킹 변화 위젯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서비스 가입 고객이 해당하는 </a:t>
            </a:r>
            <a:r>
              <a:rPr lang="ko-KR" altLang="en-US" dirty="0" err="1"/>
              <a:t>산업분류의</a:t>
            </a:r>
            <a:r>
              <a:rPr lang="ko-KR" altLang="en-US" dirty="0"/>
              <a:t> 경쟁사 순위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이슈 뉴스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설정 시 선택한 구분에 따른 최신 뉴스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이슈 미디어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설정 시 선택한 구분에 따른 최신 미디어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산업 맞춤 보고서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설정 시 선택한 구분에 따른 최신 보고서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Curation </a:t>
            </a:r>
            <a:r>
              <a:rPr lang="ko-KR" altLang="en-US" dirty="0" smtClean="0"/>
              <a:t>패치가 붙은 위젯의 정의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해당 </a:t>
            </a:r>
            <a:r>
              <a:rPr lang="ko-KR" altLang="en-US" dirty="0" err="1" smtClean="0"/>
              <a:t>윗젯은</a:t>
            </a:r>
            <a:r>
              <a:rPr lang="ko-KR" altLang="en-US" dirty="0" smtClean="0"/>
              <a:t> 테스트 도메인에 짜여진 정보를 통해서 고객사의 산업유형별로 분류되는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ko-KR" altLang="en-US" dirty="0" smtClean="0"/>
              <a:t>정보를 별도의 검색없이 조회할 수 있는 위젯입니다</a:t>
            </a:r>
            <a:r>
              <a:rPr lang="en-US" altLang="ko-KR" dirty="0" smtClean="0"/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사용 가능한 위젯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기간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산업별 키워드 랭킹  </a:t>
            </a:r>
            <a:r>
              <a:rPr lang="en-US" altLang="ko-KR" dirty="0" smtClean="0">
                <a:solidFill>
                  <a:srgbClr val="FF0000"/>
                </a:solidFill>
              </a:rPr>
              <a:t>(Curation </a:t>
            </a:r>
            <a:r>
              <a:rPr lang="ko-KR" altLang="en-US" dirty="0" smtClean="0">
                <a:solidFill>
                  <a:srgbClr val="FF0000"/>
                </a:solidFill>
              </a:rPr>
              <a:t>패치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경쟁사 순위 변화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산업군</a:t>
            </a:r>
            <a:r>
              <a:rPr lang="ko-KR" altLang="en-US" dirty="0" smtClean="0"/>
              <a:t> 내</a:t>
            </a:r>
            <a:r>
              <a:rPr lang="en-US" altLang="ko-KR" dirty="0" smtClean="0"/>
              <a:t>) </a:t>
            </a:r>
            <a:r>
              <a:rPr lang="en-US" altLang="ko-KR" dirty="0">
                <a:solidFill>
                  <a:srgbClr val="FF0000"/>
                </a:solidFill>
              </a:rPr>
              <a:t>(Curation </a:t>
            </a:r>
            <a:r>
              <a:rPr lang="ko-KR" altLang="en-US" dirty="0">
                <a:solidFill>
                  <a:srgbClr val="FF0000"/>
                </a:solidFill>
              </a:rPr>
              <a:t>패치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이슈 키워드 순위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브랜드 인덱스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산업별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FF0000"/>
                </a:solidFill>
              </a:rPr>
              <a:t>(Curation </a:t>
            </a:r>
            <a:r>
              <a:rPr lang="ko-KR" altLang="en-US" dirty="0">
                <a:solidFill>
                  <a:srgbClr val="FF0000"/>
                </a:solidFill>
              </a:rPr>
              <a:t>패치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err="1" smtClean="0"/>
              <a:t>매체별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버즈</a:t>
            </a:r>
            <a:r>
              <a:rPr lang="ko-KR" altLang="en-US" dirty="0" smtClean="0"/>
              <a:t> 차트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err="1" smtClean="0"/>
              <a:t>버즈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 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err="1" smtClean="0"/>
              <a:t>매체별</a:t>
            </a:r>
            <a:r>
              <a:rPr lang="ko-KR" altLang="en-US" dirty="0" smtClean="0"/>
              <a:t> 비율 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err="1" smtClean="0"/>
              <a:t>연관어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err="1" smtClean="0"/>
              <a:t>감성어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위클리 뉴스 </a:t>
            </a:r>
            <a:r>
              <a:rPr lang="en-US" altLang="ko-KR" dirty="0">
                <a:solidFill>
                  <a:srgbClr val="FF0000"/>
                </a:solidFill>
              </a:rPr>
              <a:t>(Curation </a:t>
            </a:r>
            <a:r>
              <a:rPr lang="ko-KR" altLang="en-US" dirty="0">
                <a:solidFill>
                  <a:srgbClr val="FF0000"/>
                </a:solidFill>
              </a:rPr>
              <a:t>패치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이슈 뉴스 </a:t>
            </a:r>
            <a:r>
              <a:rPr lang="en-US" altLang="ko-KR" dirty="0">
                <a:solidFill>
                  <a:srgbClr val="FF0000"/>
                </a:solidFill>
              </a:rPr>
              <a:t>(Curation </a:t>
            </a:r>
            <a:r>
              <a:rPr lang="ko-KR" altLang="en-US" dirty="0">
                <a:solidFill>
                  <a:srgbClr val="FF0000"/>
                </a:solidFill>
              </a:rPr>
              <a:t>패치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이슈 미디어 </a:t>
            </a:r>
            <a:r>
              <a:rPr lang="en-US" altLang="ko-KR" dirty="0">
                <a:solidFill>
                  <a:srgbClr val="FF0000"/>
                </a:solidFill>
              </a:rPr>
              <a:t>(Curation </a:t>
            </a:r>
            <a:r>
              <a:rPr lang="ko-KR" altLang="en-US" dirty="0">
                <a:solidFill>
                  <a:srgbClr val="FF0000"/>
                </a:solidFill>
              </a:rPr>
              <a:t>패치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dirty="0" smtClean="0">
                <a:solidFill>
                  <a:srgbClr val="FF0000"/>
                </a:solidFill>
              </a:rPr>
              <a:t>   </a:t>
            </a:r>
            <a:r>
              <a:rPr lang="en-US" altLang="ko-KR" dirty="0" smtClean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산업 맞춤 </a:t>
            </a:r>
            <a:r>
              <a:rPr lang="ko-KR" altLang="en-US" dirty="0" smtClean="0"/>
              <a:t>보고서 </a:t>
            </a:r>
            <a:r>
              <a:rPr lang="en-US" altLang="ko-KR" dirty="0">
                <a:solidFill>
                  <a:srgbClr val="FF0000"/>
                </a:solidFill>
              </a:rPr>
              <a:t>(Curation </a:t>
            </a:r>
            <a:r>
              <a:rPr lang="ko-KR" altLang="en-US" dirty="0">
                <a:solidFill>
                  <a:srgbClr val="FF0000"/>
                </a:solidFill>
              </a:rPr>
              <a:t>패치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 smtClean="0"/>
              <a:t>    - </a:t>
            </a:r>
            <a:r>
              <a:rPr lang="ko-KR" altLang="en-US" dirty="0" smtClean="0"/>
              <a:t>포스트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785945" y="908720"/>
            <a:ext cx="11128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sng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편의점 산업 분류</a:t>
            </a:r>
            <a:endParaRPr lang="ko-KR" altLang="en-US" sz="1050" b="1" u="sng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1882918" y="1340768"/>
            <a:ext cx="1695627" cy="212242"/>
            <a:chOff x="4443866" y="4429513"/>
            <a:chExt cx="1695627" cy="212242"/>
          </a:xfrm>
        </p:grpSpPr>
        <p:sp>
          <p:nvSpPr>
            <p:cNvPr id="91" name="직사각형 90"/>
            <p:cNvSpPr/>
            <p:nvPr/>
          </p:nvSpPr>
          <p:spPr>
            <a:xfrm>
              <a:off x="4549925" y="4429513"/>
              <a:ext cx="1589568" cy="212242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2017-01-08~ 2017-05-08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9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3866" y="4466519"/>
              <a:ext cx="133274" cy="12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" name="타원 42"/>
          <p:cNvSpPr/>
          <p:nvPr/>
        </p:nvSpPr>
        <p:spPr>
          <a:xfrm>
            <a:off x="10624001" y="4736427"/>
            <a:ext cx="1473904" cy="149612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최소 </a:t>
            </a:r>
            <a:r>
              <a:rPr lang="en-US" altLang="ko-KR" dirty="0" smtClean="0">
                <a:solidFill>
                  <a:schemeClr val="tx1"/>
                </a:solidFill>
              </a:rPr>
              <a:t>biz </a:t>
            </a:r>
            <a:r>
              <a:rPr lang="ko-KR" altLang="en-US" dirty="0" smtClean="0">
                <a:solidFill>
                  <a:schemeClr val="tx1"/>
                </a:solidFill>
              </a:rPr>
              <a:t>개수</a:t>
            </a:r>
            <a:r>
              <a:rPr lang="en-US" altLang="ko-KR" dirty="0" smtClean="0">
                <a:solidFill>
                  <a:schemeClr val="tx1"/>
                </a:solidFill>
              </a:rPr>
              <a:t>??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734001" y="3498723"/>
            <a:ext cx="5944115" cy="2449891"/>
            <a:chOff x="1734001" y="3498723"/>
            <a:chExt cx="5944115" cy="2449891"/>
          </a:xfrm>
        </p:grpSpPr>
        <p:sp>
          <p:nvSpPr>
            <p:cNvPr id="42" name="직사각형 41"/>
            <p:cNvSpPr/>
            <p:nvPr/>
          </p:nvSpPr>
          <p:spPr>
            <a:xfrm>
              <a:off x="2631873" y="3892043"/>
              <a:ext cx="829346" cy="151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93" name="그룹 92"/>
            <p:cNvGrpSpPr/>
            <p:nvPr/>
          </p:nvGrpSpPr>
          <p:grpSpPr>
            <a:xfrm>
              <a:off x="1734001" y="3498723"/>
              <a:ext cx="5944115" cy="2449891"/>
              <a:chOff x="3595678" y="4872625"/>
              <a:chExt cx="5944115" cy="2449891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3595678" y="4872625"/>
                <a:ext cx="5944115" cy="32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“</a:t>
                </a:r>
                <a:r>
                  <a:rPr lang="ko-KR" altLang="en-US" sz="1000" b="1" dirty="0" err="1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ㅇㅇㅇ</a:t>
                </a:r>
                <a:r>
                  <a:rPr lang="en-US" altLang="ko-KR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“ - </a:t>
                </a:r>
                <a:r>
                  <a:rPr lang="ko-KR" altLang="en-US" sz="1000" b="1" dirty="0" err="1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매체별</a:t>
                </a:r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ko-KR" altLang="en-US" sz="1000" b="1" dirty="0" err="1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버즈</a:t>
                </a:r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차트</a:t>
                </a:r>
                <a:endPara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3595678" y="5202024"/>
                <a:ext cx="5944115" cy="212049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</p:grpSp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5719" y="3962772"/>
              <a:ext cx="942460" cy="170012"/>
            </a:xfrm>
            <a:prstGeom prst="rect">
              <a:avLst/>
            </a:prstGeom>
          </p:spPr>
        </p:pic>
        <p:sp>
          <p:nvSpPr>
            <p:cNvPr id="97" name="모서리가 둥근 직사각형 96"/>
            <p:cNvSpPr/>
            <p:nvPr/>
          </p:nvSpPr>
          <p:spPr>
            <a:xfrm>
              <a:off x="7015118" y="3953805"/>
              <a:ext cx="517696" cy="170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다운로드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3193940" y="3956582"/>
              <a:ext cx="418437" cy="164458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일별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3650041" y="3956582"/>
              <a:ext cx="418437" cy="164458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주</a:t>
              </a:r>
              <a:r>
                <a:rPr lang="ko-KR" altLang="en-US" sz="800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별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4106142" y="3956582"/>
              <a:ext cx="418437" cy="164458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월</a:t>
              </a:r>
              <a:r>
                <a:rPr lang="ko-KR" altLang="en-US" sz="800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별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4562243" y="3956582"/>
              <a:ext cx="418437" cy="164458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분기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5018344" y="3956582"/>
              <a:ext cx="487810" cy="164458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요일별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cxnSp>
          <p:nvCxnSpPr>
            <p:cNvPr id="103" name="직선 연결선 102"/>
            <p:cNvCxnSpPr/>
            <p:nvPr/>
          </p:nvCxnSpPr>
          <p:spPr>
            <a:xfrm>
              <a:off x="1804320" y="4251774"/>
              <a:ext cx="57450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6621015" y="5386720"/>
              <a:ext cx="37702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7/20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3102046" y="5385489"/>
              <a:ext cx="37702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7/13</a:t>
              </a:r>
              <a:endPara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548886" y="5385489"/>
              <a:ext cx="37702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7/14</a:t>
              </a:r>
              <a:endPara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3886762" y="5385489"/>
              <a:ext cx="37702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7/15</a:t>
              </a:r>
              <a:endPara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4439816" y="5385489"/>
              <a:ext cx="37702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7/16</a:t>
              </a:r>
              <a:endPara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4869404" y="5385489"/>
              <a:ext cx="37702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7/17</a:t>
              </a:r>
              <a:endPara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351046" y="5385489"/>
              <a:ext cx="37702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7/18</a:t>
              </a:r>
              <a:endPara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918656" y="5385489"/>
              <a:ext cx="37702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7/19</a:t>
              </a:r>
              <a:endPara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7015118" y="5384460"/>
              <a:ext cx="37702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7/21</a:t>
              </a:r>
            </a:p>
          </p:txBody>
        </p:sp>
        <p:pic>
          <p:nvPicPr>
            <p:cNvPr id="186" name="그림 18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7179" y="5733976"/>
              <a:ext cx="142760" cy="133154"/>
            </a:xfrm>
            <a:prstGeom prst="rect">
              <a:avLst/>
            </a:prstGeom>
          </p:spPr>
        </p:pic>
        <p:pic>
          <p:nvPicPr>
            <p:cNvPr id="187" name="그림 18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1628" y="5733506"/>
              <a:ext cx="142760" cy="133154"/>
            </a:xfrm>
            <a:prstGeom prst="rect">
              <a:avLst/>
            </a:prstGeom>
          </p:spPr>
        </p:pic>
        <p:pic>
          <p:nvPicPr>
            <p:cNvPr id="188" name="그림 18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259" y="5733976"/>
              <a:ext cx="142760" cy="133154"/>
            </a:xfrm>
            <a:prstGeom prst="rect">
              <a:avLst/>
            </a:prstGeom>
          </p:spPr>
        </p:pic>
        <p:pic>
          <p:nvPicPr>
            <p:cNvPr id="189" name="그림 18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2105" y="5733506"/>
              <a:ext cx="142760" cy="133154"/>
            </a:xfrm>
            <a:prstGeom prst="rect">
              <a:avLst/>
            </a:prstGeom>
          </p:spPr>
        </p:pic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91917" y="5733850"/>
              <a:ext cx="142391" cy="132810"/>
            </a:xfrm>
            <a:prstGeom prst="rect">
              <a:avLst/>
            </a:prstGeom>
          </p:spPr>
        </p:pic>
        <p:sp>
          <p:nvSpPr>
            <p:cNvPr id="191" name="TextBox 190"/>
            <p:cNvSpPr txBox="1"/>
            <p:nvPr/>
          </p:nvSpPr>
          <p:spPr>
            <a:xfrm>
              <a:off x="3541060" y="5692361"/>
              <a:ext cx="2904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00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4284575" y="5698666"/>
              <a:ext cx="2904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00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973292" y="5699007"/>
              <a:ext cx="2904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00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645634" y="5694095"/>
              <a:ext cx="2904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00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6317976" y="5689183"/>
              <a:ext cx="2904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00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52466" y="4420812"/>
              <a:ext cx="4439651" cy="949494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61255" y="4406204"/>
              <a:ext cx="1037494" cy="1168941"/>
            </a:xfrm>
            <a:prstGeom prst="rect">
              <a:avLst/>
            </a:prstGeom>
          </p:spPr>
        </p:pic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4002" y="1619640"/>
            <a:ext cx="5944115" cy="18124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50" name="타원 249"/>
          <p:cNvSpPr/>
          <p:nvPr/>
        </p:nvSpPr>
        <p:spPr>
          <a:xfrm>
            <a:off x="1660676" y="132383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7015118" y="1668471"/>
            <a:ext cx="577320" cy="163313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Curation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023372" y="1013185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6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그림 15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399" y="2963957"/>
            <a:ext cx="1849490" cy="92474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login &gt; </a:t>
            </a:r>
            <a:r>
              <a:rPr lang="ko-KR" altLang="en-US" dirty="0" smtClean="0"/>
              <a:t>커버스토리 </a:t>
            </a:r>
            <a:r>
              <a:rPr lang="en-US" altLang="ko-KR" dirty="0" smtClean="0"/>
              <a:t>&gt; MY biz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기본적인 위젯 </a:t>
            </a:r>
            <a:r>
              <a:rPr lang="ko-KR" altLang="en-US" dirty="0" err="1" smtClean="0"/>
              <a:t>셋팅화면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산업별 키워드 랭킹 위젯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: </a:t>
            </a:r>
            <a:r>
              <a:rPr lang="ko-KR" altLang="en-US" dirty="0" smtClean="0"/>
              <a:t>서비스 가입 고객이 해당하는 </a:t>
            </a:r>
            <a:r>
              <a:rPr lang="ko-KR" altLang="en-US" dirty="0" err="1" smtClean="0"/>
              <a:t>산업분류에</a:t>
            </a:r>
            <a:r>
              <a:rPr lang="ko-KR" altLang="en-US" dirty="0" smtClean="0"/>
              <a:t> 이슈 키워드 노출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    - </a:t>
            </a:r>
            <a:r>
              <a:rPr lang="ko-KR" altLang="en-US" dirty="0" err="1"/>
              <a:t>버즈차트</a:t>
            </a:r>
            <a:r>
              <a:rPr lang="ko-KR" altLang="en-US" dirty="0"/>
              <a:t> 위젯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선택한 키워드의 </a:t>
            </a:r>
            <a:r>
              <a:rPr lang="ko-KR" altLang="en-US" dirty="0" err="1"/>
              <a:t>버즈</a:t>
            </a:r>
            <a:r>
              <a:rPr lang="ko-KR" altLang="en-US" dirty="0"/>
              <a:t> 추이 </a:t>
            </a:r>
            <a:r>
              <a:rPr lang="ko-KR" altLang="en-US" dirty="0" smtClean="0"/>
              <a:t>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키워드 속성에 따른 </a:t>
            </a:r>
            <a:r>
              <a:rPr lang="ko-KR" altLang="en-US" dirty="0" err="1"/>
              <a:t>연관어</a:t>
            </a:r>
            <a:r>
              <a:rPr lang="ko-KR" altLang="en-US" dirty="0"/>
              <a:t> </a:t>
            </a:r>
            <a:r>
              <a:rPr lang="en-US" altLang="ko-KR" dirty="0"/>
              <a:t>(word cloud) </a:t>
            </a:r>
            <a:r>
              <a:rPr lang="ko-KR" altLang="en-US" dirty="0"/>
              <a:t>위젯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산업별 이슈 키워드의 해당하는 </a:t>
            </a:r>
            <a:r>
              <a:rPr lang="ko-KR" altLang="en-US" dirty="0" err="1"/>
              <a:t>연관어</a:t>
            </a:r>
            <a:r>
              <a:rPr lang="ko-KR" altLang="en-US" dirty="0"/>
              <a:t> </a:t>
            </a:r>
            <a:r>
              <a:rPr lang="ko-KR" altLang="en-US" dirty="0" smtClean="0"/>
              <a:t>노출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포스트 위젯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선택한 키워드가 포함되어 있는 포스트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산업별 브랜드 인덱스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: </a:t>
            </a:r>
            <a:r>
              <a:rPr lang="ko-KR" altLang="en-US" dirty="0" smtClean="0"/>
              <a:t>서비스 가입자의 산업별 브랜드 인덱스로 표현하여 위치를 보여줌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경쟁사 랭킹 변화 위젯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서비스 가입 고객이 해당하는 </a:t>
            </a:r>
            <a:r>
              <a:rPr lang="ko-KR" altLang="en-US" dirty="0" err="1"/>
              <a:t>산업분류의</a:t>
            </a:r>
            <a:r>
              <a:rPr lang="ko-KR" altLang="en-US" dirty="0"/>
              <a:t> 경쟁사 순위 </a:t>
            </a:r>
            <a:r>
              <a:rPr lang="ko-KR" altLang="en-US" dirty="0" smtClean="0"/>
              <a:t>노출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/>
              <a:t>이슈 뉴스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설정 시 선택한 구분에 따른 최신 뉴스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이슈 미디어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설정 시 선택한 구분에 따른 최신 미디어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산업 맞춤 보고서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설정 시 선택한 구분에 따른 최신 보고서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</a:t>
            </a:r>
            <a:r>
              <a:rPr lang="en-US" altLang="ko-KR" dirty="0"/>
              <a:t>. </a:t>
            </a:r>
            <a:r>
              <a:rPr lang="ko-KR" altLang="en-US" dirty="0"/>
              <a:t>사용 가능한 위젯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dirty="0" smtClean="0"/>
              <a:t>   - </a:t>
            </a:r>
            <a:r>
              <a:rPr lang="ko-KR" altLang="en-US" dirty="0"/>
              <a:t>기간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산업별 키워드 랭킹  </a:t>
            </a:r>
            <a:r>
              <a:rPr lang="en-US" altLang="ko-KR" dirty="0">
                <a:solidFill>
                  <a:srgbClr val="FF0000"/>
                </a:solidFill>
              </a:rPr>
              <a:t>(Curation </a:t>
            </a:r>
            <a:r>
              <a:rPr lang="ko-KR" altLang="en-US" dirty="0">
                <a:solidFill>
                  <a:srgbClr val="FF0000"/>
                </a:solidFill>
              </a:rPr>
              <a:t>패치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경쟁사 순위 변화 </a:t>
            </a:r>
            <a:r>
              <a:rPr lang="en-US" altLang="ko-KR" dirty="0"/>
              <a:t>(</a:t>
            </a:r>
            <a:r>
              <a:rPr lang="ko-KR" altLang="en-US" dirty="0"/>
              <a:t>전체</a:t>
            </a:r>
            <a:r>
              <a:rPr lang="en-US" altLang="ko-KR" dirty="0"/>
              <a:t>, </a:t>
            </a:r>
            <a:r>
              <a:rPr lang="ko-KR" altLang="en-US" dirty="0" err="1"/>
              <a:t>산업군</a:t>
            </a:r>
            <a:r>
              <a:rPr lang="ko-KR" altLang="en-US" dirty="0"/>
              <a:t> 내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FF0000"/>
                </a:solidFill>
              </a:rPr>
              <a:t>(Curation </a:t>
            </a:r>
            <a:r>
              <a:rPr lang="ko-KR" altLang="en-US" dirty="0">
                <a:solidFill>
                  <a:srgbClr val="FF0000"/>
                </a:solidFill>
              </a:rPr>
              <a:t>패치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이슈 키워드 순위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브랜드 인덱스 </a:t>
            </a:r>
            <a:r>
              <a:rPr lang="en-US" altLang="ko-KR" dirty="0"/>
              <a:t>(</a:t>
            </a:r>
            <a:r>
              <a:rPr lang="ko-KR" altLang="en-US" dirty="0"/>
              <a:t>전체</a:t>
            </a:r>
            <a:r>
              <a:rPr lang="en-US" altLang="ko-KR" dirty="0"/>
              <a:t>, </a:t>
            </a:r>
            <a:r>
              <a:rPr lang="ko-KR" altLang="en-US" dirty="0"/>
              <a:t>산업별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FF0000"/>
                </a:solidFill>
              </a:rPr>
              <a:t>(Curation </a:t>
            </a:r>
            <a:r>
              <a:rPr lang="ko-KR" altLang="en-US" dirty="0">
                <a:solidFill>
                  <a:srgbClr val="FF0000"/>
                </a:solidFill>
              </a:rPr>
              <a:t>패치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매체별</a:t>
            </a:r>
            <a:r>
              <a:rPr lang="ko-KR" altLang="en-US" dirty="0"/>
              <a:t> </a:t>
            </a:r>
            <a:r>
              <a:rPr lang="ko-KR" altLang="en-US" dirty="0" err="1"/>
              <a:t>버즈</a:t>
            </a:r>
            <a:r>
              <a:rPr lang="ko-KR" altLang="en-US" dirty="0"/>
              <a:t> 차트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버즈</a:t>
            </a:r>
            <a:r>
              <a:rPr lang="ko-KR" altLang="en-US" dirty="0"/>
              <a:t>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/>
              <a:t>부정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매체별</a:t>
            </a:r>
            <a:r>
              <a:rPr lang="ko-KR" altLang="en-US" dirty="0"/>
              <a:t> 비율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연관어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감성어</a:t>
            </a:r>
            <a:r>
              <a:rPr lang="ko-KR" altLang="en-US" dirty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위클리 뉴스 </a:t>
            </a:r>
            <a:r>
              <a:rPr lang="en-US" altLang="ko-KR" dirty="0">
                <a:solidFill>
                  <a:srgbClr val="FF0000"/>
                </a:solidFill>
              </a:rPr>
              <a:t>(Curation </a:t>
            </a:r>
            <a:r>
              <a:rPr lang="ko-KR" altLang="en-US" dirty="0">
                <a:solidFill>
                  <a:srgbClr val="FF0000"/>
                </a:solidFill>
              </a:rPr>
              <a:t>패치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이슈 뉴스 </a:t>
            </a:r>
            <a:r>
              <a:rPr lang="en-US" altLang="ko-KR" dirty="0">
                <a:solidFill>
                  <a:srgbClr val="FF0000"/>
                </a:solidFill>
              </a:rPr>
              <a:t>(Curation </a:t>
            </a:r>
            <a:r>
              <a:rPr lang="ko-KR" altLang="en-US" dirty="0">
                <a:solidFill>
                  <a:srgbClr val="FF0000"/>
                </a:solidFill>
              </a:rPr>
              <a:t>패치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이슈 미디어 </a:t>
            </a:r>
            <a:r>
              <a:rPr lang="en-US" altLang="ko-KR" dirty="0">
                <a:solidFill>
                  <a:srgbClr val="FF0000"/>
                </a:solidFill>
              </a:rPr>
              <a:t>(Curation </a:t>
            </a:r>
            <a:r>
              <a:rPr lang="ko-KR" altLang="en-US" dirty="0">
                <a:solidFill>
                  <a:srgbClr val="FF0000"/>
                </a:solidFill>
              </a:rPr>
              <a:t>패치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   </a:t>
            </a:r>
            <a:r>
              <a:rPr lang="en-US" altLang="ko-KR" dirty="0"/>
              <a:t> - </a:t>
            </a:r>
            <a:r>
              <a:rPr lang="ko-KR" altLang="en-US" dirty="0"/>
              <a:t>산업 맞춤 보고서 </a:t>
            </a:r>
            <a:r>
              <a:rPr lang="en-US" altLang="ko-KR" dirty="0">
                <a:solidFill>
                  <a:srgbClr val="FF0000"/>
                </a:solidFill>
              </a:rPr>
              <a:t>(Curation </a:t>
            </a:r>
            <a:r>
              <a:rPr lang="ko-KR" altLang="en-US" dirty="0">
                <a:solidFill>
                  <a:srgbClr val="FF0000"/>
                </a:solidFill>
              </a:rPr>
              <a:t>패치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/>
              <a:t>    - </a:t>
            </a:r>
            <a:r>
              <a:rPr lang="ko-KR" altLang="en-US" dirty="0"/>
              <a:t>포스트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5375921" y="1297638"/>
            <a:ext cx="2322222" cy="22108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포스트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375920" y="1518722"/>
            <a:ext cx="2322223" cy="30514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/>
          <a:srcRect b="9043"/>
          <a:stretch/>
        </p:blipFill>
        <p:spPr>
          <a:xfrm>
            <a:off x="5517573" y="1852727"/>
            <a:ext cx="2076067" cy="1928531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3"/>
          <a:srcRect t="12023"/>
          <a:stretch/>
        </p:blipFill>
        <p:spPr>
          <a:xfrm>
            <a:off x="5519936" y="2591483"/>
            <a:ext cx="2076067" cy="1865334"/>
          </a:xfrm>
          <a:prstGeom prst="rect">
            <a:avLst/>
          </a:prstGeom>
        </p:spPr>
      </p:pic>
      <p:sp>
        <p:nvSpPr>
          <p:cNvPr id="87" name="모서리가 둥근 직사각형 86"/>
          <p:cNvSpPr/>
          <p:nvPr/>
        </p:nvSpPr>
        <p:spPr>
          <a:xfrm>
            <a:off x="7043828" y="1600130"/>
            <a:ext cx="517696" cy="1218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947" y="1594527"/>
            <a:ext cx="642315" cy="11586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631" y="4643794"/>
            <a:ext cx="2847511" cy="1495145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6"/>
          <a:srcRect b="15781"/>
          <a:stretch/>
        </p:blipFill>
        <p:spPr>
          <a:xfrm>
            <a:off x="1741933" y="4643795"/>
            <a:ext cx="3050368" cy="137749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4262" y="1298469"/>
            <a:ext cx="3485040" cy="3263704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0" name="직선 연결선 49"/>
          <p:cNvCxnSpPr/>
          <p:nvPr/>
        </p:nvCxnSpPr>
        <p:spPr>
          <a:xfrm>
            <a:off x="5440414" y="1773734"/>
            <a:ext cx="21904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2776702" y="1559229"/>
            <a:ext cx="720080" cy="186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552076" y="2465875"/>
            <a:ext cx="377779" cy="93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785945" y="908720"/>
            <a:ext cx="11128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sng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편의점 산업 분류</a:t>
            </a:r>
            <a:endParaRPr lang="ko-KR" altLang="en-US" sz="1050" b="1" u="sng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7066966" y="4651578"/>
            <a:ext cx="577320" cy="163313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Curation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4154693" y="4659288"/>
            <a:ext cx="577320" cy="163313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Curation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88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399" y="2963957"/>
            <a:ext cx="1849490" cy="92474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login &gt; </a:t>
            </a:r>
            <a:r>
              <a:rPr lang="ko-KR" altLang="en-US" dirty="0" smtClean="0"/>
              <a:t>커버스토리 </a:t>
            </a:r>
            <a:r>
              <a:rPr lang="en-US" altLang="ko-KR" dirty="0" smtClean="0"/>
              <a:t>&gt; MY biz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1. </a:t>
            </a:r>
            <a:r>
              <a:rPr lang="ko-KR" altLang="en-US" dirty="0"/>
              <a:t>기본적인 위젯 </a:t>
            </a:r>
            <a:r>
              <a:rPr lang="ko-KR" altLang="en-US" dirty="0" err="1"/>
              <a:t>셋팅화면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산업별 키워드 랭킹 위젯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서비스 가입 고객이 해당하는 </a:t>
            </a:r>
            <a:r>
              <a:rPr lang="ko-KR" altLang="en-US" dirty="0" err="1"/>
              <a:t>산업분류에</a:t>
            </a:r>
            <a:r>
              <a:rPr lang="ko-KR" altLang="en-US" dirty="0"/>
              <a:t> 이슈 키워드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버즈차트</a:t>
            </a:r>
            <a:r>
              <a:rPr lang="ko-KR" altLang="en-US" dirty="0"/>
              <a:t> 위젯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선택한 키워드의 </a:t>
            </a:r>
            <a:r>
              <a:rPr lang="ko-KR" altLang="en-US" dirty="0" err="1"/>
              <a:t>버즈</a:t>
            </a:r>
            <a:r>
              <a:rPr lang="ko-KR" altLang="en-US" dirty="0"/>
              <a:t> 추이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속성에 따른 </a:t>
            </a:r>
            <a:r>
              <a:rPr lang="ko-KR" altLang="en-US" dirty="0" err="1"/>
              <a:t>연관어</a:t>
            </a:r>
            <a:r>
              <a:rPr lang="ko-KR" altLang="en-US" dirty="0"/>
              <a:t> </a:t>
            </a:r>
            <a:r>
              <a:rPr lang="en-US" altLang="ko-KR" dirty="0"/>
              <a:t>(word cloud) </a:t>
            </a:r>
            <a:r>
              <a:rPr lang="ko-KR" altLang="en-US" dirty="0"/>
              <a:t>위젯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산업별 이슈 키워드의 해당하는 </a:t>
            </a:r>
            <a:r>
              <a:rPr lang="ko-KR" altLang="en-US" dirty="0" err="1"/>
              <a:t>연관어</a:t>
            </a:r>
            <a:r>
              <a:rPr lang="ko-KR" altLang="en-US" dirty="0"/>
              <a:t>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포스트 위젯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선택한 키워드가 포함되어 있는 포스트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산업별 브랜드 인덱스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서비스 가입자의 산업별 브랜드 인덱스로 표현하여 위치를 보여줌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경쟁사 랭킹 변화 위젯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서비스 가입 고객이 해당하는 </a:t>
            </a:r>
            <a:r>
              <a:rPr lang="ko-KR" altLang="en-US" dirty="0" err="1"/>
              <a:t>산업분류의</a:t>
            </a:r>
            <a:r>
              <a:rPr lang="ko-KR" altLang="en-US" dirty="0"/>
              <a:t> 경쟁사 순위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이슈 뉴스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설정 시 선택한 구분에 따른 최신 뉴스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이슈 미디어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설정 시 선택한 구분에 따른 최신 미디어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산업 맞춤 보고서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설정 시 선택한 구분에 따른 최신 보고서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2. </a:t>
            </a:r>
            <a:r>
              <a:rPr lang="ko-KR" altLang="en-US" dirty="0"/>
              <a:t>사용 가능한 위젯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기간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산업별 키워드 랭킹  </a:t>
            </a:r>
            <a:r>
              <a:rPr lang="en-US" altLang="ko-KR" dirty="0">
                <a:solidFill>
                  <a:srgbClr val="FF0000"/>
                </a:solidFill>
              </a:rPr>
              <a:t>(Curation </a:t>
            </a:r>
            <a:r>
              <a:rPr lang="ko-KR" altLang="en-US" dirty="0">
                <a:solidFill>
                  <a:srgbClr val="FF0000"/>
                </a:solidFill>
              </a:rPr>
              <a:t>패치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경쟁사 순위 변화 </a:t>
            </a:r>
            <a:r>
              <a:rPr lang="en-US" altLang="ko-KR" dirty="0"/>
              <a:t>(</a:t>
            </a:r>
            <a:r>
              <a:rPr lang="ko-KR" altLang="en-US" dirty="0"/>
              <a:t>전체</a:t>
            </a:r>
            <a:r>
              <a:rPr lang="en-US" altLang="ko-KR" dirty="0"/>
              <a:t>, </a:t>
            </a:r>
            <a:r>
              <a:rPr lang="ko-KR" altLang="en-US" dirty="0" err="1"/>
              <a:t>산업군</a:t>
            </a:r>
            <a:r>
              <a:rPr lang="ko-KR" altLang="en-US" dirty="0"/>
              <a:t> 내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FF0000"/>
                </a:solidFill>
              </a:rPr>
              <a:t>(Curation </a:t>
            </a:r>
            <a:r>
              <a:rPr lang="ko-KR" altLang="en-US" dirty="0">
                <a:solidFill>
                  <a:srgbClr val="FF0000"/>
                </a:solidFill>
              </a:rPr>
              <a:t>패치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이슈 키워드 순위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브랜드 인덱스 </a:t>
            </a:r>
            <a:r>
              <a:rPr lang="en-US" altLang="ko-KR" dirty="0"/>
              <a:t>(</a:t>
            </a:r>
            <a:r>
              <a:rPr lang="ko-KR" altLang="en-US" dirty="0"/>
              <a:t>전체</a:t>
            </a:r>
            <a:r>
              <a:rPr lang="en-US" altLang="ko-KR" dirty="0"/>
              <a:t>, </a:t>
            </a:r>
            <a:r>
              <a:rPr lang="ko-KR" altLang="en-US" dirty="0"/>
              <a:t>산업별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FF0000"/>
                </a:solidFill>
              </a:rPr>
              <a:t>(Curation </a:t>
            </a:r>
            <a:r>
              <a:rPr lang="ko-KR" altLang="en-US" dirty="0">
                <a:solidFill>
                  <a:srgbClr val="FF0000"/>
                </a:solidFill>
              </a:rPr>
              <a:t>패치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매체별</a:t>
            </a:r>
            <a:r>
              <a:rPr lang="ko-KR" altLang="en-US" dirty="0"/>
              <a:t> </a:t>
            </a:r>
            <a:r>
              <a:rPr lang="ko-KR" altLang="en-US" dirty="0" err="1"/>
              <a:t>버즈</a:t>
            </a:r>
            <a:r>
              <a:rPr lang="ko-KR" altLang="en-US" dirty="0"/>
              <a:t> 차트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버즈</a:t>
            </a:r>
            <a:r>
              <a:rPr lang="ko-KR" altLang="en-US" dirty="0"/>
              <a:t>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/>
              <a:t>부정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매체별</a:t>
            </a:r>
            <a:r>
              <a:rPr lang="ko-KR" altLang="en-US" dirty="0"/>
              <a:t> 비율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연관어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감성어</a:t>
            </a:r>
            <a:r>
              <a:rPr lang="ko-KR" altLang="en-US" dirty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위클리 뉴스 </a:t>
            </a:r>
            <a:r>
              <a:rPr lang="en-US" altLang="ko-KR" dirty="0">
                <a:solidFill>
                  <a:srgbClr val="FF0000"/>
                </a:solidFill>
              </a:rPr>
              <a:t>(Curation </a:t>
            </a:r>
            <a:r>
              <a:rPr lang="ko-KR" altLang="en-US" dirty="0">
                <a:solidFill>
                  <a:srgbClr val="FF0000"/>
                </a:solidFill>
              </a:rPr>
              <a:t>패치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이슈 뉴스 </a:t>
            </a:r>
            <a:r>
              <a:rPr lang="en-US" altLang="ko-KR" dirty="0">
                <a:solidFill>
                  <a:srgbClr val="FF0000"/>
                </a:solidFill>
              </a:rPr>
              <a:t>(Curation </a:t>
            </a:r>
            <a:r>
              <a:rPr lang="ko-KR" altLang="en-US" dirty="0">
                <a:solidFill>
                  <a:srgbClr val="FF0000"/>
                </a:solidFill>
              </a:rPr>
              <a:t>패치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이슈 미디어 </a:t>
            </a:r>
            <a:r>
              <a:rPr lang="en-US" altLang="ko-KR" dirty="0">
                <a:solidFill>
                  <a:srgbClr val="FF0000"/>
                </a:solidFill>
              </a:rPr>
              <a:t>(Curation </a:t>
            </a:r>
            <a:r>
              <a:rPr lang="ko-KR" altLang="en-US" dirty="0">
                <a:solidFill>
                  <a:srgbClr val="FF0000"/>
                </a:solidFill>
              </a:rPr>
              <a:t>패치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   </a:t>
            </a:r>
            <a:r>
              <a:rPr lang="en-US" altLang="ko-KR" dirty="0"/>
              <a:t> - </a:t>
            </a:r>
            <a:r>
              <a:rPr lang="ko-KR" altLang="en-US" dirty="0"/>
              <a:t>산업 맞춤 보고서 </a:t>
            </a:r>
            <a:r>
              <a:rPr lang="en-US" altLang="ko-KR" dirty="0">
                <a:solidFill>
                  <a:srgbClr val="FF0000"/>
                </a:solidFill>
              </a:rPr>
              <a:t>(Curation </a:t>
            </a:r>
            <a:r>
              <a:rPr lang="ko-KR" altLang="en-US" dirty="0">
                <a:solidFill>
                  <a:srgbClr val="FF0000"/>
                </a:solidFill>
              </a:rPr>
              <a:t>패치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/>
              <a:t>    - </a:t>
            </a:r>
            <a:r>
              <a:rPr lang="ko-KR" altLang="en-US" dirty="0"/>
              <a:t>포스트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752506" y="1518105"/>
            <a:ext cx="5893242" cy="22108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이슈 뉴스</a:t>
            </a:r>
            <a:endParaRPr lang="ko-KR" altLang="en-US" sz="10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52505" y="1739188"/>
            <a:ext cx="5893242" cy="229437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752506" y="4144003"/>
            <a:ext cx="2785130" cy="21964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이슈 미디어</a:t>
            </a:r>
            <a:endParaRPr lang="ko-KR" altLang="en-US" sz="10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752505" y="4363649"/>
            <a:ext cx="2785131" cy="1503406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/>
          <a:srcRect l="33141"/>
          <a:stretch/>
        </p:blipFill>
        <p:spPr>
          <a:xfrm>
            <a:off x="1772841" y="4467052"/>
            <a:ext cx="2700860" cy="1307505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4725137" y="4154220"/>
            <a:ext cx="2920609" cy="21964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산업 맞춤 보고서</a:t>
            </a:r>
            <a:endParaRPr lang="ko-KR" altLang="en-US" sz="10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725137" y="4373866"/>
            <a:ext cx="2920610" cy="1503406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/>
          <a:srcRect l="33141"/>
          <a:stretch/>
        </p:blipFill>
        <p:spPr>
          <a:xfrm>
            <a:off x="4809311" y="4444067"/>
            <a:ext cx="2700860" cy="130750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843007" y="5336376"/>
            <a:ext cx="130860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유통</a:t>
            </a:r>
            <a:r>
              <a:rPr lang="en-US" altLang="ko-KR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2017</a:t>
            </a:r>
            <a:r>
              <a:rPr lang="ko-KR" altLang="en-US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편의점 판매 상품 변화</a:t>
            </a:r>
            <a:r>
              <a:rPr lang="en-US" altLang="ko-KR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조회</a:t>
            </a:r>
            <a:r>
              <a:rPr lang="en-US" altLang="ko-KR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192,000 |  </a:t>
            </a:r>
            <a:r>
              <a:rPr lang="ko-KR" altLang="en-US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작성일 </a:t>
            </a:r>
            <a:r>
              <a:rPr lang="en-US" altLang="ko-KR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2017.05.20</a:t>
            </a:r>
          </a:p>
          <a:p>
            <a:pPr algn="ctr"/>
            <a:endParaRPr lang="en-US" altLang="ko-KR" sz="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ko-KR" altLang="en-US" sz="6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014683" y="5656122"/>
            <a:ext cx="458061" cy="1717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구매하기</a:t>
            </a:r>
            <a:endParaRPr lang="ko-KR" altLang="en-US" sz="5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534280" y="5656122"/>
            <a:ext cx="458061" cy="1717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스크랩</a:t>
            </a:r>
            <a:endParaRPr lang="ko-KR" altLang="en-US" sz="5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221854" y="5336376"/>
            <a:ext cx="130860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유통</a:t>
            </a:r>
            <a:r>
              <a:rPr lang="en-US" altLang="ko-KR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2017</a:t>
            </a:r>
            <a:r>
              <a:rPr lang="ko-KR" altLang="en-US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편의점 판매 상품 변화</a:t>
            </a:r>
            <a:r>
              <a:rPr lang="en-US" altLang="ko-KR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조회</a:t>
            </a:r>
            <a:r>
              <a:rPr lang="en-US" altLang="ko-KR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192,000 |  </a:t>
            </a:r>
            <a:r>
              <a:rPr lang="ko-KR" altLang="en-US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작성일 </a:t>
            </a:r>
            <a:r>
              <a:rPr lang="en-US" altLang="ko-KR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2017.05.20</a:t>
            </a:r>
          </a:p>
          <a:p>
            <a:pPr algn="ctr"/>
            <a:endParaRPr lang="en-US" altLang="ko-KR" sz="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ko-KR" altLang="en-US" sz="6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393530" y="5656122"/>
            <a:ext cx="458061" cy="1717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구매하기</a:t>
            </a:r>
            <a:endParaRPr lang="ko-KR" altLang="en-US" sz="5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6913127" y="5656122"/>
            <a:ext cx="458061" cy="1717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스크랩</a:t>
            </a:r>
            <a:endParaRPr lang="ko-KR" altLang="en-US" sz="5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785945" y="908720"/>
            <a:ext cx="11128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sng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편의점 산업 분류</a:t>
            </a:r>
            <a:endParaRPr lang="ko-KR" altLang="en-US" sz="1050" b="1" u="sng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7026234" y="1554155"/>
            <a:ext cx="577320" cy="163313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Curation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026230" y="4182386"/>
            <a:ext cx="577320" cy="163313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Curation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896381" y="4164929"/>
            <a:ext cx="577320" cy="163313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Curation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43" y="4620773"/>
            <a:ext cx="1177410" cy="717565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779" y="4623478"/>
            <a:ext cx="1190373" cy="66352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527" y="1838492"/>
            <a:ext cx="5662643" cy="21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4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028" y="1813226"/>
            <a:ext cx="5175128" cy="420677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</a:t>
            </a:r>
            <a:r>
              <a:rPr lang="en-US" altLang="ko-KR" dirty="0" smtClean="0"/>
              <a:t>biz &gt;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/>
              <a:t>대시보드에 사용 할 수 있는 </a:t>
            </a:r>
            <a:r>
              <a:rPr lang="ko-KR" altLang="en-US" dirty="0" err="1"/>
              <a:t>위젯리스트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동일한 위젯을 선택한 경우 팝업 </a:t>
            </a:r>
            <a:r>
              <a:rPr lang="en-US" altLang="ko-KR" dirty="0"/>
              <a:t>a</a:t>
            </a:r>
            <a:r>
              <a:rPr lang="ko-KR" altLang="en-US" dirty="0" smtClean="0"/>
              <a:t>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계약이 되지않은 위젯리스트의 경우는 비활성화 표시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</a:t>
            </a:r>
            <a:r>
              <a:rPr lang="ko-KR" altLang="en-US" dirty="0"/>
              <a:t>클릭 시 </a:t>
            </a:r>
            <a:r>
              <a:rPr lang="en-US" altLang="ko-KR" dirty="0"/>
              <a:t>h</a:t>
            </a:r>
            <a:r>
              <a:rPr lang="ko-KR" altLang="en-US" dirty="0"/>
              <a:t>팝업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설정 할 대시보드 영역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이름 수정이 가능함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삭제 버튼을 누를 경우 팝업 </a:t>
            </a:r>
            <a:r>
              <a:rPr lang="en-US" altLang="ko-KR" dirty="0"/>
              <a:t>b</a:t>
            </a:r>
            <a:r>
              <a:rPr lang="ko-KR" altLang="en-US" dirty="0"/>
              <a:t>가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My biz</a:t>
            </a:r>
            <a:r>
              <a:rPr lang="ko-KR" altLang="en-US" dirty="0"/>
              <a:t>가 한 개인 경우 삭제가 되지 않음 </a:t>
            </a:r>
            <a:r>
              <a:rPr lang="en-US" altLang="ko-KR" dirty="0"/>
              <a:t>(</a:t>
            </a:r>
            <a:r>
              <a:rPr lang="ko-KR" altLang="en-US" dirty="0"/>
              <a:t>팝업 </a:t>
            </a:r>
            <a:r>
              <a:rPr lang="en-US" altLang="ko-KR" dirty="0"/>
              <a:t>c)</a:t>
            </a:r>
            <a:br>
              <a:rPr lang="en-US" altLang="ko-KR" dirty="0"/>
            </a:br>
            <a:r>
              <a:rPr lang="en-US" altLang="ko-KR" dirty="0"/>
              <a:t>    - My biz</a:t>
            </a:r>
            <a:r>
              <a:rPr lang="ko-KR" altLang="en-US" dirty="0"/>
              <a:t>를 추가 할 수 있음 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 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개수 확장은 문의하기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한도 개수 초과 시 팝업 </a:t>
            </a:r>
            <a:r>
              <a:rPr lang="en-US" altLang="ko-KR" dirty="0"/>
              <a:t>d</a:t>
            </a:r>
            <a:r>
              <a:rPr lang="ko-KR" altLang="en-US" dirty="0"/>
              <a:t>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위젯 이동 및 크기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위젯을 선택하여 위치를 변경하거나 크기를 변경 할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* </a:t>
            </a:r>
            <a:r>
              <a:rPr lang="ko-KR" altLang="en-US" dirty="0"/>
              <a:t>위치 변경은 정해진 그리드의 영역에 따라 이동이 되며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      </a:t>
            </a:r>
            <a:r>
              <a:rPr lang="ko-KR" altLang="en-US" dirty="0"/>
              <a:t>크기는 위젯에 정해진 크기로만 변경이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각 각의 위젯의 기능을 설정하는 버튼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각각의 세부적인 위젯의 설정 기능은 별도 페이지에서 정의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선택 위젯을 삭제하는 버튼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버튼을 클릭 할 경우 팝업 </a:t>
            </a:r>
            <a:r>
              <a:rPr lang="en-US" altLang="ko-KR" dirty="0"/>
              <a:t>e</a:t>
            </a:r>
            <a:r>
              <a:rPr lang="ko-KR" altLang="en-US" dirty="0"/>
              <a:t>가 노출됨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6. </a:t>
            </a:r>
            <a:r>
              <a:rPr lang="ko-KR" altLang="en-US" dirty="0"/>
              <a:t>대시보드를 수정한 내역을 저장 또는 취소하는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취소 </a:t>
            </a:r>
            <a:r>
              <a:rPr lang="en-US" altLang="ko-KR" dirty="0"/>
              <a:t>: </a:t>
            </a:r>
            <a:r>
              <a:rPr lang="ko-KR" altLang="en-US" dirty="0"/>
              <a:t>수정 내역을 반영하지 않고 기존 상태로 변경</a:t>
            </a:r>
            <a:r>
              <a:rPr lang="en-US" altLang="ko-KR" dirty="0"/>
              <a:t>, </a:t>
            </a:r>
            <a:r>
              <a:rPr lang="ko-KR" altLang="en-US" dirty="0"/>
              <a:t>팝업</a:t>
            </a:r>
            <a:r>
              <a:rPr lang="en-US" altLang="ko-KR" dirty="0"/>
              <a:t>f </a:t>
            </a:r>
            <a:r>
              <a:rPr lang="ko-KR" altLang="en-US" dirty="0"/>
              <a:t>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저장 </a:t>
            </a:r>
            <a:r>
              <a:rPr lang="en-US" altLang="ko-KR" dirty="0"/>
              <a:t>: </a:t>
            </a:r>
            <a:r>
              <a:rPr lang="ko-KR" altLang="en-US" dirty="0"/>
              <a:t>수정 내역을 반영하여 저장</a:t>
            </a:r>
            <a:r>
              <a:rPr lang="en-US" altLang="ko-KR" dirty="0"/>
              <a:t>, </a:t>
            </a:r>
            <a:r>
              <a:rPr lang="ko-KR" altLang="en-US" dirty="0"/>
              <a:t>팝업</a:t>
            </a:r>
            <a:r>
              <a:rPr lang="en-US" altLang="ko-KR" dirty="0"/>
              <a:t>g </a:t>
            </a:r>
            <a:r>
              <a:rPr lang="ko-KR" altLang="en-US" dirty="0"/>
              <a:t>노출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271464" y="908720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u="sng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MY biz 1</a:t>
            </a:r>
            <a:endParaRPr lang="ko-KR" altLang="en-US" sz="1050" b="1" u="sng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876" y="1389669"/>
            <a:ext cx="1073843" cy="193985"/>
          </a:xfrm>
          <a:prstGeom prst="rect">
            <a:avLst/>
          </a:prstGeom>
        </p:spPr>
      </p:pic>
      <p:sp>
        <p:nvSpPr>
          <p:cNvPr id="151" name="사각형: 둥근 모서리 79"/>
          <p:cNvSpPr/>
          <p:nvPr/>
        </p:nvSpPr>
        <p:spPr>
          <a:xfrm>
            <a:off x="2248044" y="1752187"/>
            <a:ext cx="45719" cy="767894"/>
          </a:xfrm>
          <a:prstGeom prst="roundRect">
            <a:avLst/>
          </a:prstGeom>
          <a:solidFill>
            <a:srgbClr val="BFBFB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2318766" y="1271998"/>
            <a:ext cx="0" cy="47480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/>
          <p:cNvSpPr/>
          <p:nvPr/>
        </p:nvSpPr>
        <p:spPr>
          <a:xfrm>
            <a:off x="2351337" y="1276101"/>
            <a:ext cx="1385629" cy="20868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b="1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MY biz 1</a:t>
            </a:r>
            <a:endParaRPr lang="ko-KR" altLang="en-US" sz="8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54" name="그림 1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829" y="1308186"/>
            <a:ext cx="132451" cy="132451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04" y="1319690"/>
            <a:ext cx="116154" cy="116154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928" y="2587365"/>
            <a:ext cx="168887" cy="168887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1058827" y="1627504"/>
            <a:ext cx="1276311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기간</a:t>
            </a:r>
            <a:br>
              <a: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©</a:t>
            </a:r>
            <a: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산업별 </a:t>
            </a:r>
            <a:r>
              <a: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키워드 랭킹 </a:t>
            </a:r>
            <a:br>
              <a: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©</a:t>
            </a:r>
            <a: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경쟁사 </a:t>
            </a:r>
            <a:r>
              <a: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순위 변화 </a:t>
            </a:r>
            <a:r>
              <a:rPr lang="en-US" altLang="ko-KR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이슈 키워드 순위</a:t>
            </a:r>
            <a:br>
              <a: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en-US" altLang="ko-KR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© </a:t>
            </a:r>
            <a: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브랜드 </a:t>
            </a:r>
            <a:r>
              <a: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인덱스 </a:t>
            </a:r>
            <a:r>
              <a:rPr lang="en-US" altLang="ko-KR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9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</a:t>
            </a:r>
            <a:r>
              <a: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  <a:br>
              <a:rPr lang="ko-KR" altLang="en-US" sz="9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9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긍</a:t>
            </a:r>
            <a: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부정 차트</a:t>
            </a:r>
            <a:b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9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매체별</a:t>
            </a:r>
            <a: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비율 차트</a:t>
            </a:r>
            <a:b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9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9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감성어</a:t>
            </a:r>
            <a: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b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© </a:t>
            </a:r>
            <a: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위클리 뉴스</a:t>
            </a:r>
            <a:b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© </a:t>
            </a:r>
            <a: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이슈 뉴스</a:t>
            </a:r>
            <a:br>
              <a:rPr lang="ko-KR" altLang="en-US" sz="9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© </a:t>
            </a:r>
            <a:r>
              <a:rPr lang="ko-KR" altLang="en-US" sz="900" dirty="0" smtClean="0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이슈 미디어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© </a:t>
            </a:r>
            <a:r>
              <a:rPr lang="ko-KR" altLang="en-US" sz="900" dirty="0" err="1" smtClean="0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산업맞춥</a:t>
            </a:r>
            <a:r>
              <a:rPr lang="ko-KR" altLang="en-US" sz="900" dirty="0" smtClean="0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보고서</a:t>
            </a:r>
            <a:br>
              <a:rPr lang="ko-KR" altLang="en-US" sz="900" dirty="0" smtClean="0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900" dirty="0" smtClean="0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포스트</a:t>
            </a:r>
            <a:endParaRPr lang="en-US" altLang="ko-KR" sz="900" dirty="0">
              <a:solidFill>
                <a:schemeClr val="bg1">
                  <a:lumMod val="7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1038994" y="130108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59" name="타원 158"/>
          <p:cNvSpPr/>
          <p:nvPr/>
        </p:nvSpPr>
        <p:spPr>
          <a:xfrm>
            <a:off x="2245072" y="127231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60" name="모서리가 둥근 직사각형 159"/>
          <p:cNvSpPr/>
          <p:nvPr/>
        </p:nvSpPr>
        <p:spPr>
          <a:xfrm>
            <a:off x="7633155" y="2710968"/>
            <a:ext cx="51758" cy="5901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778533" y="1309112"/>
            <a:ext cx="129396" cy="1293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2" name="직선 연결선 161"/>
          <p:cNvCxnSpPr/>
          <p:nvPr/>
        </p:nvCxnSpPr>
        <p:spPr>
          <a:xfrm>
            <a:off x="2786175" y="1484784"/>
            <a:ext cx="4981179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3" name="그룹 162"/>
          <p:cNvGrpSpPr/>
          <p:nvPr/>
        </p:nvGrpSpPr>
        <p:grpSpPr>
          <a:xfrm>
            <a:off x="2564565" y="1572520"/>
            <a:ext cx="1695627" cy="212242"/>
            <a:chOff x="4443866" y="4429513"/>
            <a:chExt cx="1695627" cy="212242"/>
          </a:xfrm>
        </p:grpSpPr>
        <p:sp>
          <p:nvSpPr>
            <p:cNvPr id="164" name="직사각형 163"/>
            <p:cNvSpPr/>
            <p:nvPr/>
          </p:nvSpPr>
          <p:spPr>
            <a:xfrm>
              <a:off x="4549925" y="4429513"/>
              <a:ext cx="1589568" cy="212242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2017-01-08~ 2017-05-08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65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3866" y="4466519"/>
              <a:ext cx="133274" cy="126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7" name="그룹 166"/>
          <p:cNvGrpSpPr/>
          <p:nvPr/>
        </p:nvGrpSpPr>
        <p:grpSpPr>
          <a:xfrm>
            <a:off x="7124636" y="1844423"/>
            <a:ext cx="324955" cy="132451"/>
            <a:chOff x="7256426" y="5202882"/>
            <a:chExt cx="324955" cy="132451"/>
          </a:xfrm>
        </p:grpSpPr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426" y="5202882"/>
              <a:ext cx="132451" cy="132451"/>
            </a:xfrm>
            <a:prstGeom prst="rect">
              <a:avLst/>
            </a:prstGeom>
          </p:spPr>
        </p:pic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8930" y="5202882"/>
              <a:ext cx="132451" cy="132451"/>
            </a:xfrm>
            <a:prstGeom prst="rect">
              <a:avLst/>
            </a:prstGeom>
          </p:spPr>
        </p:pic>
      </p:grpSp>
      <p:grpSp>
        <p:nvGrpSpPr>
          <p:cNvPr id="170" name="그룹 169"/>
          <p:cNvGrpSpPr/>
          <p:nvPr/>
        </p:nvGrpSpPr>
        <p:grpSpPr>
          <a:xfrm>
            <a:off x="4102907" y="4744199"/>
            <a:ext cx="324955" cy="132451"/>
            <a:chOff x="7256426" y="5202882"/>
            <a:chExt cx="324955" cy="132451"/>
          </a:xfrm>
        </p:grpSpPr>
        <p:pic>
          <p:nvPicPr>
            <p:cNvPr id="171" name="그림 17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426" y="5202882"/>
              <a:ext cx="132451" cy="132451"/>
            </a:xfrm>
            <a:prstGeom prst="rect">
              <a:avLst/>
            </a:prstGeom>
          </p:spPr>
        </p:pic>
        <p:pic>
          <p:nvPicPr>
            <p:cNvPr id="172" name="그림 1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8930" y="5202882"/>
              <a:ext cx="132451" cy="132451"/>
            </a:xfrm>
            <a:prstGeom prst="rect">
              <a:avLst/>
            </a:prstGeom>
          </p:spPr>
        </p:pic>
      </p:grpSp>
      <p:grpSp>
        <p:nvGrpSpPr>
          <p:cNvPr id="173" name="그룹 172"/>
          <p:cNvGrpSpPr/>
          <p:nvPr/>
        </p:nvGrpSpPr>
        <p:grpSpPr>
          <a:xfrm>
            <a:off x="6607826" y="4741092"/>
            <a:ext cx="324955" cy="132451"/>
            <a:chOff x="7256426" y="5202882"/>
            <a:chExt cx="324955" cy="132451"/>
          </a:xfrm>
        </p:grpSpPr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426" y="5202882"/>
              <a:ext cx="132451" cy="132451"/>
            </a:xfrm>
            <a:prstGeom prst="rect">
              <a:avLst/>
            </a:prstGeom>
          </p:spPr>
        </p:pic>
        <p:pic>
          <p:nvPicPr>
            <p:cNvPr id="175" name="그림 17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8930" y="5202882"/>
              <a:ext cx="132451" cy="132451"/>
            </a:xfrm>
            <a:prstGeom prst="rect">
              <a:avLst/>
            </a:prstGeom>
          </p:spPr>
        </p:pic>
      </p:grpSp>
      <p:grpSp>
        <p:nvGrpSpPr>
          <p:cNvPr id="176" name="그룹 175"/>
          <p:cNvGrpSpPr/>
          <p:nvPr/>
        </p:nvGrpSpPr>
        <p:grpSpPr>
          <a:xfrm>
            <a:off x="5025493" y="1848768"/>
            <a:ext cx="324955" cy="132451"/>
            <a:chOff x="7256426" y="5202882"/>
            <a:chExt cx="324955" cy="132451"/>
          </a:xfrm>
        </p:grpSpPr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426" y="5202882"/>
              <a:ext cx="132451" cy="132451"/>
            </a:xfrm>
            <a:prstGeom prst="rect">
              <a:avLst/>
            </a:prstGeom>
          </p:spPr>
        </p:pic>
        <p:pic>
          <p:nvPicPr>
            <p:cNvPr id="178" name="그림 17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8930" y="5202882"/>
              <a:ext cx="132451" cy="132451"/>
            </a:xfrm>
            <a:prstGeom prst="rect">
              <a:avLst/>
            </a:prstGeom>
          </p:spPr>
        </p:pic>
      </p:grpSp>
      <p:sp>
        <p:nvSpPr>
          <p:cNvPr id="179" name="타원 178"/>
          <p:cNvSpPr/>
          <p:nvPr/>
        </p:nvSpPr>
        <p:spPr>
          <a:xfrm>
            <a:off x="2369194" y="183987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80" name="타원 179"/>
          <p:cNvSpPr/>
          <p:nvPr/>
        </p:nvSpPr>
        <p:spPr>
          <a:xfrm>
            <a:off x="6997600" y="174693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181" name="타원 180"/>
          <p:cNvSpPr/>
          <p:nvPr/>
        </p:nvSpPr>
        <p:spPr>
          <a:xfrm>
            <a:off x="7391115" y="174393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182" name="직사각형 181"/>
          <p:cNvSpPr/>
          <p:nvPr/>
        </p:nvSpPr>
        <p:spPr>
          <a:xfrm>
            <a:off x="3248271" y="4904536"/>
            <a:ext cx="829346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6607826" y="1316298"/>
            <a:ext cx="926197" cy="144016"/>
            <a:chOff x="8194139" y="4077072"/>
            <a:chExt cx="926197" cy="144016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8688288" y="4077072"/>
              <a:ext cx="432048" cy="14401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저장</a:t>
              </a:r>
            </a:p>
          </p:txBody>
        </p:sp>
        <p:sp>
          <p:nvSpPr>
            <p:cNvPr id="184" name="모서리가 둥근 직사각형 183"/>
            <p:cNvSpPr/>
            <p:nvPr/>
          </p:nvSpPr>
          <p:spPr>
            <a:xfrm>
              <a:off x="8194139" y="4077072"/>
              <a:ext cx="432048" cy="14401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</p:grpSp>
      <p:sp>
        <p:nvSpPr>
          <p:cNvPr id="185" name="타원 184"/>
          <p:cNvSpPr/>
          <p:nvPr/>
        </p:nvSpPr>
        <p:spPr>
          <a:xfrm>
            <a:off x="6503451" y="127699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  <p:grpSp>
        <p:nvGrpSpPr>
          <p:cNvPr id="48" name="그룹 47"/>
          <p:cNvGrpSpPr/>
          <p:nvPr/>
        </p:nvGrpSpPr>
        <p:grpSpPr>
          <a:xfrm>
            <a:off x="2804856" y="1789844"/>
            <a:ext cx="209383" cy="280092"/>
            <a:chOff x="4673496" y="1317752"/>
            <a:chExt cx="209383" cy="280092"/>
          </a:xfrm>
        </p:grpSpPr>
        <p:pic>
          <p:nvPicPr>
            <p:cNvPr id="187" name="그림 18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741" y="1393843"/>
              <a:ext cx="116154" cy="116154"/>
            </a:xfrm>
            <a:prstGeom prst="rect">
              <a:avLst/>
            </a:prstGeom>
          </p:spPr>
        </p:pic>
        <p:sp>
          <p:nvSpPr>
            <p:cNvPr id="188" name="직사각형 187"/>
            <p:cNvSpPr/>
            <p:nvPr/>
          </p:nvSpPr>
          <p:spPr>
            <a:xfrm>
              <a:off x="4673496" y="1317752"/>
              <a:ext cx="209383" cy="2800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b="1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189" name="그룹 188"/>
          <p:cNvGrpSpPr/>
          <p:nvPr/>
        </p:nvGrpSpPr>
        <p:grpSpPr>
          <a:xfrm>
            <a:off x="3124434" y="3225017"/>
            <a:ext cx="209383" cy="280092"/>
            <a:chOff x="4673496" y="1317752"/>
            <a:chExt cx="209383" cy="280092"/>
          </a:xfrm>
        </p:grpSpPr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741" y="1393843"/>
              <a:ext cx="116154" cy="116154"/>
            </a:xfrm>
            <a:prstGeom prst="rect">
              <a:avLst/>
            </a:prstGeom>
          </p:spPr>
        </p:pic>
        <p:sp>
          <p:nvSpPr>
            <p:cNvPr id="191" name="직사각형 190"/>
            <p:cNvSpPr/>
            <p:nvPr/>
          </p:nvSpPr>
          <p:spPr>
            <a:xfrm>
              <a:off x="4673496" y="1317752"/>
              <a:ext cx="209383" cy="2800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b="1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192" name="그룹 191"/>
          <p:cNvGrpSpPr/>
          <p:nvPr/>
        </p:nvGrpSpPr>
        <p:grpSpPr>
          <a:xfrm>
            <a:off x="2899794" y="4667271"/>
            <a:ext cx="209383" cy="280092"/>
            <a:chOff x="4673496" y="1317752"/>
            <a:chExt cx="209383" cy="280092"/>
          </a:xfrm>
        </p:grpSpPr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741" y="1393843"/>
              <a:ext cx="116154" cy="116154"/>
            </a:xfrm>
            <a:prstGeom prst="rect">
              <a:avLst/>
            </a:prstGeom>
          </p:spPr>
        </p:pic>
        <p:sp>
          <p:nvSpPr>
            <p:cNvPr id="194" name="직사각형 193"/>
            <p:cNvSpPr/>
            <p:nvPr/>
          </p:nvSpPr>
          <p:spPr>
            <a:xfrm>
              <a:off x="4673496" y="1317752"/>
              <a:ext cx="209383" cy="2800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b="1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5973810" y="1772677"/>
            <a:ext cx="209383" cy="280092"/>
            <a:chOff x="4673496" y="1317752"/>
            <a:chExt cx="209383" cy="280092"/>
          </a:xfrm>
        </p:grpSpPr>
        <p:pic>
          <p:nvPicPr>
            <p:cNvPr id="196" name="그림 19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741" y="1393843"/>
              <a:ext cx="116154" cy="116154"/>
            </a:xfrm>
            <a:prstGeom prst="rect">
              <a:avLst/>
            </a:prstGeom>
          </p:spPr>
        </p:pic>
        <p:sp>
          <p:nvSpPr>
            <p:cNvPr id="197" name="직사각형 196"/>
            <p:cNvSpPr/>
            <p:nvPr/>
          </p:nvSpPr>
          <p:spPr>
            <a:xfrm>
              <a:off x="4673496" y="1317752"/>
              <a:ext cx="209383" cy="2800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b="1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55" name="타원 54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5509404" y="4656249"/>
            <a:ext cx="209383" cy="280092"/>
            <a:chOff x="4673496" y="1317752"/>
            <a:chExt cx="209383" cy="280092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741" y="1393843"/>
              <a:ext cx="116154" cy="116154"/>
            </a:xfrm>
            <a:prstGeom prst="rect">
              <a:avLst/>
            </a:prstGeom>
          </p:spPr>
        </p:pic>
        <p:sp>
          <p:nvSpPr>
            <p:cNvPr id="76" name="직사각형 75"/>
            <p:cNvSpPr/>
            <p:nvPr/>
          </p:nvSpPr>
          <p:spPr>
            <a:xfrm>
              <a:off x="4673496" y="1317752"/>
              <a:ext cx="209383" cy="2800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b="1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00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</a:t>
            </a:r>
            <a:r>
              <a:rPr lang="en-US" altLang="ko-KR" dirty="0" smtClean="0"/>
              <a:t>login </a:t>
            </a:r>
            <a:r>
              <a:rPr lang="en-US" altLang="ko-KR" dirty="0"/>
              <a:t>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 smtClean="0"/>
              <a:t>설정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a. </a:t>
            </a:r>
            <a:r>
              <a:rPr lang="ko-KR" altLang="en-US" dirty="0" smtClean="0"/>
              <a:t>위젯 목록에서 동일한 위젯을 선택했을 경우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b. My biz</a:t>
            </a:r>
            <a:r>
              <a:rPr lang="ko-KR" altLang="en-US" dirty="0" smtClean="0"/>
              <a:t>의 탭의 삭제버튼을 누를 경우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c. </a:t>
            </a:r>
            <a:r>
              <a:rPr lang="ko-KR" altLang="en-US" dirty="0" smtClean="0"/>
              <a:t>팝업 </a:t>
            </a:r>
            <a:r>
              <a:rPr lang="en-US" altLang="ko-KR" dirty="0" smtClean="0"/>
              <a:t>b</a:t>
            </a:r>
            <a:r>
              <a:rPr lang="ko-KR" altLang="en-US" dirty="0" smtClean="0"/>
              <a:t>에서 확인을 눌렀을 경우 </a:t>
            </a:r>
            <a:r>
              <a:rPr lang="en-US" altLang="ko-KR" dirty="0" smtClean="0"/>
              <a:t>My biz</a:t>
            </a:r>
            <a:r>
              <a:rPr lang="ko-KR" altLang="en-US" dirty="0" smtClean="0"/>
              <a:t>가 한 개인 경우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d. My biz</a:t>
            </a:r>
            <a:r>
              <a:rPr lang="ko-KR" altLang="en-US" dirty="0" smtClean="0"/>
              <a:t>의 개수가 최대 일 때 추가 버튼을 누르면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e. </a:t>
            </a:r>
            <a:r>
              <a:rPr lang="ko-KR" altLang="en-US" dirty="0" smtClean="0"/>
              <a:t>위젯에서 삭제 버튼을 눌렀을 때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</a:t>
            </a:r>
            <a:r>
              <a:rPr lang="en-US" altLang="ko-KR" dirty="0"/>
              <a:t>. </a:t>
            </a:r>
            <a:r>
              <a:rPr lang="ko-KR" altLang="en-US" dirty="0"/>
              <a:t>대시보드 취소 버튼을 눌렀을 때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g. </a:t>
            </a:r>
            <a:r>
              <a:rPr lang="ko-KR" altLang="en-US" dirty="0"/>
              <a:t>대시보드 저장 버튼을 눌렀을 때 노출되는 </a:t>
            </a:r>
            <a:r>
              <a:rPr lang="ko-KR" altLang="en-US" dirty="0" smtClean="0"/>
              <a:t>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h. </a:t>
            </a:r>
            <a:r>
              <a:rPr lang="ko-KR" altLang="en-US" dirty="0"/>
              <a:t>계약되지 않은 위젯리스트를 클릭 시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grpSp>
        <p:nvGrpSpPr>
          <p:cNvPr id="90" name="그룹 89"/>
          <p:cNvGrpSpPr/>
          <p:nvPr/>
        </p:nvGrpSpPr>
        <p:grpSpPr>
          <a:xfrm>
            <a:off x="3608198" y="1127720"/>
            <a:ext cx="3013378" cy="1506973"/>
            <a:chOff x="523452" y="2358565"/>
            <a:chExt cx="3013378" cy="1506973"/>
          </a:xfrm>
        </p:grpSpPr>
        <p:sp>
          <p:nvSpPr>
            <p:cNvPr id="51" name="직사각형 50"/>
            <p:cNvSpPr/>
            <p:nvPr/>
          </p:nvSpPr>
          <p:spPr>
            <a:xfrm>
              <a:off x="523452" y="2358565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 확인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23452" y="2687963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219435" y="352336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2081743" y="352336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3452" y="3011968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“</a:t>
              </a:r>
              <a:r>
                <a:rPr lang="ko-KR" altLang="en-US" sz="800" b="1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대시보드 </a:t>
              </a:r>
              <a:r>
                <a:rPr lang="en-US" altLang="ko-KR" sz="800" b="1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name” 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항목을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삭제하시겠습니까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2445678"/>
              <a:ext cx="156469" cy="156469"/>
            </a:xfrm>
            <a:prstGeom prst="rect">
              <a:avLst/>
            </a:prstGeom>
          </p:spPr>
        </p:pic>
      </p:grpSp>
      <p:grpSp>
        <p:nvGrpSpPr>
          <p:cNvPr id="89" name="그룹 88"/>
          <p:cNvGrpSpPr/>
          <p:nvPr/>
        </p:nvGrpSpPr>
        <p:grpSpPr>
          <a:xfrm>
            <a:off x="379448" y="2841954"/>
            <a:ext cx="3013378" cy="1506973"/>
            <a:chOff x="3595679" y="2358565"/>
            <a:chExt cx="3013378" cy="1506973"/>
          </a:xfrm>
        </p:grpSpPr>
        <p:sp>
          <p:nvSpPr>
            <p:cNvPr id="56" name="모서리가 둥근 직사각형 55"/>
            <p:cNvSpPr/>
            <p:nvPr/>
          </p:nvSpPr>
          <p:spPr>
            <a:xfrm>
              <a:off x="4768094" y="3525421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595679" y="3054539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최소 한 개의 항목이 존재해야 하기 때문에 삭제 할 수 없습니다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595679" y="2358565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 확인</a:t>
              </a: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3595679" y="2687963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2445678"/>
              <a:ext cx="156469" cy="156469"/>
            </a:xfrm>
            <a:prstGeom prst="rect">
              <a:avLst/>
            </a:prstGeom>
          </p:spPr>
        </p:pic>
      </p:grpSp>
      <p:grpSp>
        <p:nvGrpSpPr>
          <p:cNvPr id="91" name="그룹 90"/>
          <p:cNvGrpSpPr/>
          <p:nvPr/>
        </p:nvGrpSpPr>
        <p:grpSpPr>
          <a:xfrm>
            <a:off x="3608198" y="2841954"/>
            <a:ext cx="3013378" cy="1506973"/>
            <a:chOff x="523452" y="4041596"/>
            <a:chExt cx="3013378" cy="1506973"/>
          </a:xfrm>
        </p:grpSpPr>
        <p:sp>
          <p:nvSpPr>
            <p:cNvPr id="59" name="TextBox 58"/>
            <p:cNvSpPr txBox="1"/>
            <p:nvPr/>
          </p:nvSpPr>
          <p:spPr>
            <a:xfrm>
              <a:off x="523452" y="4691301"/>
              <a:ext cx="301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최대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추가 개수를 초과하였습니다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추가하시고 싶은 경우 고객센터로 문의 주시기 바랍니다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23452" y="4041596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추가 확인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23452" y="4370994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4128709"/>
              <a:ext cx="156469" cy="156469"/>
            </a:xfrm>
            <a:prstGeom prst="rect">
              <a:avLst/>
            </a:prstGeom>
          </p:spPr>
        </p:pic>
        <p:sp>
          <p:nvSpPr>
            <p:cNvPr id="66" name="모서리가 둥근 직사각형 65"/>
            <p:cNvSpPr/>
            <p:nvPr/>
          </p:nvSpPr>
          <p:spPr>
            <a:xfrm>
              <a:off x="1695866" y="5163464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6878640" y="2851723"/>
            <a:ext cx="3013378" cy="1506973"/>
            <a:chOff x="523452" y="5674879"/>
            <a:chExt cx="3013378" cy="1506973"/>
          </a:xfrm>
        </p:grpSpPr>
        <p:sp>
          <p:nvSpPr>
            <p:cNvPr id="72" name="직사각형 71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 확인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1219435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2081743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선택하신 위젯을 삭제하시겠습니까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grpSp>
        <p:nvGrpSpPr>
          <p:cNvPr id="88" name="그룹 87"/>
          <p:cNvGrpSpPr/>
          <p:nvPr/>
        </p:nvGrpSpPr>
        <p:grpSpPr>
          <a:xfrm>
            <a:off x="386962" y="1117763"/>
            <a:ext cx="3013378" cy="1506973"/>
            <a:chOff x="3595679" y="4872625"/>
            <a:chExt cx="3013378" cy="1506973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4768094" y="6039481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595679" y="5481091"/>
              <a:ext cx="301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동일한 위젯을 추가하실 수 없습니다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확인해주세요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3595679" y="4872625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 확인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595679" y="5202023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93" name="타원 92"/>
          <p:cNvSpPr/>
          <p:nvPr/>
        </p:nvSpPr>
        <p:spPr>
          <a:xfrm>
            <a:off x="332444" y="107788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94" name="타원 93"/>
          <p:cNvSpPr/>
          <p:nvPr/>
        </p:nvSpPr>
        <p:spPr>
          <a:xfrm>
            <a:off x="3534873" y="108275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95" name="타원 94"/>
          <p:cNvSpPr/>
          <p:nvPr/>
        </p:nvSpPr>
        <p:spPr>
          <a:xfrm>
            <a:off x="3539280" y="280710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d</a:t>
            </a:r>
            <a:endParaRPr lang="ko-KR" altLang="en-US" sz="1050" b="1" dirty="0"/>
          </a:p>
        </p:txBody>
      </p:sp>
      <p:sp>
        <p:nvSpPr>
          <p:cNvPr id="96" name="타원 95"/>
          <p:cNvSpPr/>
          <p:nvPr/>
        </p:nvSpPr>
        <p:spPr>
          <a:xfrm>
            <a:off x="332444" y="280710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c</a:t>
            </a:r>
            <a:endParaRPr lang="ko-KR" altLang="en-US" sz="1050" b="1" dirty="0"/>
          </a:p>
        </p:txBody>
      </p:sp>
      <p:sp>
        <p:nvSpPr>
          <p:cNvPr id="97" name="타원 96"/>
          <p:cNvSpPr/>
          <p:nvPr/>
        </p:nvSpPr>
        <p:spPr>
          <a:xfrm>
            <a:off x="6831637" y="282279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e</a:t>
            </a:r>
            <a:endParaRPr lang="ko-KR" altLang="en-US" sz="1050" b="1" dirty="0"/>
          </a:p>
        </p:txBody>
      </p:sp>
      <p:grpSp>
        <p:nvGrpSpPr>
          <p:cNvPr id="40" name="그룹 39"/>
          <p:cNvGrpSpPr/>
          <p:nvPr/>
        </p:nvGrpSpPr>
        <p:grpSpPr>
          <a:xfrm>
            <a:off x="317175" y="4569044"/>
            <a:ext cx="3013378" cy="1506973"/>
            <a:chOff x="523452" y="5674879"/>
            <a:chExt cx="3013378" cy="1506973"/>
          </a:xfrm>
        </p:grpSpPr>
        <p:sp>
          <p:nvSpPr>
            <p:cNvPr id="41" name="직사각형 40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219435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2081743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대시보드 변경 사항을 </a:t>
              </a:r>
              <a:r>
                <a:rPr lang="ko-KR" altLang="en-US" sz="800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취소하시겟습니까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47" name="타원 46"/>
          <p:cNvSpPr/>
          <p:nvPr/>
        </p:nvSpPr>
        <p:spPr>
          <a:xfrm>
            <a:off x="243850" y="453945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f</a:t>
            </a:r>
            <a:endParaRPr lang="ko-KR" altLang="en-US" sz="1050" b="1" dirty="0"/>
          </a:p>
        </p:txBody>
      </p:sp>
      <p:grpSp>
        <p:nvGrpSpPr>
          <p:cNvPr id="48" name="그룹 47"/>
          <p:cNvGrpSpPr/>
          <p:nvPr/>
        </p:nvGrpSpPr>
        <p:grpSpPr>
          <a:xfrm>
            <a:off x="3608198" y="4566523"/>
            <a:ext cx="3013378" cy="1506973"/>
            <a:chOff x="523452" y="5674879"/>
            <a:chExt cx="3013378" cy="1506973"/>
          </a:xfrm>
        </p:grpSpPr>
        <p:sp>
          <p:nvSpPr>
            <p:cNvPr id="49" name="직사각형 48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1219435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2081743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대시보드 변경 사항을 저장하시겠습니까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71" name="타원 70"/>
          <p:cNvSpPr/>
          <p:nvPr/>
        </p:nvSpPr>
        <p:spPr>
          <a:xfrm>
            <a:off x="3534873" y="453693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g</a:t>
            </a:r>
            <a:endParaRPr lang="ko-KR" altLang="en-US" sz="1050" b="1" dirty="0"/>
          </a:p>
        </p:txBody>
      </p:sp>
      <p:grpSp>
        <p:nvGrpSpPr>
          <p:cNvPr id="83" name="그룹 82"/>
          <p:cNvGrpSpPr/>
          <p:nvPr/>
        </p:nvGrpSpPr>
        <p:grpSpPr>
          <a:xfrm>
            <a:off x="6878640" y="4561894"/>
            <a:ext cx="3013378" cy="1506973"/>
            <a:chOff x="523452" y="5674879"/>
            <a:chExt cx="3013378" cy="1506973"/>
          </a:xfrm>
        </p:grpSpPr>
        <p:sp>
          <p:nvSpPr>
            <p:cNvPr id="84" name="직사각형 83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1219435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2081743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사용을 위해서는 고객센터에 문의해주시기 바랍니다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00" name="타원 99"/>
          <p:cNvSpPr/>
          <p:nvPr/>
        </p:nvSpPr>
        <p:spPr>
          <a:xfrm>
            <a:off x="6814219" y="451237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h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00814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8264" y="1937096"/>
            <a:ext cx="1026544" cy="3191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간편 분석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08264" y="3613544"/>
            <a:ext cx="1026544" cy="3191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심층 분석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08264" y="260648"/>
            <a:ext cx="1026544" cy="3191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커버스토리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7125" y="297126"/>
            <a:ext cx="5960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고객이 가입 시 입력되는 산업의 유형별로 미리 분류된 테스트 도메인의 정보를 통해 제공되는 정보를 조회하는 메뉴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97125" y="1973574"/>
            <a:ext cx="5766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고객이 필요한 위젯을 사용하여 대시보드를 구성하고 분석하기 필요한 키워드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분류식을 작성하여 검색하는 메뉴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125" y="2526371"/>
            <a:ext cx="4804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설정 메뉴에서 선택된 위젯으로 사용자가 원하는 키워드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분류식을 검색하여 분석을 하는 화면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108264" y="819464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My Biz N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08264" y="1378280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97125" y="855942"/>
            <a:ext cx="35894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설정 메뉴에서 선택된 위젯으로 산업별 분류된 정보를 조회하는 화면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97125" y="1420777"/>
            <a:ext cx="54393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커버스토리에서 사용할 수 있는 위젯에 대한 리스트를 확인 할 수 있으며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My biz</a:t>
            </a:r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 위젯을 설정하는 화면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108264" y="2495912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대시보드 </a:t>
            </a:r>
            <a:r>
              <a:rPr lang="en-US" altLang="ko-KR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N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08264" y="4172360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비교분석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108264" y="4731176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 분석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108264" y="3054728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설정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108264" y="5848807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설정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108264" y="5289992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융합 데이터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97125" y="3096704"/>
            <a:ext cx="54008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간편분석에서 사용할 수 있는 위젯에 대한 리스트를 확인 할 수 있으며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대시보드에 위젯을 설정하는 화면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97125" y="3650022"/>
            <a:ext cx="7168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고객이 필요한 위젯을 사용하여 대시보드를 구성하고 두개 이상의 브랜드 비교 분석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0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브랜드간</a:t>
            </a:r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속성 비교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외부데이터의 비교분석을 하는 메뉴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697125" y="4202819"/>
            <a:ext cx="50257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설정 메뉴에서 선택된 위젯으로 사용자가 원하는 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이상의 브랜드를 검색하여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분석을 하는 화면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97125" y="4773923"/>
            <a:ext cx="5545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설정 메뉴에서 선택된 위젯으로 사용자가 원하는 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이상의 </a:t>
            </a:r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브랜드와 속성을 검색하여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분석을 하는 화면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97125" y="5326470"/>
            <a:ext cx="5032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설정 메뉴에서 선택된 위젯으로 사용자가 원하는 </a:t>
            </a:r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외부데이터와 소셜데이터를 분석을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하는 화면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97125" y="5885285"/>
            <a:ext cx="6647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비교 분석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 분석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융합데이터에서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사용할 수 있는 위젯에 대한 리스트를 확인 할 수 있으며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대시보드에 위젯을 설정하는 화면</a:t>
            </a:r>
          </a:p>
        </p:txBody>
      </p:sp>
    </p:spTree>
    <p:extLst>
      <p:ext uri="{BB962C8B-B14F-4D97-AF65-F5344CB8AC3E}">
        <p14:creationId xmlns:p14="http://schemas.microsoft.com/office/powerpoint/2010/main" val="1129689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</a:t>
            </a:r>
            <a:r>
              <a:rPr lang="ko-KR" altLang="en-US" dirty="0" smtClean="0"/>
              <a:t>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기간설정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a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검색어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dirty="0" smtClean="0"/>
              <a:t>  1</a:t>
            </a:r>
            <a:r>
              <a:rPr lang="en-US" altLang="ko-KR" dirty="0"/>
              <a:t>. </a:t>
            </a:r>
            <a:r>
              <a:rPr lang="ko-KR" altLang="en-US" dirty="0"/>
              <a:t>기본으로 입력하는 기간 설정 이외 간편하기 기간을 설정하는 버튼을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</a:t>
            </a:r>
            <a:r>
              <a:rPr lang="en-US" altLang="ko-KR" dirty="0"/>
              <a:t>* 2</a:t>
            </a:r>
            <a:r>
              <a:rPr lang="ko-KR" altLang="en-US" dirty="0"/>
              <a:t>년</a:t>
            </a:r>
            <a:r>
              <a:rPr lang="en-US" altLang="ko-KR" dirty="0"/>
              <a:t>, 5</a:t>
            </a:r>
            <a:r>
              <a:rPr lang="ko-KR" altLang="en-US" dirty="0"/>
              <a:t>년의 경우 특수한 계약에만 노출됨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</a:t>
            </a:r>
            <a:r>
              <a:rPr lang="ko-KR" altLang="en-US" dirty="0" smtClean="0"/>
              <a:t>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</a:t>
            </a:r>
            <a:r>
              <a:rPr lang="ko-KR" altLang="en-US" dirty="0" smtClean="0"/>
              <a:t>위젯 사이즈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고정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smtClean="0"/>
              <a:t>기간을 간편하게 설정하는 버튼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 </a:t>
            </a:r>
            <a:r>
              <a:rPr lang="ko-KR" altLang="en-US" dirty="0" smtClean="0"/>
              <a:t>시작일은 기본 종료일 포함 </a:t>
            </a:r>
            <a:r>
              <a:rPr lang="en-US" altLang="ko-KR" dirty="0" smtClean="0"/>
              <a:t>14</a:t>
            </a:r>
            <a:r>
              <a:rPr lang="ko-KR" altLang="en-US" dirty="0" smtClean="0"/>
              <a:t>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ex : </a:t>
            </a:r>
            <a:r>
              <a:rPr lang="ko-KR" altLang="en-US" dirty="0" smtClean="0"/>
              <a:t>현재일 </a:t>
            </a:r>
            <a:r>
              <a:rPr lang="en-US" altLang="ko-KR" dirty="0" smtClean="0"/>
              <a:t>7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27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시작일 </a:t>
            </a:r>
            <a:r>
              <a:rPr lang="en-US" altLang="ko-KR" dirty="0" smtClean="0"/>
              <a:t>(7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14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종료일 </a:t>
            </a:r>
            <a:r>
              <a:rPr lang="en-US" altLang="ko-KR" dirty="0" smtClean="0"/>
              <a:t>(7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27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4. </a:t>
            </a:r>
            <a:r>
              <a:rPr lang="ko-KR" altLang="en-US" dirty="0" smtClean="0"/>
              <a:t>종료일은 </a:t>
            </a:r>
            <a:r>
              <a:rPr lang="ko-KR" altLang="en-US" dirty="0" err="1" smtClean="0"/>
              <a:t>현재일을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df</a:t>
            </a:r>
            <a:r>
              <a:rPr lang="ko-KR" altLang="en-US" dirty="0" smtClean="0"/>
              <a:t>로 선택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830275" y="3271796"/>
            <a:ext cx="1825070" cy="220091"/>
            <a:chOff x="4314423" y="4421664"/>
            <a:chExt cx="1825070" cy="220091"/>
          </a:xfrm>
        </p:grpSpPr>
        <p:sp>
          <p:nvSpPr>
            <p:cNvPr id="17" name="직사각형 16"/>
            <p:cNvSpPr/>
            <p:nvPr/>
          </p:nvSpPr>
          <p:spPr>
            <a:xfrm>
              <a:off x="4549925" y="4429513"/>
              <a:ext cx="1589568" cy="212242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2017-01-08~ 2017-05-08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4423" y="4421664"/>
              <a:ext cx="22732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830275" y="3681459"/>
            <a:ext cx="3373790" cy="2735216"/>
            <a:chOff x="1716370" y="2423160"/>
            <a:chExt cx="2072640" cy="2711362"/>
          </a:xfrm>
        </p:grpSpPr>
        <p:sp>
          <p:nvSpPr>
            <p:cNvPr id="20" name="직사각형 19"/>
            <p:cNvSpPr/>
            <p:nvPr/>
          </p:nvSpPr>
          <p:spPr>
            <a:xfrm>
              <a:off x="1716370" y="2423160"/>
              <a:ext cx="2072640" cy="2711362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1716370" y="2850226"/>
              <a:ext cx="207264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t="15477" b="42460"/>
          <a:stretch/>
        </p:blipFill>
        <p:spPr>
          <a:xfrm>
            <a:off x="932801" y="4237719"/>
            <a:ext cx="1484102" cy="180803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t="57026" b="960"/>
          <a:stretch/>
        </p:blipFill>
        <p:spPr>
          <a:xfrm>
            <a:off x="2573919" y="4237719"/>
            <a:ext cx="1484102" cy="1805940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917561" y="3794019"/>
            <a:ext cx="3125220" cy="205740"/>
            <a:chOff x="1898009" y="2521466"/>
            <a:chExt cx="3125220" cy="20574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98009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일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2349140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주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3251401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달</a:t>
              </a: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4153662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년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800271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주</a:t>
              </a: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3702531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6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달</a:t>
              </a: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4604792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년</a:t>
              </a:r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1894053" y="6136401"/>
            <a:ext cx="579602" cy="19270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550985" y="6136401"/>
            <a:ext cx="579602" cy="19270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닫기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82477" y="1250382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간편 기간 선택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1622882" y="1264683"/>
            <a:ext cx="1766104" cy="381875"/>
            <a:chOff x="1902899" y="1561377"/>
            <a:chExt cx="1766104" cy="381875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1902899" y="1561380"/>
              <a:ext cx="383101" cy="1552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주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2363900" y="1561379"/>
              <a:ext cx="383101" cy="1552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주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2824901" y="1561378"/>
              <a:ext cx="383101" cy="1552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개월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3285902" y="1561377"/>
              <a:ext cx="383101" cy="1552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개월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902899" y="1787975"/>
              <a:ext cx="383101" cy="1552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6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개월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2364617" y="1787973"/>
              <a:ext cx="383101" cy="1552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년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2822022" y="1787973"/>
              <a:ext cx="383101" cy="1552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년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3285902" y="1787973"/>
              <a:ext cx="383101" cy="1552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5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년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618341" y="731733"/>
            <a:ext cx="3013378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SET </a:t>
            </a: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설정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18341" y="1061131"/>
            <a:ext cx="3013378" cy="139077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86" y="818846"/>
            <a:ext cx="156469" cy="156469"/>
          </a:xfrm>
          <a:prstGeom prst="rect">
            <a:avLst/>
          </a:prstGeom>
        </p:spPr>
      </p:pic>
      <p:sp>
        <p:nvSpPr>
          <p:cNvPr id="77" name="모서리가 둥근 직사각형 76"/>
          <p:cNvSpPr/>
          <p:nvPr/>
        </p:nvSpPr>
        <p:spPr>
          <a:xfrm>
            <a:off x="1814432" y="1982588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확인</a:t>
            </a:r>
          </a:p>
        </p:txBody>
      </p:sp>
      <p:sp>
        <p:nvSpPr>
          <p:cNvPr id="78" name="타원 77"/>
          <p:cNvSpPr/>
          <p:nvPr/>
        </p:nvSpPr>
        <p:spPr>
          <a:xfrm>
            <a:off x="545016" y="67219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79" name="타원 78"/>
          <p:cNvSpPr/>
          <p:nvPr/>
        </p:nvSpPr>
        <p:spPr>
          <a:xfrm>
            <a:off x="1534302" y="11865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37" name="그룹 36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38" name="직사각형 37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43" name="타원 42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44" name="타원 43"/>
          <p:cNvSpPr/>
          <p:nvPr/>
        </p:nvSpPr>
        <p:spPr>
          <a:xfrm>
            <a:off x="824628" y="374135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5" name="타원 44"/>
          <p:cNvSpPr/>
          <p:nvPr/>
        </p:nvSpPr>
        <p:spPr>
          <a:xfrm>
            <a:off x="943938" y="426323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46" name="타원 45"/>
          <p:cNvSpPr/>
          <p:nvPr/>
        </p:nvSpPr>
        <p:spPr>
          <a:xfrm>
            <a:off x="2582020" y="42677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47" name="타원 46"/>
          <p:cNvSpPr/>
          <p:nvPr/>
        </p:nvSpPr>
        <p:spPr>
          <a:xfrm>
            <a:off x="2722083" y="1772062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545455" y="5416530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15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/>
          <p:cNvSpPr/>
          <p:nvPr/>
        </p:nvSpPr>
        <p:spPr>
          <a:xfrm>
            <a:off x="2554838" y="2022391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login &gt; </a:t>
            </a:r>
            <a:r>
              <a:rPr lang="ko-KR" altLang="en-US" dirty="0" smtClean="0"/>
              <a:t>커버스토리 </a:t>
            </a:r>
            <a:r>
              <a:rPr lang="en-US" altLang="ko-KR" dirty="0" smtClean="0"/>
              <a:t>&gt; MY biz &gt; </a:t>
            </a:r>
            <a:r>
              <a:rPr lang="ko-KR" altLang="en-US" dirty="0" smtClean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/>
              <a:t>산업별 키워드 </a:t>
            </a:r>
            <a:r>
              <a:rPr lang="ko-KR" altLang="en-US" dirty="0" smtClean="0"/>
              <a:t>랭킹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a. </a:t>
            </a:r>
            <a:r>
              <a:rPr lang="ko-KR" altLang="en-US" dirty="0" smtClean="0"/>
              <a:t>산업별 키워드 순위 위젯 설정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1. </a:t>
            </a:r>
            <a:r>
              <a:rPr lang="ko-KR" altLang="en-US" dirty="0" smtClean="0"/>
              <a:t>서비스에서 정의된 </a:t>
            </a:r>
            <a:r>
              <a:rPr lang="en-US" altLang="ko-KR" dirty="0" smtClean="0"/>
              <a:t>14</a:t>
            </a:r>
            <a:r>
              <a:rPr lang="ko-KR" altLang="en-US" dirty="0" smtClean="0"/>
              <a:t>개의 산업 구분 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- ~~~~~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2. </a:t>
            </a:r>
            <a:r>
              <a:rPr lang="ko-KR" altLang="en-US" dirty="0" smtClean="0"/>
              <a:t>위젯에서 한번에 노출되는 리스트의 개수 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-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, min 5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max 10</a:t>
            </a:r>
            <a:r>
              <a:rPr lang="ko-KR" altLang="en-US" dirty="0" smtClean="0"/>
              <a:t>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3. </a:t>
            </a:r>
            <a:r>
              <a:rPr lang="ko-KR" altLang="en-US" dirty="0" smtClean="0"/>
              <a:t>위젯을 구성하는 개별 항목 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- </a:t>
            </a:r>
            <a:r>
              <a:rPr lang="en-US" altLang="ko-KR" dirty="0" err="1" smtClean="0"/>
              <a:t>df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산업키워드</a:t>
            </a:r>
            <a:r>
              <a:rPr lang="ko-KR" altLang="en-US" dirty="0" smtClean="0"/>
              <a:t> 순위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브랜드 키워드 순위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상품 키워드 순위는 선택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- </a:t>
            </a:r>
            <a:r>
              <a:rPr lang="ko-KR" altLang="en-US" dirty="0" smtClean="0"/>
              <a:t>체크 박스로 선택하여 노출의 유무를 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* </a:t>
            </a:r>
            <a:r>
              <a:rPr lang="ko-KR" altLang="en-US" dirty="0" smtClean="0"/>
              <a:t>추가적으로 항목이 늘어날 수 있음을 감안하여 설계가 필요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b. </a:t>
            </a:r>
            <a:r>
              <a:rPr lang="ko-KR" altLang="en-US" dirty="0" smtClean="0"/>
              <a:t>위젯 설정 완료 버튼을 누르면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618340" y="731733"/>
            <a:ext cx="3223857" cy="2876655"/>
            <a:chOff x="3595678" y="4872625"/>
            <a:chExt cx="3223857" cy="2876655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4768094" y="7381048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산업별 키워드 랭킹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595678" y="5202023"/>
              <a:ext cx="3223857" cy="2547257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409" y="4955247"/>
              <a:ext cx="156469" cy="156469"/>
            </a:xfrm>
            <a:prstGeom prst="rect">
              <a:avLst/>
            </a:prstGeom>
          </p:spPr>
        </p:pic>
      </p:grpSp>
      <p:sp>
        <p:nvSpPr>
          <p:cNvPr id="86" name="타원 85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712174" y="11837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산업 구분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408296" y="1187796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유통산업 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12174" y="1955083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사용 항목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416921" y="2022391"/>
            <a:ext cx="109243" cy="1079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514674" y="1964892"/>
            <a:ext cx="1047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산업 키워드 순위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652600" y="1964892"/>
            <a:ext cx="950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브랜드 키워드 순위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164" y="1955083"/>
            <a:ext cx="178279" cy="178279"/>
          </a:xfrm>
          <a:prstGeom prst="rect">
            <a:avLst/>
          </a:prstGeom>
        </p:spPr>
      </p:pic>
      <p:sp>
        <p:nvSpPr>
          <p:cNvPr id="104" name="직사각형 103"/>
          <p:cNvSpPr/>
          <p:nvPr/>
        </p:nvSpPr>
        <p:spPr>
          <a:xfrm>
            <a:off x="2543348" y="2301992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412805" y="2301992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514674" y="2244493"/>
            <a:ext cx="8627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상품 키워드 순위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641110" y="2244493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Today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키워드 순위</a:t>
            </a: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69" y="2236052"/>
            <a:ext cx="178279" cy="178279"/>
          </a:xfrm>
          <a:prstGeom prst="rect">
            <a:avLst/>
          </a:prstGeom>
        </p:spPr>
      </p:pic>
      <p:sp>
        <p:nvSpPr>
          <p:cNvPr id="110" name="직사각형 109"/>
          <p:cNvSpPr/>
          <p:nvPr/>
        </p:nvSpPr>
        <p:spPr>
          <a:xfrm>
            <a:off x="1430302" y="2610317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528064" y="2552818"/>
            <a:ext cx="864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Today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이슈 순위</a:t>
            </a: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21" y="1964892"/>
            <a:ext cx="178279" cy="178279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709826" y="15518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노출 개수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405948" y="1555896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         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709826" y="11443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70" name="타원 169"/>
          <p:cNvSpPr/>
          <p:nvPr/>
        </p:nvSpPr>
        <p:spPr>
          <a:xfrm>
            <a:off x="705977" y="14919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71" name="타원 170"/>
          <p:cNvSpPr/>
          <p:nvPr/>
        </p:nvSpPr>
        <p:spPr>
          <a:xfrm>
            <a:off x="702128" y="183943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grpSp>
        <p:nvGrpSpPr>
          <p:cNvPr id="172" name="그룹 171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173" name="직사각형 172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5" name="모서리가 둥근 직사각형 174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78" name="그림 1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79" name="타원 17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37" name="타원 36"/>
          <p:cNvSpPr/>
          <p:nvPr/>
        </p:nvSpPr>
        <p:spPr>
          <a:xfrm>
            <a:off x="2848037" y="3399481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35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en-US" altLang="ko-KR" dirty="0" err="1"/>
              <a:t>df</a:t>
            </a:r>
            <a:r>
              <a:rPr lang="en-US" altLang="ko-KR" dirty="0"/>
              <a:t>, min : 3x1 (</a:t>
            </a:r>
            <a:r>
              <a:rPr lang="ko-KR" altLang="en-US" dirty="0"/>
              <a:t>설정된 값에 따라 변경  </a:t>
            </a:r>
            <a:r>
              <a:rPr lang="en-US" altLang="ko-KR" dirty="0"/>
              <a:t>1</a:t>
            </a:r>
            <a:r>
              <a:rPr lang="ko-KR" altLang="en-US" dirty="0"/>
              <a:t>개당 </a:t>
            </a:r>
            <a:r>
              <a:rPr lang="en-US" altLang="ko-KR" dirty="0"/>
              <a:t>1x1)</a:t>
            </a:r>
            <a:br>
              <a:rPr lang="en-US" altLang="ko-KR" dirty="0"/>
            </a:br>
            <a:r>
              <a:rPr lang="en-US" altLang="ko-KR" dirty="0"/>
              <a:t>   - max : 5x1 (</a:t>
            </a:r>
            <a:r>
              <a:rPr lang="ko-KR" altLang="en-US" dirty="0"/>
              <a:t>설정된 값에 따라 변경 </a:t>
            </a:r>
            <a:r>
              <a:rPr lang="en-US" altLang="ko-KR" dirty="0"/>
              <a:t>1</a:t>
            </a:r>
            <a:r>
              <a:rPr lang="ko-KR" altLang="en-US" dirty="0"/>
              <a:t>개당 </a:t>
            </a:r>
            <a:r>
              <a:rPr lang="en-US" altLang="ko-KR" dirty="0"/>
              <a:t>1x1)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산업별 키워드 랭킹 채널 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선택한 </a:t>
            </a:r>
            <a:r>
              <a:rPr lang="ko-KR" altLang="en-US" dirty="0" err="1" smtClean="0"/>
              <a:t>채널별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산업랭킹을</a:t>
            </a:r>
            <a:r>
              <a:rPr lang="ko-KR" altLang="en-US" dirty="0" smtClean="0"/>
              <a:t> 볼 수 있는 기능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다운로드 </a:t>
            </a:r>
            <a:r>
              <a:rPr lang="ko-KR" altLang="en-US" dirty="0"/>
              <a:t>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Excel </a:t>
            </a:r>
            <a:r>
              <a:rPr lang="ko-KR" altLang="en-US" dirty="0"/>
              <a:t>파일로 다운로드 가능</a:t>
            </a:r>
          </a:p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63352" y="733157"/>
            <a:ext cx="7925857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산업별 키워드 랭킹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3352" y="1062555"/>
            <a:ext cx="7925857" cy="2078413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343234" y="1163348"/>
            <a:ext cx="517696" cy="18461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300914" y="108973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30" y="1178099"/>
            <a:ext cx="966118" cy="174279"/>
          </a:xfrm>
          <a:prstGeom prst="rect">
            <a:avLst/>
          </a:prstGeom>
        </p:spPr>
      </p:pic>
      <p:cxnSp>
        <p:nvCxnSpPr>
          <p:cNvPr id="40" name="직선 연결선 39"/>
          <p:cNvCxnSpPr/>
          <p:nvPr/>
        </p:nvCxnSpPr>
        <p:spPr>
          <a:xfrm>
            <a:off x="407368" y="1412776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37" y="1627036"/>
            <a:ext cx="7472501" cy="1418294"/>
          </a:xfrm>
          <a:prstGeom prst="rect">
            <a:avLst/>
          </a:prstGeom>
        </p:spPr>
      </p:pic>
      <p:sp>
        <p:nvSpPr>
          <p:cNvPr id="73" name="타원 72"/>
          <p:cNvSpPr/>
          <p:nvPr/>
        </p:nvSpPr>
        <p:spPr>
          <a:xfrm>
            <a:off x="429920" y="110429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470116" y="823598"/>
            <a:ext cx="577320" cy="163313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Curation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536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</a:t>
            </a:r>
            <a:r>
              <a:rPr lang="ko-KR" altLang="en-US" dirty="0" smtClean="0"/>
              <a:t>설정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경쟁사 랭킹 변화</a:t>
            </a:r>
            <a:r>
              <a:rPr lang="en-US" altLang="ko-KR" dirty="0" smtClean="0"/>
              <a:t>-</a:t>
            </a:r>
            <a:r>
              <a:rPr lang="ko-KR" altLang="en-US" dirty="0"/>
              <a:t> 순위변화차트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smtClean="0"/>
              <a:t>경쟁사 랭킹 변화 위젯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1. </a:t>
            </a:r>
            <a:r>
              <a:rPr lang="ko-KR" altLang="en-US" dirty="0" smtClean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- </a:t>
            </a:r>
            <a:r>
              <a:rPr lang="ko-KR" altLang="en-US" dirty="0" smtClean="0"/>
              <a:t>랭킹 리스트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랭킹 변화를 테이블 형태로 구현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- </a:t>
            </a:r>
            <a:r>
              <a:rPr lang="ko-KR" altLang="en-US" dirty="0" smtClean="0"/>
              <a:t>순위변화차트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랭킹의 변화를 차트 형태로 구현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en-US" altLang="ko-KR" dirty="0"/>
              <a:t>2. </a:t>
            </a:r>
            <a:r>
              <a:rPr lang="ko-KR" altLang="en-US" dirty="0" smtClean="0"/>
              <a:t>위젯이 비교되는 단위 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- </a:t>
            </a:r>
            <a:r>
              <a:rPr lang="ko-KR" altLang="en-US" dirty="0" smtClean="0"/>
              <a:t>주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</a:t>
            </a:r>
            <a:r>
              <a:rPr lang="en-US" altLang="ko-KR" dirty="0"/>
              <a:t>. </a:t>
            </a:r>
            <a:r>
              <a:rPr lang="ko-KR" altLang="en-US" dirty="0"/>
              <a:t>위젯 설정 완료 버튼을 누르면 노출되는 </a:t>
            </a:r>
            <a:r>
              <a:rPr lang="ko-KR" altLang="en-US" dirty="0" smtClean="0"/>
              <a:t>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618340" y="723107"/>
            <a:ext cx="3223857" cy="1692529"/>
            <a:chOff x="3595678" y="4872625"/>
            <a:chExt cx="3223857" cy="1692529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873332" y="6214472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경쟁사 랭킹 변화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595678" y="5202024"/>
              <a:ext cx="3223857" cy="1363130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9" name="타원 8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38052" y="121829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63568" y="1222300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순위변화차트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9623" y="1646117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비교 단위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57887" y="1650119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          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35704" y="117888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28" name="타원 27"/>
          <p:cNvSpPr/>
          <p:nvPr/>
        </p:nvSpPr>
        <p:spPr>
          <a:xfrm>
            <a:off x="745774" y="158613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grpSp>
        <p:nvGrpSpPr>
          <p:cNvPr id="151" name="그룹 150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152" name="직사각형 151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56" name="그림 15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57" name="타원 156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71445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/>
              <a:t>경쟁사 랭킹 변화</a:t>
            </a:r>
            <a:r>
              <a:rPr lang="en-US" altLang="ko-KR" dirty="0"/>
              <a:t>-</a:t>
            </a:r>
            <a:r>
              <a:rPr lang="ko-KR" altLang="en-US" dirty="0"/>
              <a:t> 순위변화차트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순위변화차트 </a:t>
            </a:r>
            <a:r>
              <a:rPr lang="en-US" altLang="ko-KR" dirty="0"/>
              <a:t>:  </a:t>
            </a:r>
            <a:r>
              <a:rPr lang="en-US" altLang="ko-KR" dirty="0" err="1"/>
              <a:t>df</a:t>
            </a:r>
            <a:r>
              <a:rPr lang="en-US" altLang="ko-KR" dirty="0"/>
              <a:t> 2x1, min 2x1 max 4x2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/>
              <a:t>산업별 키워드 랭킹 채널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선택한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산업랭킹을</a:t>
            </a:r>
            <a:r>
              <a:rPr lang="ko-KR" altLang="en-US" dirty="0"/>
              <a:t> 볼 수 있는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다운로드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Excel </a:t>
            </a:r>
            <a:r>
              <a:rPr lang="ko-KR" altLang="en-US" dirty="0"/>
              <a:t>파일로 다운로드 가능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위젯 설정에서 선택한 기준으로 확인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주 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), 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분기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83809" y="652172"/>
            <a:ext cx="4608512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경쟁사 랭킹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3809" y="981570"/>
            <a:ext cx="4608512" cy="2366445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371769" y="1086329"/>
            <a:ext cx="517696" cy="18461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329449" y="101271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86" y="1097114"/>
            <a:ext cx="966118" cy="174279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627824" y="1331791"/>
            <a:ext cx="4320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50376" y="102330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55" y="1463883"/>
            <a:ext cx="3744417" cy="1656184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769205" y="154828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3" name="직사각형 12"/>
          <p:cNvSpPr/>
          <p:nvPr/>
        </p:nvSpPr>
        <p:spPr>
          <a:xfrm>
            <a:off x="483809" y="3512714"/>
            <a:ext cx="4608512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경쟁사 랭킹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3809" y="3842112"/>
            <a:ext cx="4608512" cy="2366445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371769" y="3946871"/>
            <a:ext cx="517696" cy="18461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329449" y="387325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86" y="3957656"/>
            <a:ext cx="966118" cy="174279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627824" y="4192333"/>
            <a:ext cx="4320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650376" y="388385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53321"/>
              </p:ext>
            </p:extLst>
          </p:nvPr>
        </p:nvGraphicFramePr>
        <p:xfrm>
          <a:off x="666383" y="4408406"/>
          <a:ext cx="4184097" cy="14713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322">
                  <a:extLst>
                    <a:ext uri="{9D8B030D-6E8A-4147-A177-3AD203B41FA5}">
                      <a16:colId xmlns:a16="http://schemas.microsoft.com/office/drawing/2014/main" val="2041742407"/>
                    </a:ext>
                  </a:extLst>
                </a:gridCol>
                <a:gridCol w="823017">
                  <a:extLst>
                    <a:ext uri="{9D8B030D-6E8A-4147-A177-3AD203B41FA5}">
                      <a16:colId xmlns:a16="http://schemas.microsoft.com/office/drawing/2014/main" val="992688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5172540"/>
                    </a:ext>
                  </a:extLst>
                </a:gridCol>
                <a:gridCol w="859437">
                  <a:extLst>
                    <a:ext uri="{9D8B030D-6E8A-4147-A177-3AD203B41FA5}">
                      <a16:colId xmlns:a16="http://schemas.microsoft.com/office/drawing/2014/main" val="1111964212"/>
                    </a:ext>
                  </a:extLst>
                </a:gridCol>
                <a:gridCol w="216926">
                  <a:extLst>
                    <a:ext uri="{9D8B030D-6E8A-4147-A177-3AD203B41FA5}">
                      <a16:colId xmlns:a16="http://schemas.microsoft.com/office/drawing/2014/main" val="2082664404"/>
                    </a:ext>
                  </a:extLst>
                </a:gridCol>
                <a:gridCol w="836817">
                  <a:extLst>
                    <a:ext uri="{9D8B030D-6E8A-4147-A177-3AD203B41FA5}">
                      <a16:colId xmlns:a16="http://schemas.microsoft.com/office/drawing/2014/main" val="24800637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1518134"/>
                    </a:ext>
                  </a:extLst>
                </a:gridCol>
                <a:gridCol w="823018">
                  <a:extLst>
                    <a:ext uri="{9D8B030D-6E8A-4147-A177-3AD203B41FA5}">
                      <a16:colId xmlns:a16="http://schemas.microsoft.com/office/drawing/2014/main" val="3881712022"/>
                    </a:ext>
                  </a:extLst>
                </a:gridCol>
              </a:tblGrid>
              <a:tr h="24521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2017.05.29</a:t>
                      </a:r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2017.05.28</a:t>
                      </a:r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2017.05.27</a:t>
                      </a:r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2017.05.26</a:t>
                      </a:r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504360"/>
                  </a:ext>
                </a:extLst>
              </a:tr>
              <a:tr h="2452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CU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CU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GS25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GS25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034250"/>
                  </a:ext>
                </a:extLst>
              </a:tr>
              <a:tr h="2452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GS25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GS25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CU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CU</a:t>
                      </a:r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557565"/>
                  </a:ext>
                </a:extLst>
              </a:tr>
              <a:tr h="2452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세븐일레븐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세블일레븐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위드미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위드미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335051"/>
                  </a:ext>
                </a:extLst>
              </a:tr>
              <a:tr h="2452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미니스톱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미니스톱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세블일레븐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세블일레븐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43959"/>
                  </a:ext>
                </a:extLst>
              </a:tr>
              <a:tr h="2452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위드미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위드미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미니스톱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미니스톱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991360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4934270" y="515628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71769" y="737320"/>
            <a:ext cx="577320" cy="163313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Curation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373798" y="3608447"/>
            <a:ext cx="577320" cy="163313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Curation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68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이슈 키워드 순위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* </a:t>
            </a:r>
            <a:r>
              <a:rPr lang="ko-KR" altLang="en-US" dirty="0"/>
              <a:t>별도의 설정 기능은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/>
              <a:t>이슈 키워드 순위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선택된 채널에 따라 키워드가 검색됨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2, </a:t>
            </a:r>
            <a:r>
              <a:rPr lang="ko-KR" altLang="en-US" dirty="0"/>
              <a:t>선택 내용 하이라이트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smtClean="0"/>
              <a:t>키워드의 </a:t>
            </a:r>
            <a:r>
              <a:rPr lang="ko-KR" altLang="en-US" dirty="0"/>
              <a:t>내용을 선택하면 동일한 </a:t>
            </a:r>
            <a:r>
              <a:rPr lang="ko-KR" altLang="en-US" dirty="0" smtClean="0"/>
              <a:t>키워드의 </a:t>
            </a:r>
            <a:r>
              <a:rPr lang="ko-KR" altLang="en-US" dirty="0"/>
              <a:t>하이라이트를 하여 비교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기간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일별</a:t>
            </a:r>
            <a:r>
              <a:rPr lang="en-US" altLang="ko-KR" dirty="0"/>
              <a:t>, </a:t>
            </a:r>
            <a:r>
              <a:rPr lang="ko-KR" altLang="en-US" dirty="0" err="1"/>
              <a:t>주별</a:t>
            </a:r>
            <a:r>
              <a:rPr lang="en-US" altLang="ko-KR" dirty="0"/>
              <a:t>, </a:t>
            </a:r>
            <a:r>
              <a:rPr lang="ko-KR" altLang="en-US" dirty="0"/>
              <a:t>월별</a:t>
            </a:r>
            <a:r>
              <a:rPr lang="en-US" altLang="ko-KR" dirty="0"/>
              <a:t>, </a:t>
            </a:r>
            <a:r>
              <a:rPr lang="ko-KR" altLang="en-US" dirty="0"/>
              <a:t>분기별로 선택해서 볼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일별 </a:t>
            </a:r>
            <a:r>
              <a:rPr lang="en-US" altLang="ko-KR" dirty="0"/>
              <a:t>: </a:t>
            </a:r>
            <a:r>
              <a:rPr lang="ko-KR" altLang="en-US" dirty="0"/>
              <a:t>선택 일로 부터 </a:t>
            </a:r>
            <a:r>
              <a:rPr lang="en-US" altLang="ko-KR" dirty="0"/>
              <a:t>3</a:t>
            </a:r>
            <a:r>
              <a:rPr lang="ko-KR" altLang="en-US" dirty="0"/>
              <a:t>일 전을 볼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 err="1"/>
              <a:t>주별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선택 일이 포함된 주부터 </a:t>
            </a:r>
            <a:r>
              <a:rPr lang="en-US" altLang="ko-KR" dirty="0"/>
              <a:t>3</a:t>
            </a:r>
            <a:r>
              <a:rPr lang="ko-KR" altLang="en-US" dirty="0"/>
              <a:t>주 전을 볼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월별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선택일이</a:t>
            </a:r>
            <a:r>
              <a:rPr lang="ko-KR" altLang="en-US" dirty="0" smtClean="0"/>
              <a:t> 포함된 월부터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달 전을 볼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분기별 </a:t>
            </a:r>
            <a:r>
              <a:rPr lang="en-US" altLang="ko-KR" dirty="0"/>
              <a:t>: </a:t>
            </a:r>
            <a:r>
              <a:rPr lang="ko-KR" altLang="en-US" dirty="0"/>
              <a:t>해당일이 포함된 분기부터 </a:t>
            </a:r>
            <a:r>
              <a:rPr lang="en-US" altLang="ko-KR" dirty="0"/>
              <a:t>3</a:t>
            </a:r>
            <a:r>
              <a:rPr lang="ko-KR" altLang="en-US" dirty="0"/>
              <a:t>분기 전을 볼 수 있음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79424" y="620713"/>
            <a:ext cx="5760591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이슈 키워드 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9424" y="950111"/>
            <a:ext cx="5760591" cy="3414993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02" y="1065655"/>
            <a:ext cx="966118" cy="174279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623440" y="1300332"/>
            <a:ext cx="5425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45992" y="99185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0" name="직사각형 9"/>
          <p:cNvSpPr/>
          <p:nvPr/>
        </p:nvSpPr>
        <p:spPr>
          <a:xfrm>
            <a:off x="4943872" y="1065655"/>
            <a:ext cx="1044941" cy="13000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주별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870547" y="98593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27" y="1392274"/>
            <a:ext cx="5297628" cy="28447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23" y="3465343"/>
            <a:ext cx="4388695" cy="2353260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3647728" y="371703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3" name="타원 12"/>
          <p:cNvSpPr/>
          <p:nvPr/>
        </p:nvSpPr>
        <p:spPr>
          <a:xfrm>
            <a:off x="6062567" y="169737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19936" y="702925"/>
            <a:ext cx="577320" cy="163313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Curation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1012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/>
              <a:t>커버스토리 </a:t>
            </a:r>
            <a:r>
              <a:rPr lang="en-US" altLang="ko-KR" dirty="0" smtClean="0"/>
              <a:t>&gt; </a:t>
            </a:r>
            <a:r>
              <a:rPr lang="en-US" altLang="ko-KR" dirty="0"/>
              <a:t>MY biz 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브랜드 인덱스 설정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전체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a. </a:t>
            </a:r>
            <a:r>
              <a:rPr lang="ko-KR" altLang="en-US" dirty="0" smtClean="0"/>
              <a:t>브랜드 인덱스 위젯 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1. </a:t>
            </a:r>
            <a:r>
              <a:rPr lang="ko-KR" altLang="en-US" dirty="0" smtClean="0"/>
              <a:t>브랜드 인덱스 유형 선택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err="1" smtClean="0"/>
              <a:t>리스트형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브랜드 인덱스의 정보를 테이블 형태로 구현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차트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시간의 흐름에 따른 브랜드 인덱스 스코어 변화 확인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리스트 </a:t>
            </a:r>
            <a:r>
              <a:rPr lang="en-US" altLang="ko-KR" dirty="0"/>
              <a:t>:  </a:t>
            </a:r>
            <a:r>
              <a:rPr lang="en-US" altLang="ko-KR" dirty="0" err="1"/>
              <a:t>df</a:t>
            </a:r>
            <a:r>
              <a:rPr lang="en-US" altLang="ko-KR" dirty="0"/>
              <a:t> </a:t>
            </a:r>
            <a:r>
              <a:rPr lang="en-US" altLang="ko-KR" dirty="0" smtClean="0"/>
              <a:t>(2x1), </a:t>
            </a:r>
            <a:r>
              <a:rPr lang="en-US" altLang="ko-KR" dirty="0"/>
              <a:t>min </a:t>
            </a:r>
            <a:r>
              <a:rPr lang="en-US" altLang="ko-KR" dirty="0" smtClean="0"/>
              <a:t>2x1, </a:t>
            </a:r>
            <a:r>
              <a:rPr lang="en-US" altLang="ko-KR" dirty="0"/>
              <a:t>max </a:t>
            </a:r>
            <a:r>
              <a:rPr lang="en-US" altLang="ko-KR" dirty="0" smtClean="0"/>
              <a:t>4x2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</a:t>
            </a:r>
            <a:r>
              <a:rPr lang="en-US" altLang="ko-KR" dirty="0"/>
              <a:t>. </a:t>
            </a:r>
            <a:r>
              <a:rPr lang="ko-KR" altLang="en-US" dirty="0" err="1"/>
              <a:t>산업구분</a:t>
            </a:r>
            <a:r>
              <a:rPr lang="ko-KR" altLang="en-US" dirty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 smtClean="0"/>
              <a:t>전체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err="1"/>
              <a:t>산업전체의</a:t>
            </a:r>
            <a:r>
              <a:rPr lang="ko-KR" altLang="en-US" dirty="0"/>
              <a:t> </a:t>
            </a:r>
            <a:r>
              <a:rPr lang="en-US" altLang="ko-KR" dirty="0"/>
              <a:t>index score </a:t>
            </a:r>
            <a:r>
              <a:rPr lang="ko-KR" altLang="en-US" dirty="0"/>
              <a:t>순으로 정렬 </a:t>
            </a:r>
            <a:r>
              <a:rPr lang="en-US" altLang="ko-KR" dirty="0"/>
              <a:t>(</a:t>
            </a:r>
            <a:r>
              <a:rPr lang="ko-KR" altLang="en-US" dirty="0" err="1"/>
              <a:t>순위변화는</a:t>
            </a:r>
            <a:r>
              <a:rPr lang="ko-KR" altLang="en-US" dirty="0"/>
              <a:t> 전체 순위 비교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   - </a:t>
            </a:r>
            <a:r>
              <a:rPr lang="ko-KR" altLang="en-US" dirty="0" smtClean="0"/>
              <a:t>해당 </a:t>
            </a:r>
            <a:r>
              <a:rPr lang="ko-KR" altLang="en-US" dirty="0" err="1" smtClean="0"/>
              <a:t>산업군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/>
              <a:t>산업군내</a:t>
            </a:r>
            <a:r>
              <a:rPr lang="ko-KR" altLang="en-US" dirty="0"/>
              <a:t> </a:t>
            </a:r>
            <a:r>
              <a:rPr lang="en-US" altLang="ko-KR" dirty="0"/>
              <a:t>index score </a:t>
            </a:r>
            <a:r>
              <a:rPr lang="ko-KR" altLang="en-US" dirty="0"/>
              <a:t>순으로 정렬 </a:t>
            </a:r>
            <a:r>
              <a:rPr lang="en-US" altLang="ko-KR" dirty="0"/>
              <a:t>(</a:t>
            </a:r>
            <a:r>
              <a:rPr lang="ko-KR" altLang="en-US" dirty="0" err="1"/>
              <a:t>산업군내</a:t>
            </a:r>
            <a:r>
              <a:rPr lang="ko-KR" altLang="en-US" dirty="0"/>
              <a:t> 순위 비교</a:t>
            </a:r>
            <a:r>
              <a:rPr lang="en-US" altLang="ko-KR" dirty="0"/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다운로드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- Excel </a:t>
            </a:r>
            <a:r>
              <a:rPr lang="ko-KR" altLang="en-US" dirty="0"/>
              <a:t>파일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618340" y="731733"/>
            <a:ext cx="3223857" cy="1511209"/>
            <a:chOff x="3595678" y="4872625"/>
            <a:chExt cx="3223857" cy="1511209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814549" y="5962505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브랜드 인덱스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595678" y="5202024"/>
              <a:ext cx="3223857" cy="1181810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9" name="타원 8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2174" y="11837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선택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08296" y="1187796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리스트형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09826" y="11443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30" name="그룹 29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31" name="직사각형 30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36" name="타원 35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4151313" y="3700282"/>
            <a:ext cx="517696" cy="20221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077988" y="370028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47" name="직사각형 46"/>
          <p:cNvSpPr/>
          <p:nvPr/>
        </p:nvSpPr>
        <p:spPr>
          <a:xfrm>
            <a:off x="634623" y="3062716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리스트형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8341" y="3311325"/>
            <a:ext cx="4325531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브랜드 인덱스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18341" y="3640723"/>
            <a:ext cx="4325531" cy="2380565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762356" y="3999570"/>
            <a:ext cx="39654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8672050" y="3700282"/>
            <a:ext cx="517696" cy="20221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8598725" y="370028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48" name="직사각형 47"/>
          <p:cNvSpPr/>
          <p:nvPr/>
        </p:nvSpPr>
        <p:spPr>
          <a:xfrm>
            <a:off x="5155360" y="3062716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리스트형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139078" y="3311325"/>
            <a:ext cx="4325531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브랜드 인덱스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139078" y="3640723"/>
            <a:ext cx="4325531" cy="2380565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5283093" y="3990944"/>
            <a:ext cx="39654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459" y="4225236"/>
            <a:ext cx="3910302" cy="15617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54" y="4225236"/>
            <a:ext cx="4028696" cy="161066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837718" y="4114602"/>
            <a:ext cx="492061" cy="1756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85820" y="3692500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397074" y="3697487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산업군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740197" y="364943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61" name="타원 60"/>
          <p:cNvSpPr/>
          <p:nvPr/>
        </p:nvSpPr>
        <p:spPr>
          <a:xfrm>
            <a:off x="5345889" y="364943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8767704" y="3379979"/>
            <a:ext cx="577320" cy="163313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Curation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255359" y="3394368"/>
            <a:ext cx="577320" cy="163313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Curation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2653239" y="2810583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957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커버스토리 </a:t>
            </a:r>
            <a:r>
              <a:rPr lang="en-US" altLang="ko-KR" dirty="0" smtClean="0"/>
              <a:t>&gt; </a:t>
            </a:r>
            <a:r>
              <a:rPr lang="en-US" altLang="ko-KR" dirty="0"/>
              <a:t>MY biz 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브랜드 인덱스 설정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전체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a. </a:t>
            </a:r>
            <a:r>
              <a:rPr lang="ko-KR" altLang="en-US" dirty="0" smtClean="0"/>
              <a:t>브랜드 인덱스 위젯 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1. </a:t>
            </a:r>
            <a:r>
              <a:rPr lang="ko-KR" altLang="en-US" dirty="0" smtClean="0"/>
              <a:t>브랜드 인덱스 유형 선택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err="1" smtClean="0"/>
              <a:t>리스트형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브랜드 인덱스의 정보를 테이블 형태로 구현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차트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시간의 흐름에 따른 브랜드 인덱스 스코어 변화 확인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br>
              <a:rPr lang="en-US" altLang="ko-KR" dirty="0" smtClean="0"/>
            </a:br>
            <a:r>
              <a:rPr lang="en-US" altLang="ko-KR" dirty="0" smtClean="0"/>
              <a:t>   2. </a:t>
            </a:r>
            <a:r>
              <a:rPr lang="ko-KR" altLang="en-US" dirty="0"/>
              <a:t>차트를 </a:t>
            </a:r>
            <a:r>
              <a:rPr lang="ko-KR" altLang="en-US" dirty="0" err="1"/>
              <a:t>볼때</a:t>
            </a:r>
            <a:r>
              <a:rPr lang="ko-KR" altLang="en-US" dirty="0"/>
              <a:t> 기준 주기를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일별</a:t>
            </a:r>
            <a:r>
              <a:rPr lang="en-US" altLang="ko-KR" dirty="0"/>
              <a:t>, </a:t>
            </a:r>
            <a:r>
              <a:rPr lang="ko-KR" altLang="en-US" dirty="0" err="1"/>
              <a:t>주별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), </a:t>
            </a:r>
            <a:r>
              <a:rPr lang="ko-KR" altLang="en-US" dirty="0"/>
              <a:t>월별</a:t>
            </a:r>
            <a:r>
              <a:rPr lang="en-US" altLang="ko-KR" dirty="0"/>
              <a:t>, </a:t>
            </a:r>
            <a:r>
              <a:rPr lang="ko-KR" altLang="en-US" dirty="0" err="1"/>
              <a:t>요일별</a:t>
            </a:r>
            <a:r>
              <a:rPr lang="en-US" altLang="ko-KR" dirty="0"/>
              <a:t>, </a:t>
            </a:r>
            <a:r>
              <a:rPr lang="ko-KR" altLang="en-US" dirty="0"/>
              <a:t>분기별</a:t>
            </a:r>
            <a:r>
              <a:rPr lang="en-US" altLang="ko-KR" dirty="0"/>
              <a:t>, </a:t>
            </a:r>
            <a:r>
              <a:rPr lang="ko-KR" altLang="en-US" dirty="0" err="1"/>
              <a:t>년도별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리스트 </a:t>
            </a:r>
            <a:r>
              <a:rPr lang="en-US" altLang="ko-KR" dirty="0"/>
              <a:t>:  </a:t>
            </a:r>
            <a:r>
              <a:rPr lang="en-US" altLang="ko-KR" dirty="0" err="1"/>
              <a:t>df</a:t>
            </a:r>
            <a:r>
              <a:rPr lang="en-US" altLang="ko-KR" dirty="0"/>
              <a:t> </a:t>
            </a:r>
            <a:r>
              <a:rPr lang="en-US" altLang="ko-KR" dirty="0" smtClean="0"/>
              <a:t>(4x1), </a:t>
            </a:r>
            <a:r>
              <a:rPr lang="en-US" altLang="ko-KR" dirty="0"/>
              <a:t>min </a:t>
            </a:r>
            <a:r>
              <a:rPr lang="en-US" altLang="ko-KR" dirty="0" smtClean="0"/>
              <a:t>3x1, </a:t>
            </a:r>
            <a:r>
              <a:rPr lang="en-US" altLang="ko-KR" dirty="0"/>
              <a:t>max 4x2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3. </a:t>
            </a:r>
            <a:r>
              <a:rPr lang="ko-KR" altLang="en-US" dirty="0" err="1"/>
              <a:t>산업구분</a:t>
            </a:r>
            <a:r>
              <a:rPr lang="ko-KR" altLang="en-US" dirty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/>
              <a:t>전체</a:t>
            </a:r>
            <a:r>
              <a:rPr lang="en-US" altLang="ko-KR" dirty="0"/>
              <a:t> : </a:t>
            </a:r>
            <a:r>
              <a:rPr lang="ko-KR" altLang="en-US" dirty="0" err="1"/>
              <a:t>산업전체의</a:t>
            </a:r>
            <a:r>
              <a:rPr lang="ko-KR" altLang="en-US" dirty="0"/>
              <a:t> </a:t>
            </a:r>
            <a:r>
              <a:rPr lang="en-US" altLang="ko-KR" dirty="0"/>
              <a:t>index score </a:t>
            </a:r>
            <a:r>
              <a:rPr lang="ko-KR" altLang="en-US" dirty="0"/>
              <a:t>순으로 정렬 </a:t>
            </a:r>
            <a:r>
              <a:rPr lang="en-US" altLang="ko-KR" dirty="0"/>
              <a:t>(</a:t>
            </a:r>
            <a:r>
              <a:rPr lang="ko-KR" altLang="en-US" dirty="0" err="1"/>
              <a:t>순위변화는</a:t>
            </a:r>
            <a:r>
              <a:rPr lang="ko-KR" altLang="en-US" dirty="0"/>
              <a:t> 전체 순위 비교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/>
              <a:t>해당 </a:t>
            </a:r>
            <a:r>
              <a:rPr lang="ko-KR" altLang="en-US" dirty="0" err="1"/>
              <a:t>산업군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산업군내</a:t>
            </a:r>
            <a:r>
              <a:rPr lang="ko-KR" altLang="en-US" dirty="0"/>
              <a:t> </a:t>
            </a:r>
            <a:r>
              <a:rPr lang="en-US" altLang="ko-KR" dirty="0"/>
              <a:t>index score </a:t>
            </a:r>
            <a:r>
              <a:rPr lang="ko-KR" altLang="en-US" dirty="0"/>
              <a:t>순으로 정렬 </a:t>
            </a:r>
            <a:r>
              <a:rPr lang="en-US" altLang="ko-KR" dirty="0"/>
              <a:t>(</a:t>
            </a:r>
            <a:r>
              <a:rPr lang="ko-KR" altLang="en-US" dirty="0" err="1"/>
              <a:t>산업군내</a:t>
            </a:r>
            <a:r>
              <a:rPr lang="ko-KR" altLang="en-US" dirty="0"/>
              <a:t> 순위 비교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4. </a:t>
            </a:r>
            <a:r>
              <a:rPr lang="ko-KR" altLang="en-US" dirty="0" smtClean="0"/>
              <a:t>요약 창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브랜드 인덱스 점수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 중 순위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산업군</a:t>
            </a:r>
            <a:r>
              <a:rPr lang="ko-KR" altLang="en-US" dirty="0" smtClean="0"/>
              <a:t> 내 순위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5. </a:t>
            </a:r>
            <a:r>
              <a:rPr lang="ko-KR" altLang="en-US" dirty="0" smtClean="0"/>
              <a:t>다운로드 </a:t>
            </a:r>
            <a:r>
              <a:rPr lang="ko-KR" altLang="en-US" dirty="0"/>
              <a:t>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</a:t>
            </a:r>
            <a:r>
              <a:rPr lang="en-US" altLang="ko-KR" dirty="0"/>
              <a:t>-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</a:t>
            </a:r>
            <a:r>
              <a:rPr lang="ko-KR" altLang="en-US" dirty="0" smtClean="0"/>
              <a:t>엑셀 다운로드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618340" y="747902"/>
            <a:ext cx="3223857" cy="1954331"/>
            <a:chOff x="3595678" y="4872625"/>
            <a:chExt cx="3223857" cy="1954331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866331" y="6467351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브랜드 인덱스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595678" y="5202023"/>
              <a:ext cx="3223857" cy="1624933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453" y="4955896"/>
              <a:ext cx="156469" cy="156469"/>
            </a:xfrm>
            <a:prstGeom prst="rect">
              <a:avLst/>
            </a:prstGeom>
          </p:spPr>
        </p:pic>
      </p:grpSp>
      <p:sp>
        <p:nvSpPr>
          <p:cNvPr id="9" name="타원 8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2174" y="11837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선택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08296" y="1187796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시계열차트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09826" y="11443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30" name="그룹 29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31" name="직사각형 30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36" name="타원 35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085" y="4005064"/>
            <a:ext cx="3946852" cy="19603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715275" y="4247576"/>
            <a:ext cx="1281612" cy="10656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09355" y="4283906"/>
            <a:ext cx="12105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“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”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“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 기간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“</a:t>
            </a:r>
            <a:b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--------------------</a:t>
            </a:r>
          </a:p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브랜드 인덱스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</a:p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00 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</a:t>
            </a:r>
            <a:endParaRPr lang="en-US" altLang="ko-KR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산업군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내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00 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</a:t>
            </a:r>
            <a:endParaRPr lang="en-US" altLang="ko-KR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37129" y="420872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48" name="직사각형 47"/>
          <p:cNvSpPr/>
          <p:nvPr/>
        </p:nvSpPr>
        <p:spPr>
          <a:xfrm>
            <a:off x="2011376" y="1645872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12174" y="157856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주기 설정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416921" y="1645872"/>
            <a:ext cx="109243" cy="1079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14674" y="1588373"/>
            <a:ext cx="1047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09138" y="158837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02" y="1578564"/>
            <a:ext cx="178279" cy="178279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2010616" y="1918125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602650" y="1630858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704519" y="1573359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08378" y="1860626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21" y="1566314"/>
            <a:ext cx="178279" cy="178279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1416912" y="1915345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514674" y="1857846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21" y="1588373"/>
            <a:ext cx="178279" cy="178279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2608290" y="1914617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706052" y="1857118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년도별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704336" y="155679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3828184" y="3650197"/>
            <a:ext cx="414068" cy="199667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일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4281881" y="3645527"/>
            <a:ext cx="414068" cy="199667"/>
          </a:xfrm>
          <a:prstGeom prst="round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주간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35578" y="3640857"/>
            <a:ext cx="414068" cy="199667"/>
          </a:xfrm>
          <a:prstGeom prst="round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월간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5506296" y="3644426"/>
            <a:ext cx="517696" cy="20221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5432971" y="364442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70" name="직사각형 69"/>
          <p:cNvSpPr/>
          <p:nvPr/>
        </p:nvSpPr>
        <p:spPr>
          <a:xfrm>
            <a:off x="563823" y="3255469"/>
            <a:ext cx="5604185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브랜드 인덱스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63823" y="3584867"/>
            <a:ext cx="5604185" cy="2380565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707838" y="3935088"/>
            <a:ext cx="53881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777313" y="3664323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731690" y="362125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76" name="타원 75"/>
          <p:cNvSpPr/>
          <p:nvPr/>
        </p:nvSpPr>
        <p:spPr>
          <a:xfrm>
            <a:off x="1253755" y="5305094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5476484" y="3341784"/>
            <a:ext cx="577320" cy="163313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Curation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4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</a:t>
            </a:r>
            <a:r>
              <a:rPr lang="en-US" altLang="ko-KR" dirty="0" smtClean="0"/>
              <a:t>biz &gt; </a:t>
            </a:r>
            <a:r>
              <a:rPr lang="ko-KR" altLang="en-US" dirty="0" smtClean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매체별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버즈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a. </a:t>
            </a:r>
            <a:r>
              <a:rPr lang="ko-KR" altLang="en-US" dirty="0" err="1" smtClean="0"/>
              <a:t>매체별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버즈</a:t>
            </a:r>
            <a:r>
              <a:rPr lang="ko-KR" altLang="en-US" dirty="0" smtClean="0"/>
              <a:t> 차트 위젯 설정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1. </a:t>
            </a:r>
            <a:r>
              <a:rPr lang="ko-KR" altLang="en-US" dirty="0"/>
              <a:t>차트 유형을 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차트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기간의 흐름에 따른 추이 변화를 보는 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심벌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차트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차트에 심벌이 붙어서 추이 변화를 보는 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줌인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차트에 원하는 기간을 상세하게 볼 수 있는 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2. </a:t>
            </a:r>
            <a:r>
              <a:rPr lang="ko-KR" altLang="en-US" dirty="0" smtClean="0"/>
              <a:t>차트를 </a:t>
            </a:r>
            <a:r>
              <a:rPr lang="ko-KR" altLang="en-US" dirty="0" err="1" smtClean="0"/>
              <a:t>볼때</a:t>
            </a:r>
            <a:r>
              <a:rPr lang="ko-KR" altLang="en-US" dirty="0" smtClean="0"/>
              <a:t> 기준 주기를 설정하는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일별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주별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월별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요일별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분기별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년도별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b. </a:t>
            </a:r>
            <a:r>
              <a:rPr lang="ko-KR" altLang="en-US" dirty="0" smtClean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618340" y="731733"/>
            <a:ext cx="3223857" cy="1995955"/>
            <a:chOff x="3595678" y="4872625"/>
            <a:chExt cx="3223857" cy="1995955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4788983" y="646420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매체별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595678" y="5202024"/>
              <a:ext cx="3223857" cy="1666556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612" y="4959089"/>
              <a:ext cx="156469" cy="156469"/>
            </a:xfrm>
            <a:prstGeom prst="rect">
              <a:avLst/>
            </a:prstGeom>
          </p:spPr>
        </p:pic>
      </p:grpSp>
      <p:sp>
        <p:nvSpPr>
          <p:cNvPr id="86" name="타원 85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712174" y="11837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1408296" y="1187796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시계열차트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709826" y="11443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172" name="그룹 171"/>
          <p:cNvGrpSpPr/>
          <p:nvPr/>
        </p:nvGrpSpPr>
        <p:grpSpPr>
          <a:xfrm>
            <a:off x="4193661" y="746058"/>
            <a:ext cx="3013378" cy="1506973"/>
            <a:chOff x="523452" y="5674879"/>
            <a:chExt cx="3013378" cy="1506973"/>
          </a:xfrm>
        </p:grpSpPr>
        <p:sp>
          <p:nvSpPr>
            <p:cNvPr id="173" name="직사각형 172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5" name="모서리가 둥근 직사각형 174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78" name="그림 1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79" name="타원 17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217" name="직사각형 216"/>
          <p:cNvSpPr/>
          <p:nvPr/>
        </p:nvSpPr>
        <p:spPr>
          <a:xfrm>
            <a:off x="2011376" y="1610980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712174" y="154367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주기 설정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1416921" y="1610980"/>
            <a:ext cx="109243" cy="1079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1514674" y="1553481"/>
            <a:ext cx="1047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109138" y="1553481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02" y="1543672"/>
            <a:ext cx="178279" cy="178279"/>
          </a:xfrm>
          <a:prstGeom prst="rect">
            <a:avLst/>
          </a:prstGeom>
        </p:spPr>
      </p:pic>
      <p:sp>
        <p:nvSpPr>
          <p:cNvPr id="223" name="직사각형 222"/>
          <p:cNvSpPr/>
          <p:nvPr/>
        </p:nvSpPr>
        <p:spPr>
          <a:xfrm>
            <a:off x="2010616" y="188323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2602650" y="1595966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2704519" y="1538467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2108378" y="182573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27" name="그림 2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21" y="1531422"/>
            <a:ext cx="178279" cy="178279"/>
          </a:xfrm>
          <a:prstGeom prst="rect">
            <a:avLst/>
          </a:prstGeom>
        </p:spPr>
      </p:pic>
      <p:sp>
        <p:nvSpPr>
          <p:cNvPr id="228" name="직사각형 227"/>
          <p:cNvSpPr/>
          <p:nvPr/>
        </p:nvSpPr>
        <p:spPr>
          <a:xfrm>
            <a:off x="1416912" y="188045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1514674" y="182295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30" name="그림 2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21" y="1553481"/>
            <a:ext cx="178279" cy="178279"/>
          </a:xfrm>
          <a:prstGeom prst="rect">
            <a:avLst/>
          </a:prstGeom>
        </p:spPr>
      </p:pic>
      <p:sp>
        <p:nvSpPr>
          <p:cNvPr id="231" name="직사각형 230"/>
          <p:cNvSpPr/>
          <p:nvPr/>
        </p:nvSpPr>
        <p:spPr>
          <a:xfrm>
            <a:off x="2608290" y="1879725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2706052" y="1822226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년도별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5" name="타원 534"/>
          <p:cNvSpPr/>
          <p:nvPr/>
        </p:nvSpPr>
        <p:spPr>
          <a:xfrm>
            <a:off x="704336" y="152190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34715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매체별</a:t>
            </a:r>
            <a:r>
              <a:rPr lang="ko-KR" altLang="en-US" dirty="0"/>
              <a:t> </a:t>
            </a:r>
            <a:r>
              <a:rPr lang="ko-KR" altLang="en-US" dirty="0" err="1"/>
              <a:t>버즈</a:t>
            </a:r>
            <a:r>
              <a:rPr lang="ko-KR" altLang="en-US" dirty="0"/>
              <a:t> 차트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df</a:t>
            </a:r>
            <a:r>
              <a:rPr lang="en-US" altLang="ko-KR" dirty="0"/>
              <a:t> 3x1, min 3x1, max 4x2</a:t>
            </a:r>
            <a:br>
              <a:rPr lang="en-US" altLang="ko-KR" dirty="0"/>
            </a:br>
            <a:r>
              <a:rPr lang="en-US" altLang="ko-KR" dirty="0" smtClean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줌인 </a:t>
            </a:r>
            <a:r>
              <a:rPr lang="ko-KR" altLang="en-US" dirty="0" err="1"/>
              <a:t>시계열</a:t>
            </a:r>
            <a:r>
              <a:rPr lang="ko-KR" altLang="en-US" dirty="0"/>
              <a:t> 차트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3x1, max 4x2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/>
              <a:t>심벌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3x1, max 4x2</a:t>
            </a:r>
            <a:br>
              <a:rPr lang="en-US" altLang="ko-KR" dirty="0"/>
            </a:br>
            <a:r>
              <a:rPr lang="en-US" altLang="ko-KR" dirty="0"/>
              <a:t>   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1. </a:t>
            </a:r>
            <a:r>
              <a:rPr lang="ko-KR" altLang="en-US" dirty="0" err="1"/>
              <a:t>매체별</a:t>
            </a:r>
            <a:r>
              <a:rPr lang="ko-KR" altLang="en-US" dirty="0"/>
              <a:t> </a:t>
            </a:r>
            <a:r>
              <a:rPr lang="ko-KR" altLang="en-US" dirty="0" err="1"/>
              <a:t>버즈</a:t>
            </a:r>
            <a:r>
              <a:rPr lang="ko-KR" altLang="en-US" dirty="0"/>
              <a:t> 차트의 요약정보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 err="1"/>
              <a:t>검색기간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버즈를</a:t>
            </a:r>
            <a:r>
              <a:rPr lang="ko-KR" altLang="en-US" dirty="0"/>
              <a:t>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2. </a:t>
            </a:r>
            <a:r>
              <a:rPr lang="ko-KR" altLang="en-US" dirty="0"/>
              <a:t>상세보기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차트에 대한 테이블 </a:t>
            </a:r>
            <a:r>
              <a:rPr lang="ko-KR" altLang="en-US" dirty="0" err="1"/>
              <a:t>테이블</a:t>
            </a:r>
            <a:r>
              <a:rPr lang="ko-KR" altLang="en-US" dirty="0"/>
              <a:t> 데이터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 </a:t>
            </a:r>
            <a:r>
              <a:rPr lang="ko-KR" altLang="en-US" dirty="0" err="1" smtClean="0"/>
              <a:t>간편기간</a:t>
            </a:r>
            <a:r>
              <a:rPr lang="ko-KR" altLang="en-US" dirty="0" smtClean="0"/>
              <a:t> 설정 버튼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위젯 설정에서 선택한 기간만 노출됨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4.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Excel </a:t>
            </a:r>
            <a:r>
              <a:rPr lang="ko-KR" altLang="en-US" dirty="0"/>
              <a:t>파일 다운로드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18341" y="731733"/>
            <a:ext cx="4685572" cy="3043695"/>
            <a:chOff x="3595679" y="4872625"/>
            <a:chExt cx="4685572" cy="3043695"/>
          </a:xfrm>
        </p:grpSpPr>
        <p:sp>
          <p:nvSpPr>
            <p:cNvPr id="4" name="직사각형 3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매체별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95679" y="5202023"/>
              <a:ext cx="4685572" cy="2714297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58" y="1195782"/>
            <a:ext cx="942460" cy="170012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078279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534380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90481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46582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02683" y="1189592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88659" y="1484784"/>
            <a:ext cx="4472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그림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078" y="1597886"/>
            <a:ext cx="3094955" cy="1862028"/>
          </a:xfrm>
          <a:prstGeom prst="rect">
            <a:avLst/>
          </a:prstGeom>
        </p:spPr>
      </p:pic>
      <p:sp>
        <p:nvSpPr>
          <p:cNvPr id="132" name="직사각형 131"/>
          <p:cNvSpPr/>
          <p:nvPr/>
        </p:nvSpPr>
        <p:spPr>
          <a:xfrm>
            <a:off x="684441" y="1686434"/>
            <a:ext cx="1281612" cy="12042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678521" y="1722765"/>
            <a:ext cx="13452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“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”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“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 기간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“</a:t>
            </a:r>
            <a:b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TOTAL : 000,000</a:t>
            </a:r>
          </a:p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--------------------</a:t>
            </a:r>
          </a:p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트위터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: 000,000 (00%)</a:t>
            </a:r>
          </a:p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페이스북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000,000 (00%)</a:t>
            </a:r>
          </a:p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인스타그램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000,000 (00%)</a:t>
            </a: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688659" y="2995630"/>
            <a:ext cx="1277394" cy="20173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상세보기</a:t>
            </a:r>
          </a:p>
        </p:txBody>
      </p:sp>
      <p:sp>
        <p:nvSpPr>
          <p:cNvPr id="135" name="타원 134"/>
          <p:cNvSpPr/>
          <p:nvPr/>
        </p:nvSpPr>
        <p:spPr>
          <a:xfrm>
            <a:off x="626733" y="158509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36" name="타원 135"/>
          <p:cNvSpPr/>
          <p:nvPr/>
        </p:nvSpPr>
        <p:spPr>
          <a:xfrm>
            <a:off x="605196" y="294867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5470254" y="1056377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grpSp>
        <p:nvGrpSpPr>
          <p:cNvPr id="216" name="그룹 215"/>
          <p:cNvGrpSpPr/>
          <p:nvPr/>
        </p:nvGrpSpPr>
        <p:grpSpPr>
          <a:xfrm>
            <a:off x="700058" y="4071151"/>
            <a:ext cx="3187372" cy="2454193"/>
            <a:chOff x="709614" y="3855778"/>
            <a:chExt cx="3187372" cy="2454193"/>
          </a:xfrm>
        </p:grpSpPr>
        <p:grpSp>
          <p:nvGrpSpPr>
            <p:cNvPr id="139" name="그룹 138"/>
            <p:cNvGrpSpPr/>
            <p:nvPr/>
          </p:nvGrpSpPr>
          <p:grpSpPr>
            <a:xfrm>
              <a:off x="710401" y="3855778"/>
              <a:ext cx="2984446" cy="1889185"/>
              <a:chOff x="2459438" y="4009528"/>
              <a:chExt cx="2984446" cy="1889185"/>
            </a:xfrm>
          </p:grpSpPr>
          <p:cxnSp>
            <p:nvCxnSpPr>
              <p:cNvPr id="140" name="직선 연결선 139"/>
              <p:cNvCxnSpPr/>
              <p:nvPr/>
            </p:nvCxnSpPr>
            <p:spPr>
              <a:xfrm flipV="1">
                <a:off x="2459438" y="4009528"/>
                <a:ext cx="0" cy="188918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>
              <a:xfrm>
                <a:off x="2459438" y="5898713"/>
                <a:ext cx="298444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2" name="직선 연결선 141"/>
            <p:cNvCxnSpPr/>
            <p:nvPr/>
          </p:nvCxnSpPr>
          <p:spPr>
            <a:xfrm flipV="1">
              <a:off x="932050" y="4918224"/>
              <a:ext cx="834387" cy="4740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1775479" y="4924757"/>
              <a:ext cx="934454" cy="3702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/>
            <p:cNvCxnSpPr/>
            <p:nvPr/>
          </p:nvCxnSpPr>
          <p:spPr>
            <a:xfrm flipV="1">
              <a:off x="2676182" y="5064263"/>
              <a:ext cx="859479" cy="2367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/>
            <p:cNvSpPr txBox="1"/>
            <p:nvPr/>
          </p:nvSpPr>
          <p:spPr>
            <a:xfrm>
              <a:off x="753366" y="5743732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7/13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08522" y="5743732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7/14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463678" y="5743732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7/15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3318834" y="5743732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7/16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cxnSp>
          <p:nvCxnSpPr>
            <p:cNvPr id="149" name="직선 연결선 148"/>
            <p:cNvCxnSpPr/>
            <p:nvPr/>
          </p:nvCxnSpPr>
          <p:spPr>
            <a:xfrm flipV="1">
              <a:off x="918590" y="4485735"/>
              <a:ext cx="832617" cy="82426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 flipH="1" flipV="1">
              <a:off x="1751034" y="4473956"/>
              <a:ext cx="937869" cy="158681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 flipH="1">
              <a:off x="2702867" y="4447210"/>
              <a:ext cx="759197" cy="195223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/>
            <p:cNvCxnSpPr/>
            <p:nvPr/>
          </p:nvCxnSpPr>
          <p:spPr>
            <a:xfrm flipV="1">
              <a:off x="922181" y="4807674"/>
              <a:ext cx="829026" cy="24418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/>
            <p:cNvCxnSpPr/>
            <p:nvPr/>
          </p:nvCxnSpPr>
          <p:spPr>
            <a:xfrm>
              <a:off x="1734694" y="4805921"/>
              <a:ext cx="975239" cy="4102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그룹 153"/>
            <p:cNvGrpSpPr/>
            <p:nvPr/>
          </p:nvGrpSpPr>
          <p:grpSpPr>
            <a:xfrm>
              <a:off x="918412" y="4687795"/>
              <a:ext cx="2592977" cy="529421"/>
              <a:chOff x="534427" y="4861745"/>
              <a:chExt cx="2592977" cy="529421"/>
            </a:xfrm>
          </p:grpSpPr>
          <p:cxnSp>
            <p:nvCxnSpPr>
              <p:cNvPr id="155" name="직선 연결선 154"/>
              <p:cNvCxnSpPr/>
              <p:nvPr/>
            </p:nvCxnSpPr>
            <p:spPr>
              <a:xfrm flipV="1">
                <a:off x="534427" y="5169984"/>
                <a:ext cx="892249" cy="221182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>
                <a:off x="1439117" y="5165959"/>
                <a:ext cx="898127" cy="144508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 flipV="1">
                <a:off x="2325948" y="4861745"/>
                <a:ext cx="801456" cy="448722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직선 연결선 157"/>
            <p:cNvCxnSpPr/>
            <p:nvPr/>
          </p:nvCxnSpPr>
          <p:spPr>
            <a:xfrm flipV="1">
              <a:off x="905267" y="4259975"/>
              <a:ext cx="833089" cy="1051261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 flipH="1" flipV="1">
              <a:off x="1718804" y="4259975"/>
              <a:ext cx="941571" cy="724142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 flipV="1">
              <a:off x="2666969" y="4259975"/>
              <a:ext cx="768865" cy="724142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직사각형 160"/>
            <p:cNvSpPr/>
            <p:nvPr/>
          </p:nvSpPr>
          <p:spPr>
            <a:xfrm>
              <a:off x="709614" y="5998011"/>
              <a:ext cx="3049610" cy="519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788213" y="5959191"/>
              <a:ext cx="234108" cy="1380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2049581" y="5949280"/>
              <a:ext cx="234108" cy="1380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 flipV="1">
              <a:off x="2733670" y="4848179"/>
              <a:ext cx="761954" cy="10645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3492708" y="6094527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7/20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10511" y="6093296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7/13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114221" y="6093296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7/14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517931" y="6093296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7/15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1641" y="6093296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7/16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2325351" y="6093296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7/17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2729061" y="6093296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7/18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3132771" y="6093296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7/19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581396" y="3861427"/>
            <a:ext cx="8627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줌인 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4064535" y="3855707"/>
            <a:ext cx="8627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심벌 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grpSp>
        <p:nvGrpSpPr>
          <p:cNvPr id="218" name="그룹 217"/>
          <p:cNvGrpSpPr/>
          <p:nvPr/>
        </p:nvGrpSpPr>
        <p:grpSpPr>
          <a:xfrm>
            <a:off x="4134480" y="4249653"/>
            <a:ext cx="3099524" cy="2132847"/>
            <a:chOff x="4107203" y="3913894"/>
            <a:chExt cx="3099524" cy="2132847"/>
          </a:xfrm>
        </p:grpSpPr>
        <p:grpSp>
          <p:nvGrpSpPr>
            <p:cNvPr id="173" name="그룹 172"/>
            <p:cNvGrpSpPr/>
            <p:nvPr/>
          </p:nvGrpSpPr>
          <p:grpSpPr>
            <a:xfrm>
              <a:off x="4127351" y="3943343"/>
              <a:ext cx="2984446" cy="1889185"/>
              <a:chOff x="2459438" y="4009528"/>
              <a:chExt cx="2984446" cy="1889185"/>
            </a:xfrm>
          </p:grpSpPr>
          <p:cxnSp>
            <p:nvCxnSpPr>
              <p:cNvPr id="174" name="직선 연결선 173"/>
              <p:cNvCxnSpPr/>
              <p:nvPr/>
            </p:nvCxnSpPr>
            <p:spPr>
              <a:xfrm flipV="1">
                <a:off x="2459438" y="4009528"/>
                <a:ext cx="0" cy="188918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/>
              <p:cNvCxnSpPr/>
              <p:nvPr/>
            </p:nvCxnSpPr>
            <p:spPr>
              <a:xfrm>
                <a:off x="2459438" y="5898713"/>
                <a:ext cx="298444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6" name="TextBox 175"/>
            <p:cNvSpPr txBox="1"/>
            <p:nvPr/>
          </p:nvSpPr>
          <p:spPr>
            <a:xfrm>
              <a:off x="4107203" y="3913894"/>
              <a:ext cx="4513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버즈량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170316" y="5831297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7/13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4574026" y="5831297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7/14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977736" y="5831297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7/15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381446" y="5831297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7/16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785156" y="5831297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7/17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188866" y="5831297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7/18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6592576" y="5831297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7/19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grpSp>
          <p:nvGrpSpPr>
            <p:cNvPr id="184" name="그룹 183"/>
            <p:cNvGrpSpPr/>
            <p:nvPr/>
          </p:nvGrpSpPr>
          <p:grpSpPr>
            <a:xfrm>
              <a:off x="4301985" y="4083147"/>
              <a:ext cx="2776903" cy="1351530"/>
              <a:chOff x="4138309" y="1236581"/>
              <a:chExt cx="2776903" cy="1351530"/>
            </a:xfrm>
          </p:grpSpPr>
          <p:cxnSp>
            <p:nvCxnSpPr>
              <p:cNvPr id="185" name="직선 연결선 184"/>
              <p:cNvCxnSpPr/>
              <p:nvPr/>
            </p:nvCxnSpPr>
            <p:spPr>
              <a:xfrm flipV="1">
                <a:off x="4138309" y="2260122"/>
                <a:ext cx="422112" cy="327989"/>
              </a:xfrm>
              <a:prstGeom prst="line">
                <a:avLst/>
              </a:prstGeom>
              <a:ln>
                <a:solidFill>
                  <a:srgbClr val="00BE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직선 연결선 185"/>
              <p:cNvCxnSpPr/>
              <p:nvPr/>
            </p:nvCxnSpPr>
            <p:spPr>
              <a:xfrm>
                <a:off x="4560547" y="2258891"/>
                <a:ext cx="143648" cy="153632"/>
              </a:xfrm>
              <a:prstGeom prst="line">
                <a:avLst/>
              </a:prstGeom>
              <a:ln>
                <a:solidFill>
                  <a:srgbClr val="00BE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>
              <a:xfrm flipV="1">
                <a:off x="4704321" y="2177018"/>
                <a:ext cx="398130" cy="235506"/>
              </a:xfrm>
              <a:prstGeom prst="line">
                <a:avLst/>
              </a:prstGeom>
              <a:ln>
                <a:solidFill>
                  <a:srgbClr val="00BE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>
              <a:xfrm flipH="1">
                <a:off x="5097300" y="2086364"/>
                <a:ext cx="295954" cy="90654"/>
              </a:xfrm>
              <a:prstGeom prst="line">
                <a:avLst/>
              </a:prstGeom>
              <a:ln>
                <a:solidFill>
                  <a:srgbClr val="00BE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>
              <a:xfrm flipH="1">
                <a:off x="5401775" y="1457865"/>
                <a:ext cx="354933" cy="628202"/>
              </a:xfrm>
              <a:prstGeom prst="line">
                <a:avLst/>
              </a:prstGeom>
              <a:ln>
                <a:solidFill>
                  <a:srgbClr val="00BE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>
              <a:xfrm flipV="1">
                <a:off x="5756708" y="1378418"/>
                <a:ext cx="421766" cy="79150"/>
              </a:xfrm>
              <a:prstGeom prst="line">
                <a:avLst/>
              </a:prstGeom>
              <a:ln>
                <a:solidFill>
                  <a:srgbClr val="00BE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/>
              <p:cNvCxnSpPr/>
              <p:nvPr/>
            </p:nvCxnSpPr>
            <p:spPr>
              <a:xfrm>
                <a:off x="6178474" y="1378418"/>
                <a:ext cx="421766" cy="147593"/>
              </a:xfrm>
              <a:prstGeom prst="line">
                <a:avLst/>
              </a:prstGeom>
              <a:ln>
                <a:solidFill>
                  <a:srgbClr val="00BE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/>
              <p:cNvCxnSpPr/>
              <p:nvPr/>
            </p:nvCxnSpPr>
            <p:spPr>
              <a:xfrm flipV="1">
                <a:off x="6599765" y="1236581"/>
                <a:ext cx="315447" cy="285689"/>
              </a:xfrm>
              <a:prstGeom prst="line">
                <a:avLst/>
              </a:prstGeom>
              <a:ln>
                <a:solidFill>
                  <a:srgbClr val="00BE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그룹 192"/>
            <p:cNvGrpSpPr/>
            <p:nvPr/>
          </p:nvGrpSpPr>
          <p:grpSpPr>
            <a:xfrm>
              <a:off x="4347986" y="4210737"/>
              <a:ext cx="2776903" cy="1351530"/>
              <a:chOff x="4138309" y="1236581"/>
              <a:chExt cx="2776903" cy="1351530"/>
            </a:xfrm>
          </p:grpSpPr>
          <p:cxnSp>
            <p:nvCxnSpPr>
              <p:cNvPr id="194" name="직선 연결선 193"/>
              <p:cNvCxnSpPr/>
              <p:nvPr/>
            </p:nvCxnSpPr>
            <p:spPr>
              <a:xfrm flipV="1">
                <a:off x="4138309" y="2260122"/>
                <a:ext cx="422112" cy="327989"/>
              </a:xfrm>
              <a:prstGeom prst="line">
                <a:avLst/>
              </a:prstGeom>
              <a:ln>
                <a:solidFill>
                  <a:srgbClr val="D29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연결선 194"/>
              <p:cNvCxnSpPr/>
              <p:nvPr/>
            </p:nvCxnSpPr>
            <p:spPr>
              <a:xfrm>
                <a:off x="4560547" y="2258891"/>
                <a:ext cx="143648" cy="153632"/>
              </a:xfrm>
              <a:prstGeom prst="line">
                <a:avLst/>
              </a:prstGeom>
              <a:ln>
                <a:solidFill>
                  <a:srgbClr val="D29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/>
              <p:cNvCxnSpPr/>
              <p:nvPr/>
            </p:nvCxnSpPr>
            <p:spPr>
              <a:xfrm flipV="1">
                <a:off x="4704321" y="2177018"/>
                <a:ext cx="398130" cy="235506"/>
              </a:xfrm>
              <a:prstGeom prst="line">
                <a:avLst/>
              </a:prstGeom>
              <a:ln>
                <a:solidFill>
                  <a:srgbClr val="D29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>
              <a:xfrm flipH="1">
                <a:off x="5097300" y="2086364"/>
                <a:ext cx="295954" cy="90654"/>
              </a:xfrm>
              <a:prstGeom prst="line">
                <a:avLst/>
              </a:prstGeom>
              <a:ln>
                <a:solidFill>
                  <a:srgbClr val="D29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>
              <a:xfrm flipH="1">
                <a:off x="5401775" y="1457865"/>
                <a:ext cx="354933" cy="628202"/>
              </a:xfrm>
              <a:prstGeom prst="line">
                <a:avLst/>
              </a:prstGeom>
              <a:ln>
                <a:solidFill>
                  <a:srgbClr val="D29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>
              <a:xfrm flipV="1">
                <a:off x="5756708" y="1378418"/>
                <a:ext cx="421766" cy="79150"/>
              </a:xfrm>
              <a:prstGeom prst="line">
                <a:avLst/>
              </a:prstGeom>
              <a:ln>
                <a:solidFill>
                  <a:srgbClr val="D29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>
              <a:xfrm>
                <a:off x="6178474" y="1378418"/>
                <a:ext cx="421766" cy="147593"/>
              </a:xfrm>
              <a:prstGeom prst="line">
                <a:avLst/>
              </a:prstGeom>
              <a:ln>
                <a:solidFill>
                  <a:srgbClr val="D29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/>
              <p:cNvCxnSpPr/>
              <p:nvPr/>
            </p:nvCxnSpPr>
            <p:spPr>
              <a:xfrm flipV="1">
                <a:off x="6599765" y="1236581"/>
                <a:ext cx="315447" cy="285689"/>
              </a:xfrm>
              <a:prstGeom prst="line">
                <a:avLst/>
              </a:prstGeom>
              <a:ln>
                <a:solidFill>
                  <a:srgbClr val="D29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/>
            <p:cNvGrpSpPr/>
            <p:nvPr/>
          </p:nvGrpSpPr>
          <p:grpSpPr>
            <a:xfrm>
              <a:off x="4309287" y="4646707"/>
              <a:ext cx="2783866" cy="959621"/>
              <a:chOff x="4238610" y="1609968"/>
              <a:chExt cx="2783866" cy="959621"/>
            </a:xfrm>
          </p:grpSpPr>
          <p:cxnSp>
            <p:nvCxnSpPr>
              <p:cNvPr id="203" name="직선 연결선 202"/>
              <p:cNvCxnSpPr/>
              <p:nvPr/>
            </p:nvCxnSpPr>
            <p:spPr>
              <a:xfrm flipV="1">
                <a:off x="4238610" y="2408088"/>
                <a:ext cx="477327" cy="58959"/>
              </a:xfrm>
              <a:prstGeom prst="line">
                <a:avLst/>
              </a:prstGeom>
              <a:ln>
                <a:solidFill>
                  <a:srgbClr val="3C5A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>
              <a:xfrm>
                <a:off x="4712947" y="2411291"/>
                <a:ext cx="143648" cy="153632"/>
              </a:xfrm>
              <a:prstGeom prst="line">
                <a:avLst/>
              </a:prstGeom>
              <a:ln>
                <a:solidFill>
                  <a:srgbClr val="3C5A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>
              <a:xfrm flipV="1">
                <a:off x="4856721" y="2329418"/>
                <a:ext cx="398130" cy="235506"/>
              </a:xfrm>
              <a:prstGeom prst="line">
                <a:avLst/>
              </a:prstGeom>
              <a:ln>
                <a:solidFill>
                  <a:srgbClr val="3C5A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>
              <a:xfrm flipH="1" flipV="1">
                <a:off x="5249700" y="2329418"/>
                <a:ext cx="278702" cy="235505"/>
              </a:xfrm>
              <a:prstGeom prst="line">
                <a:avLst/>
              </a:prstGeom>
              <a:ln>
                <a:solidFill>
                  <a:srgbClr val="3C5A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연결선 206"/>
              <p:cNvCxnSpPr/>
              <p:nvPr/>
            </p:nvCxnSpPr>
            <p:spPr>
              <a:xfrm flipH="1">
                <a:off x="5536419" y="1610265"/>
                <a:ext cx="372690" cy="959324"/>
              </a:xfrm>
              <a:prstGeom prst="line">
                <a:avLst/>
              </a:prstGeom>
              <a:ln>
                <a:solidFill>
                  <a:srgbClr val="3C5A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/>
              <p:cNvCxnSpPr/>
              <p:nvPr/>
            </p:nvCxnSpPr>
            <p:spPr>
              <a:xfrm>
                <a:off x="5909108" y="1609968"/>
                <a:ext cx="421262" cy="440722"/>
              </a:xfrm>
              <a:prstGeom prst="line">
                <a:avLst/>
              </a:prstGeom>
              <a:ln>
                <a:solidFill>
                  <a:srgbClr val="3C5A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/>
              <p:cNvCxnSpPr/>
              <p:nvPr/>
            </p:nvCxnSpPr>
            <p:spPr>
              <a:xfrm flipV="1">
                <a:off x="6330133" y="1678411"/>
                <a:ext cx="422507" cy="370148"/>
              </a:xfrm>
              <a:prstGeom prst="line">
                <a:avLst/>
              </a:prstGeom>
              <a:ln>
                <a:solidFill>
                  <a:srgbClr val="3C5A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 209"/>
              <p:cNvCxnSpPr/>
              <p:nvPr/>
            </p:nvCxnSpPr>
            <p:spPr>
              <a:xfrm>
                <a:off x="6752165" y="1674671"/>
                <a:ext cx="270311" cy="547922"/>
              </a:xfrm>
              <a:prstGeom prst="line">
                <a:avLst/>
              </a:prstGeom>
              <a:ln>
                <a:solidFill>
                  <a:srgbClr val="3C5A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2" name="그림 2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3063" y="5262300"/>
              <a:ext cx="243357" cy="243357"/>
            </a:xfrm>
            <a:prstGeom prst="rect">
              <a:avLst/>
            </a:prstGeom>
          </p:spPr>
        </p:pic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0895" y="3913894"/>
              <a:ext cx="225832" cy="225832"/>
            </a:xfrm>
            <a:prstGeom prst="rect">
              <a:avLst/>
            </a:prstGeom>
          </p:spPr>
        </p:pic>
        <p:pic>
          <p:nvPicPr>
            <p:cNvPr id="213" name="그림 2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8656" y="4341674"/>
              <a:ext cx="241090" cy="241090"/>
            </a:xfrm>
            <a:prstGeom prst="rect">
              <a:avLst/>
            </a:prstGeom>
          </p:spPr>
        </p:pic>
      </p:grpSp>
      <p:sp>
        <p:nvSpPr>
          <p:cNvPr id="219" name="타원 218"/>
          <p:cNvSpPr/>
          <p:nvPr/>
        </p:nvSpPr>
        <p:spPr>
          <a:xfrm>
            <a:off x="4457633" y="113665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220" name="타원 219"/>
          <p:cNvSpPr/>
          <p:nvPr/>
        </p:nvSpPr>
        <p:spPr>
          <a:xfrm>
            <a:off x="2034001" y="112635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02" name="타원 101"/>
          <p:cNvSpPr/>
          <p:nvPr/>
        </p:nvSpPr>
        <p:spPr>
          <a:xfrm>
            <a:off x="4890548" y="2127982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442" y="3552305"/>
            <a:ext cx="142760" cy="133154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91" y="3551835"/>
            <a:ext cx="142760" cy="133154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22" y="3552305"/>
            <a:ext cx="142760" cy="133154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368" y="3551835"/>
            <a:ext cx="142760" cy="133154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3180" y="3552179"/>
            <a:ext cx="142391" cy="132810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2142323" y="3510690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885838" y="351699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574555" y="3517336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246897" y="3512424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919239" y="3507512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531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08264" y="1937096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Instagram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08264" y="3613544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Free </a:t>
            </a:r>
            <a:r>
              <a:rPr lang="ko-KR" altLang="en-US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08264" y="260648"/>
            <a:ext cx="1026544" cy="3191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SNS </a:t>
            </a:r>
            <a:r>
              <a:rPr lang="ko-KR" altLang="en-US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97125" y="297126"/>
            <a:ext cx="42578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고객사의 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SNS </a:t>
            </a:r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계정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(Twitter, Facebook, Instagram)</a:t>
            </a:r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정보로 분석을 하는 메뉴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97125" y="1973574"/>
            <a:ext cx="1965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고객사의 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Instagram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계정으로 분석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97125" y="2526371"/>
            <a:ext cx="3108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고객사에게</a:t>
            </a:r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발송되는 분석 보고서의 조회 및 관리하는 메뉴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108264" y="819464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Twitter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08264" y="1378280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Facebook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97125" y="855942"/>
            <a:ext cx="18325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고객사의 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Twitter </a:t>
            </a:r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계정으로 분석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697125" y="1420777"/>
            <a:ext cx="1997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고객사의 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Facebook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계정으로 분석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108264" y="2495912"/>
            <a:ext cx="1026544" cy="3191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 관리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08264" y="4172360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Paid </a:t>
            </a:r>
            <a:r>
              <a:rPr lang="ko-KR" altLang="en-US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08264" y="3054728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My </a:t>
            </a:r>
            <a:r>
              <a:rPr lang="ko-KR" altLang="en-US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97125" y="3096704"/>
            <a:ext cx="2438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고객이 받아보는 보고서 조회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관리하는 화면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697125" y="3650022"/>
            <a:ext cx="2367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무료로 업로드 되는 보고서를 조회하는 화면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97125" y="4202819"/>
            <a:ext cx="2367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유료로 업로드 되는 보고서를 조회하는 화면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042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버즈</a:t>
            </a:r>
            <a:r>
              <a:rPr lang="ko-KR" altLang="en-US" dirty="0"/>
              <a:t> </a:t>
            </a:r>
            <a:r>
              <a:rPr lang="ko-KR" altLang="en-US" dirty="0" smtClean="0"/>
              <a:t>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/>
              <a:t>매체별</a:t>
            </a:r>
            <a:r>
              <a:rPr lang="ko-KR" altLang="en-US" dirty="0"/>
              <a:t> </a:t>
            </a:r>
            <a:r>
              <a:rPr lang="ko-KR" altLang="en-US" dirty="0" err="1"/>
              <a:t>버즈</a:t>
            </a:r>
            <a:r>
              <a:rPr lang="ko-KR" altLang="en-US" dirty="0"/>
              <a:t>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/>
              <a:t>기간의 흐름에 따른 추이 변화를 보는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줌인 </a:t>
            </a:r>
            <a:r>
              <a:rPr lang="ko-KR" altLang="en-US" dirty="0" err="1"/>
              <a:t>시계열</a:t>
            </a:r>
            <a:r>
              <a:rPr lang="ko-KR" altLang="en-US" dirty="0"/>
              <a:t> 차트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 : </a:t>
            </a:r>
            <a:r>
              <a:rPr lang="ko-KR" altLang="en-US" dirty="0" err="1"/>
              <a:t>시계열</a:t>
            </a:r>
            <a:r>
              <a:rPr lang="ko-KR" altLang="en-US" dirty="0"/>
              <a:t> 차트에 원하는 기간을 상세하게 볼 수 있는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공간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 err="1"/>
              <a:t>선이아닌</a:t>
            </a:r>
            <a:r>
              <a:rPr lang="ko-KR" altLang="en-US" dirty="0"/>
              <a:t> 면적으로 추이 변화를 보는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심벌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 err="1"/>
              <a:t>시계열</a:t>
            </a:r>
            <a:r>
              <a:rPr lang="ko-KR" altLang="en-US" dirty="0"/>
              <a:t> 차트에 심벌이 붙어서 추이 변화를 보는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 err="1"/>
              <a:t>히트맵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 err="1"/>
              <a:t>버즈의</a:t>
            </a:r>
            <a:r>
              <a:rPr lang="ko-KR" altLang="en-US" dirty="0"/>
              <a:t> 수치에 따라 셀의 음영색상으로 차별화한 시각화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</a:t>
            </a:r>
            <a:br>
              <a:rPr lang="en-US" altLang="ko-KR" dirty="0"/>
            </a:br>
            <a:r>
              <a:rPr lang="en-US" altLang="ko-KR" dirty="0"/>
              <a:t>  2. </a:t>
            </a:r>
            <a:r>
              <a:rPr lang="ko-KR" altLang="en-US" dirty="0"/>
              <a:t>차트를 </a:t>
            </a:r>
            <a:r>
              <a:rPr lang="ko-KR" altLang="en-US" dirty="0" err="1"/>
              <a:t>볼때</a:t>
            </a:r>
            <a:r>
              <a:rPr lang="ko-KR" altLang="en-US" dirty="0"/>
              <a:t> 기준 주기를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일별</a:t>
            </a:r>
            <a:r>
              <a:rPr lang="en-US" altLang="ko-KR" dirty="0"/>
              <a:t>, </a:t>
            </a:r>
            <a:r>
              <a:rPr lang="ko-KR" altLang="en-US" dirty="0" err="1"/>
              <a:t>주별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), </a:t>
            </a:r>
            <a:r>
              <a:rPr lang="ko-KR" altLang="en-US" dirty="0"/>
              <a:t>월별</a:t>
            </a:r>
            <a:r>
              <a:rPr lang="en-US" altLang="ko-KR" dirty="0"/>
              <a:t>, </a:t>
            </a:r>
            <a:r>
              <a:rPr lang="ko-KR" altLang="en-US" dirty="0" err="1"/>
              <a:t>요일별</a:t>
            </a:r>
            <a:r>
              <a:rPr lang="en-US" altLang="ko-KR" dirty="0"/>
              <a:t>, </a:t>
            </a:r>
            <a:r>
              <a:rPr lang="ko-KR" altLang="en-US" dirty="0"/>
              <a:t>분기별</a:t>
            </a:r>
            <a:r>
              <a:rPr lang="en-US" altLang="ko-KR" dirty="0"/>
              <a:t>, </a:t>
            </a:r>
            <a:r>
              <a:rPr lang="ko-KR" altLang="en-US" dirty="0" err="1"/>
              <a:t>년도별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</a:t>
            </a:r>
            <a:r>
              <a:rPr lang="ko-KR" altLang="en-US" dirty="0" smtClean="0"/>
              <a:t>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618340" y="731733"/>
            <a:ext cx="3223857" cy="1995955"/>
            <a:chOff x="3595678" y="4872625"/>
            <a:chExt cx="3223857" cy="1995955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4788983" y="646420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595678" y="5202024"/>
              <a:ext cx="3223857" cy="1666556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86" name="타원 85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712174" y="11837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1408296" y="1187796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709826" y="11443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172" name="그룹 171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173" name="직사각형 172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5" name="모서리가 둥근 직사각형 174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78" name="그림 1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79" name="타원 17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217" name="직사각형 216"/>
          <p:cNvSpPr/>
          <p:nvPr/>
        </p:nvSpPr>
        <p:spPr>
          <a:xfrm>
            <a:off x="2011376" y="1610980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712174" y="154367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주기 설정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1416921" y="1610980"/>
            <a:ext cx="109243" cy="1079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1514674" y="1553481"/>
            <a:ext cx="1047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109138" y="1553481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02" y="1543672"/>
            <a:ext cx="178279" cy="178279"/>
          </a:xfrm>
          <a:prstGeom prst="rect">
            <a:avLst/>
          </a:prstGeom>
        </p:spPr>
      </p:pic>
      <p:sp>
        <p:nvSpPr>
          <p:cNvPr id="223" name="직사각형 222"/>
          <p:cNvSpPr/>
          <p:nvPr/>
        </p:nvSpPr>
        <p:spPr>
          <a:xfrm>
            <a:off x="2010616" y="188323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2602650" y="1595966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2704519" y="1538467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2108378" y="182573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27" name="그림 2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21" y="1531422"/>
            <a:ext cx="178279" cy="178279"/>
          </a:xfrm>
          <a:prstGeom prst="rect">
            <a:avLst/>
          </a:prstGeom>
        </p:spPr>
      </p:pic>
      <p:sp>
        <p:nvSpPr>
          <p:cNvPr id="228" name="직사각형 227"/>
          <p:cNvSpPr/>
          <p:nvPr/>
        </p:nvSpPr>
        <p:spPr>
          <a:xfrm>
            <a:off x="1416912" y="188045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1514674" y="182295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30" name="그림 2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21" y="1553481"/>
            <a:ext cx="178279" cy="178279"/>
          </a:xfrm>
          <a:prstGeom prst="rect">
            <a:avLst/>
          </a:prstGeom>
        </p:spPr>
      </p:pic>
      <p:sp>
        <p:nvSpPr>
          <p:cNvPr id="231" name="직사각형 230"/>
          <p:cNvSpPr/>
          <p:nvPr/>
        </p:nvSpPr>
        <p:spPr>
          <a:xfrm>
            <a:off x="2608290" y="1879725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2706052" y="1822226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년도별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5" name="타원 534"/>
          <p:cNvSpPr/>
          <p:nvPr/>
        </p:nvSpPr>
        <p:spPr>
          <a:xfrm>
            <a:off x="704336" y="152190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25408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버즈</a:t>
            </a:r>
            <a:r>
              <a:rPr lang="ko-KR" altLang="en-US" dirty="0"/>
              <a:t>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df</a:t>
            </a:r>
            <a:r>
              <a:rPr lang="en-US" altLang="ko-KR" dirty="0"/>
              <a:t> 3x1, min 3x1, max 4x2</a:t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줌인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3x1, max 4x2</a:t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공간 </a:t>
            </a:r>
            <a:r>
              <a:rPr lang="ko-KR" altLang="en-US" dirty="0" err="1"/>
              <a:t>시계열</a:t>
            </a:r>
            <a:r>
              <a:rPr lang="ko-KR" altLang="en-US" dirty="0"/>
              <a:t> 차트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3x1, max 4x2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ko-KR" altLang="en-US" dirty="0" err="1"/>
              <a:t>버즈를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버즈</a:t>
            </a:r>
            <a:r>
              <a:rPr lang="ko-KR" altLang="en-US" dirty="0"/>
              <a:t> 차트의 요약정보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 err="1"/>
              <a:t>검색기간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버즈를</a:t>
            </a:r>
            <a:r>
              <a:rPr lang="ko-KR" altLang="en-US" dirty="0"/>
              <a:t>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상세보기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차트에 대한 테이블 </a:t>
            </a:r>
            <a:r>
              <a:rPr lang="ko-KR" altLang="en-US" dirty="0" err="1"/>
              <a:t>테이블</a:t>
            </a:r>
            <a:r>
              <a:rPr lang="ko-KR" altLang="en-US" dirty="0"/>
              <a:t> 데이터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 err="1"/>
              <a:t>버즈</a:t>
            </a:r>
            <a:r>
              <a:rPr lang="ko-KR" altLang="en-US" dirty="0"/>
              <a:t> 차트 기준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는 </a:t>
            </a:r>
            <a:r>
              <a:rPr lang="ko-KR" altLang="en-US" dirty="0" err="1"/>
              <a:t>주별이며</a:t>
            </a:r>
            <a:r>
              <a:rPr lang="en-US" altLang="ko-KR" dirty="0"/>
              <a:t>, 2</a:t>
            </a:r>
            <a:r>
              <a:rPr lang="ko-KR" altLang="en-US" dirty="0"/>
              <a:t>주의 </a:t>
            </a:r>
            <a:r>
              <a:rPr lang="ko-KR" altLang="en-US" dirty="0" err="1"/>
              <a:t>버즈</a:t>
            </a:r>
            <a:r>
              <a:rPr lang="ko-KR" altLang="en-US" dirty="0"/>
              <a:t> 차트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팝업에서 설정한 기준만 노출됨</a:t>
            </a:r>
            <a:r>
              <a:rPr lang="en-US" altLang="ko-KR" dirty="0"/>
              <a:t>Excel </a:t>
            </a:r>
            <a:r>
              <a:rPr lang="ko-KR" altLang="en-US" dirty="0"/>
              <a:t>파일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버즈차트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버즈</a:t>
            </a:r>
            <a:r>
              <a:rPr lang="en-US" altLang="ko-KR" dirty="0"/>
              <a:t>raw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: Excel </a:t>
            </a:r>
            <a:r>
              <a:rPr lang="ko-KR" altLang="en-US" dirty="0"/>
              <a:t>다운로드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41" y="1744341"/>
            <a:ext cx="1122532" cy="126917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18341" y="731733"/>
            <a:ext cx="4685572" cy="2841283"/>
            <a:chOff x="3595679" y="4872625"/>
            <a:chExt cx="4685572" cy="2841283"/>
          </a:xfrm>
        </p:grpSpPr>
        <p:sp>
          <p:nvSpPr>
            <p:cNvPr id="6" name="직사각형 5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595679" y="5202024"/>
              <a:ext cx="4685572" cy="251188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9" name="직선 연결선 8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3" name="타원 12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4" name="타원 13"/>
          <p:cNvSpPr/>
          <p:nvPr/>
        </p:nvSpPr>
        <p:spPr>
          <a:xfrm>
            <a:off x="839416" y="170247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5" name="타원 14"/>
          <p:cNvSpPr/>
          <p:nvPr/>
        </p:nvSpPr>
        <p:spPr>
          <a:xfrm>
            <a:off x="845254" y="28198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1673539"/>
            <a:ext cx="3097232" cy="14806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72683" y="3717612"/>
            <a:ext cx="8627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줌인 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19304" y="3685729"/>
            <a:ext cx="8627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공간 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078279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534380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990481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446582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902683" y="1189592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033395" y="112844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95" y="4187924"/>
            <a:ext cx="3095103" cy="197834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439190" y="1068549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045" y="4187924"/>
            <a:ext cx="3249450" cy="180794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806" y="3276874"/>
            <a:ext cx="142760" cy="13315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55" y="3276404"/>
            <a:ext cx="142760" cy="13315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86" y="3276874"/>
            <a:ext cx="142760" cy="13315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32" y="3276404"/>
            <a:ext cx="142760" cy="13315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1544" y="3276748"/>
            <a:ext cx="142391" cy="1328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140687" y="3235259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84202" y="3241564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72919" y="324190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45261" y="3236993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17603" y="3232081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70" y="6248428"/>
            <a:ext cx="142760" cy="13315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19" y="6247958"/>
            <a:ext cx="142760" cy="13315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50" y="6248428"/>
            <a:ext cx="142760" cy="13315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596" y="6247958"/>
            <a:ext cx="142760" cy="13315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408" y="6248302"/>
            <a:ext cx="142391" cy="13281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3551" y="6206813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677066" y="6213118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65783" y="6213459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38125" y="6208547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10467" y="620363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1" y="6180805"/>
            <a:ext cx="142760" cy="13315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50" y="6180335"/>
            <a:ext cx="142760" cy="13315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81" y="6180805"/>
            <a:ext cx="142760" cy="13315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927" y="6180335"/>
            <a:ext cx="142760" cy="13315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4739" y="6180679"/>
            <a:ext cx="142391" cy="13281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583882" y="6139190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327397" y="614549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016114" y="6145836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88456" y="6140924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360798" y="6136012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393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버즈</a:t>
            </a:r>
            <a:r>
              <a:rPr lang="ko-KR" altLang="en-US" dirty="0"/>
              <a:t> 차트</a:t>
            </a:r>
            <a:r>
              <a:rPr lang="en-US" altLang="ko-KR" dirty="0"/>
              <a:t>, 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 err="1"/>
              <a:t>부정차트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/>
              <a:t>매체별</a:t>
            </a:r>
            <a:r>
              <a:rPr lang="ko-KR" altLang="en-US" dirty="0"/>
              <a:t> </a:t>
            </a:r>
            <a:r>
              <a:rPr lang="ko-KR" altLang="en-US" dirty="0" err="1"/>
              <a:t>버즈</a:t>
            </a:r>
            <a:r>
              <a:rPr lang="ko-KR" altLang="en-US" dirty="0"/>
              <a:t>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/>
              <a:t>기간의 흐름에 따른 추이 변화를 보는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줌인 </a:t>
            </a:r>
            <a:r>
              <a:rPr lang="ko-KR" altLang="en-US" dirty="0" err="1"/>
              <a:t>시계열</a:t>
            </a:r>
            <a:r>
              <a:rPr lang="ko-KR" altLang="en-US" dirty="0"/>
              <a:t> 차트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 : </a:t>
            </a:r>
            <a:r>
              <a:rPr lang="ko-KR" altLang="en-US" dirty="0" err="1"/>
              <a:t>시계열</a:t>
            </a:r>
            <a:r>
              <a:rPr lang="ko-KR" altLang="en-US" dirty="0"/>
              <a:t> 차트에 원하는 기간을 상세하게 볼 수 있는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공간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 err="1"/>
              <a:t>선이아닌</a:t>
            </a:r>
            <a:r>
              <a:rPr lang="ko-KR" altLang="en-US" dirty="0"/>
              <a:t> 면적으로 추이 변화를 보는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심벌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 err="1"/>
              <a:t>시계열</a:t>
            </a:r>
            <a:r>
              <a:rPr lang="ko-KR" altLang="en-US" dirty="0"/>
              <a:t> 차트에 심벌이 붙어서 추이 변화를 보는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 err="1"/>
              <a:t>히트맵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 err="1"/>
              <a:t>버즈의</a:t>
            </a:r>
            <a:r>
              <a:rPr lang="ko-KR" altLang="en-US" dirty="0"/>
              <a:t> 수치에 따라 셀의 음영색상으로 차별화한 시각화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</a:t>
            </a:r>
            <a:br>
              <a:rPr lang="en-US" altLang="ko-KR" dirty="0"/>
            </a:br>
            <a:r>
              <a:rPr lang="en-US" altLang="ko-KR" dirty="0"/>
              <a:t>  2. </a:t>
            </a:r>
            <a:r>
              <a:rPr lang="ko-KR" altLang="en-US" dirty="0"/>
              <a:t>차트를 </a:t>
            </a:r>
            <a:r>
              <a:rPr lang="ko-KR" altLang="en-US" dirty="0" err="1"/>
              <a:t>볼때</a:t>
            </a:r>
            <a:r>
              <a:rPr lang="ko-KR" altLang="en-US" dirty="0"/>
              <a:t> 기준 주기를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일별</a:t>
            </a:r>
            <a:r>
              <a:rPr lang="en-US" altLang="ko-KR" dirty="0"/>
              <a:t>, </a:t>
            </a:r>
            <a:r>
              <a:rPr lang="ko-KR" altLang="en-US" dirty="0" err="1"/>
              <a:t>주별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), </a:t>
            </a:r>
            <a:r>
              <a:rPr lang="ko-KR" altLang="en-US" dirty="0"/>
              <a:t>월별</a:t>
            </a:r>
            <a:r>
              <a:rPr lang="en-US" altLang="ko-KR" dirty="0"/>
              <a:t>, </a:t>
            </a:r>
            <a:r>
              <a:rPr lang="ko-KR" altLang="en-US" dirty="0" err="1"/>
              <a:t>요일별</a:t>
            </a:r>
            <a:r>
              <a:rPr lang="en-US" altLang="ko-KR" dirty="0"/>
              <a:t>, </a:t>
            </a:r>
            <a:r>
              <a:rPr lang="ko-KR" altLang="en-US" dirty="0"/>
              <a:t>분기별</a:t>
            </a:r>
            <a:r>
              <a:rPr lang="en-US" altLang="ko-KR" dirty="0"/>
              <a:t>, </a:t>
            </a:r>
            <a:r>
              <a:rPr lang="ko-KR" altLang="en-US" dirty="0" err="1"/>
              <a:t>년도별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심벌시계열</a:t>
            </a:r>
            <a:r>
              <a:rPr lang="ko-KR" altLang="en-US" dirty="0"/>
              <a:t> 차트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df</a:t>
            </a:r>
            <a:r>
              <a:rPr lang="en-US" altLang="ko-KR" dirty="0"/>
              <a:t> 3x1, min 3x1, max 4x2</a:t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히트맵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3x2, min 2x1, max 4x2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 err="1"/>
              <a:t>매체별</a:t>
            </a:r>
            <a:r>
              <a:rPr lang="ko-KR" altLang="en-US" dirty="0"/>
              <a:t> </a:t>
            </a:r>
            <a:r>
              <a:rPr lang="ko-KR" altLang="en-US" dirty="0" err="1"/>
              <a:t>버즈</a:t>
            </a:r>
            <a:r>
              <a:rPr lang="ko-KR" altLang="en-US" dirty="0"/>
              <a:t> 차트의 요약정보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 err="1"/>
              <a:t>검색기간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버즈를</a:t>
            </a:r>
            <a:r>
              <a:rPr lang="ko-KR" altLang="en-US" dirty="0"/>
              <a:t>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상세보기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차트에 대한 테이블 </a:t>
            </a:r>
            <a:r>
              <a:rPr lang="ko-KR" altLang="en-US" dirty="0" err="1"/>
              <a:t>테이블</a:t>
            </a:r>
            <a:r>
              <a:rPr lang="ko-KR" altLang="en-US" dirty="0"/>
              <a:t> 데이터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Excel </a:t>
            </a:r>
            <a:r>
              <a:rPr lang="ko-KR" altLang="en-US" dirty="0"/>
              <a:t>파일 다운로드</a:t>
            </a:r>
            <a:endParaRPr lang="en-US" altLang="ko-KR" dirty="0"/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73459" y="3577796"/>
            <a:ext cx="4685572" cy="2841283"/>
            <a:chOff x="3595679" y="4872625"/>
            <a:chExt cx="4685572" cy="2841283"/>
          </a:xfrm>
        </p:grpSpPr>
        <p:sp>
          <p:nvSpPr>
            <p:cNvPr id="4" name="직사각형 3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95679" y="5202024"/>
              <a:ext cx="4685572" cy="251188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76" y="4041845"/>
            <a:ext cx="942460" cy="17001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186076" y="4032960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33397" y="4035655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189498" y="4035655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45599" y="4035655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101700" y="4035655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57801" y="4035655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43777" y="4330847"/>
            <a:ext cx="4472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4112751" y="398272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15" name="타원 14"/>
          <p:cNvSpPr/>
          <p:nvPr/>
        </p:nvSpPr>
        <p:spPr>
          <a:xfrm>
            <a:off x="1689119" y="397241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6" name="직사각형 15"/>
          <p:cNvSpPr/>
          <p:nvPr/>
        </p:nvSpPr>
        <p:spPr>
          <a:xfrm>
            <a:off x="548213" y="4667812"/>
            <a:ext cx="1281612" cy="12042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42293" y="4704143"/>
            <a:ext cx="12570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“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”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“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 기간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“</a:t>
            </a:r>
            <a:b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TOTAL : 000,000</a:t>
            </a:r>
          </a:p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--------------------</a:t>
            </a:r>
          </a:p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 : 000,000 (00%)</a:t>
            </a:r>
          </a:p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 : 000,000 (00%)</a:t>
            </a:r>
          </a:p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 : 000,000 (00%)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52431" y="6009687"/>
            <a:ext cx="1277394" cy="199291"/>
          </a:xfrm>
          <a:prstGeom prst="round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ko-KR" altLang="en-US" sz="600" kern="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상세보기</a:t>
            </a:r>
          </a:p>
        </p:txBody>
      </p:sp>
      <p:sp>
        <p:nvSpPr>
          <p:cNvPr id="19" name="타원 18"/>
          <p:cNvSpPr/>
          <p:nvPr/>
        </p:nvSpPr>
        <p:spPr>
          <a:xfrm>
            <a:off x="490505" y="456647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20" name="타원 19"/>
          <p:cNvSpPr/>
          <p:nvPr/>
        </p:nvSpPr>
        <p:spPr>
          <a:xfrm>
            <a:off x="468968" y="593005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21" name="직사각형 20"/>
          <p:cNvSpPr/>
          <p:nvPr/>
        </p:nvSpPr>
        <p:spPr>
          <a:xfrm>
            <a:off x="2538019" y="6078799"/>
            <a:ext cx="1556651" cy="19860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범례 영역</a:t>
            </a:r>
            <a:endParaRPr lang="ko-KR" altLang="en-US" sz="9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t="19356"/>
          <a:stretch/>
        </p:blipFill>
        <p:spPr>
          <a:xfrm>
            <a:off x="2078340" y="4682853"/>
            <a:ext cx="2342642" cy="1368152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98989"/>
              </p:ext>
            </p:extLst>
          </p:nvPr>
        </p:nvGraphicFramePr>
        <p:xfrm>
          <a:off x="6616598" y="4705202"/>
          <a:ext cx="3482008" cy="1204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251">
                  <a:extLst>
                    <a:ext uri="{9D8B030D-6E8A-4147-A177-3AD203B41FA5}">
                      <a16:colId xmlns:a16="http://schemas.microsoft.com/office/drawing/2014/main" val="2231452422"/>
                    </a:ext>
                  </a:extLst>
                </a:gridCol>
                <a:gridCol w="435251">
                  <a:extLst>
                    <a:ext uri="{9D8B030D-6E8A-4147-A177-3AD203B41FA5}">
                      <a16:colId xmlns:a16="http://schemas.microsoft.com/office/drawing/2014/main" val="37805048"/>
                    </a:ext>
                  </a:extLst>
                </a:gridCol>
                <a:gridCol w="435251">
                  <a:extLst>
                    <a:ext uri="{9D8B030D-6E8A-4147-A177-3AD203B41FA5}">
                      <a16:colId xmlns:a16="http://schemas.microsoft.com/office/drawing/2014/main" val="2626848389"/>
                    </a:ext>
                  </a:extLst>
                </a:gridCol>
                <a:gridCol w="435251">
                  <a:extLst>
                    <a:ext uri="{9D8B030D-6E8A-4147-A177-3AD203B41FA5}">
                      <a16:colId xmlns:a16="http://schemas.microsoft.com/office/drawing/2014/main" val="2445654363"/>
                    </a:ext>
                  </a:extLst>
                </a:gridCol>
                <a:gridCol w="435251">
                  <a:extLst>
                    <a:ext uri="{9D8B030D-6E8A-4147-A177-3AD203B41FA5}">
                      <a16:colId xmlns:a16="http://schemas.microsoft.com/office/drawing/2014/main" val="1473598633"/>
                    </a:ext>
                  </a:extLst>
                </a:gridCol>
                <a:gridCol w="435251">
                  <a:extLst>
                    <a:ext uri="{9D8B030D-6E8A-4147-A177-3AD203B41FA5}">
                      <a16:colId xmlns:a16="http://schemas.microsoft.com/office/drawing/2014/main" val="2752692959"/>
                    </a:ext>
                  </a:extLst>
                </a:gridCol>
                <a:gridCol w="435251">
                  <a:extLst>
                    <a:ext uri="{9D8B030D-6E8A-4147-A177-3AD203B41FA5}">
                      <a16:colId xmlns:a16="http://schemas.microsoft.com/office/drawing/2014/main" val="327315654"/>
                    </a:ext>
                  </a:extLst>
                </a:gridCol>
                <a:gridCol w="435251">
                  <a:extLst>
                    <a:ext uri="{9D8B030D-6E8A-4147-A177-3AD203B41FA5}">
                      <a16:colId xmlns:a16="http://schemas.microsoft.com/office/drawing/2014/main" val="2746201698"/>
                    </a:ext>
                  </a:extLst>
                </a:gridCol>
              </a:tblGrid>
              <a:tr h="301051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7/13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7/14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7/15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7/16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7/17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7/18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7/19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28078"/>
                  </a:ext>
                </a:extLst>
              </a:tr>
              <a:tr h="301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신세계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1,953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kern="1200" dirty="0" smtClean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+mn-cs"/>
                        </a:rPr>
                        <a:t>2,513</a:t>
                      </a:r>
                      <a:endParaRPr lang="ko-KR" altLang="en-US" sz="700" kern="120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1,765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1,242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1,862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1,123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1,468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035965"/>
                  </a:ext>
                </a:extLst>
              </a:tr>
              <a:tr h="301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롯데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1,632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1,715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1,765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560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804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1,013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1,946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722451"/>
                  </a:ext>
                </a:extLst>
              </a:tr>
              <a:tr h="301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뉴코아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1,000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1,379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1,734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1,816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1,913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1,851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2,101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96299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7433197" y="6014401"/>
            <a:ext cx="1556651" cy="19860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범례 영역</a:t>
            </a:r>
            <a:endParaRPr lang="ko-KR" altLang="en-US" sz="9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114938" y="3907194"/>
            <a:ext cx="5127685" cy="31705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</a:t>
            </a: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114939" y="4231354"/>
            <a:ext cx="5127685" cy="2165478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43151" y="4705204"/>
            <a:ext cx="1281612" cy="12042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237231" y="4741535"/>
            <a:ext cx="12570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“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”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“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 기간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“</a:t>
            </a:r>
            <a:b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TOTAL : 000,000</a:t>
            </a:r>
          </a:p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--------------------</a:t>
            </a:r>
          </a:p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 : 000,000 (00%)</a:t>
            </a:r>
          </a:p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 : 000,000 (00%)</a:t>
            </a:r>
          </a:p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 : 000,000 (00%)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247369" y="6014401"/>
            <a:ext cx="1277394" cy="198603"/>
          </a:xfrm>
          <a:prstGeom prst="round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ko-KR" altLang="en-US" sz="600" kern="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상세보기</a:t>
            </a:r>
          </a:p>
        </p:txBody>
      </p:sp>
      <p:sp>
        <p:nvSpPr>
          <p:cNvPr id="31" name="타원 30"/>
          <p:cNvSpPr/>
          <p:nvPr/>
        </p:nvSpPr>
        <p:spPr>
          <a:xfrm>
            <a:off x="5185443" y="460386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32" name="타원 31"/>
          <p:cNvSpPr/>
          <p:nvPr/>
        </p:nvSpPr>
        <p:spPr>
          <a:xfrm>
            <a:off x="5163906" y="596744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768" y="4325546"/>
            <a:ext cx="942460" cy="170012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9529061" y="4316661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6382" y="4319356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532483" y="4319356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988584" y="4319356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8444685" y="4319356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900786" y="4319356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5247369" y="4614548"/>
            <a:ext cx="48512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9455736" y="426642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42" name="타원 41"/>
          <p:cNvSpPr/>
          <p:nvPr/>
        </p:nvSpPr>
        <p:spPr>
          <a:xfrm>
            <a:off x="7032104" y="425612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grpSp>
        <p:nvGrpSpPr>
          <p:cNvPr id="44" name="그룹 43"/>
          <p:cNvGrpSpPr/>
          <p:nvPr/>
        </p:nvGrpSpPr>
        <p:grpSpPr>
          <a:xfrm>
            <a:off x="618340" y="731733"/>
            <a:ext cx="3223857" cy="1995955"/>
            <a:chOff x="3595678" y="4872625"/>
            <a:chExt cx="3223857" cy="1995955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4788983" y="646420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595678" y="5202024"/>
              <a:ext cx="3223857" cy="1666556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49" name="타원 48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712174" y="11837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408296" y="1187796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시계열차트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709826" y="11443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53" name="그룹 52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54" name="직사각형 53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59" name="타원 5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60" name="직사각형 59"/>
          <p:cNvSpPr/>
          <p:nvPr/>
        </p:nvSpPr>
        <p:spPr>
          <a:xfrm>
            <a:off x="2011376" y="1610980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12174" y="154367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주기 설정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416921" y="1610980"/>
            <a:ext cx="109243" cy="1079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514674" y="1553481"/>
            <a:ext cx="1047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109138" y="1553481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02" y="1543672"/>
            <a:ext cx="178279" cy="178279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2010616" y="188323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602650" y="1595966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704519" y="1538467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108378" y="182573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21" y="1531422"/>
            <a:ext cx="178279" cy="178279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1416912" y="188045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514674" y="182295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21" y="1553481"/>
            <a:ext cx="178279" cy="178279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2608290" y="1879725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706052" y="1822226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년도별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704336" y="152190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974994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login &gt; </a:t>
            </a:r>
            <a:r>
              <a:rPr lang="ko-KR" altLang="en-US" dirty="0" smtClean="0"/>
              <a:t>커버스토리 </a:t>
            </a:r>
            <a:r>
              <a:rPr lang="en-US" altLang="ko-KR" dirty="0" smtClean="0"/>
              <a:t>&gt; MY biz &gt; </a:t>
            </a:r>
            <a:r>
              <a:rPr lang="ko-KR" altLang="en-US" dirty="0" smtClean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버즈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a. </a:t>
            </a:r>
            <a:r>
              <a:rPr lang="ko-KR" altLang="en-US" dirty="0" err="1" smtClean="0"/>
              <a:t>매체별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버즈</a:t>
            </a:r>
            <a:r>
              <a:rPr lang="ko-KR" altLang="en-US" dirty="0" smtClean="0"/>
              <a:t> 차트 위젯 설정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1. </a:t>
            </a:r>
            <a:r>
              <a:rPr lang="ko-KR" altLang="en-US" dirty="0" smtClean="0"/>
              <a:t>차트 유형을 선택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차트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기간의 흐름에 따른 추이 변화를 보는 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줌인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차트에 원하는 기간을 상세하게 볼 수 있는 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공간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차트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선이아닌</a:t>
            </a:r>
            <a:r>
              <a:rPr lang="ko-KR" altLang="en-US" dirty="0" smtClean="0"/>
              <a:t> 면적으로 추이 변화를 보는 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심벌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차트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차트에 심벌이 붙어서 추이 변화를 보는 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누적히스토그램차트</a:t>
            </a:r>
            <a:r>
              <a:rPr lang="en-US" altLang="ko-KR" dirty="0" smtClean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긍정</a:t>
            </a:r>
            <a:r>
              <a:rPr lang="en-US" altLang="ko-KR" dirty="0"/>
              <a:t>, </a:t>
            </a:r>
            <a:r>
              <a:rPr lang="ko-KR" altLang="en-US" dirty="0"/>
              <a:t>부정</a:t>
            </a:r>
            <a:r>
              <a:rPr lang="en-US" altLang="ko-KR" dirty="0"/>
              <a:t>, </a:t>
            </a:r>
            <a:r>
              <a:rPr lang="ko-KR" altLang="en-US" dirty="0"/>
              <a:t>중립에 대한 </a:t>
            </a:r>
            <a:r>
              <a:rPr lang="ko-KR" altLang="en-US" dirty="0" err="1"/>
              <a:t>버즈량을</a:t>
            </a:r>
            <a:r>
              <a:rPr lang="ko-KR" altLang="en-US" dirty="0"/>
              <a:t> 누적으로 </a:t>
            </a:r>
            <a:r>
              <a:rPr lang="ko-KR" altLang="en-US" dirty="0" smtClean="0"/>
              <a:t>그리는 </a:t>
            </a:r>
            <a:r>
              <a:rPr lang="ko-KR" altLang="en-US" dirty="0"/>
              <a:t>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br>
              <a:rPr lang="en-US" altLang="ko-KR" dirty="0" smtClean="0"/>
            </a:br>
            <a:r>
              <a:rPr lang="en-US" altLang="ko-KR" dirty="0" smtClean="0"/>
              <a:t>  2. </a:t>
            </a:r>
            <a:r>
              <a:rPr lang="ko-KR" altLang="en-US" dirty="0" smtClean="0"/>
              <a:t>차트를 </a:t>
            </a:r>
            <a:r>
              <a:rPr lang="ko-KR" altLang="en-US" dirty="0" err="1" smtClean="0"/>
              <a:t>볼때</a:t>
            </a:r>
            <a:r>
              <a:rPr lang="ko-KR" altLang="en-US" dirty="0" smtClean="0"/>
              <a:t> 기준 주기를 설정하는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일별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주별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월별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요일별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분기별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년도별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b. </a:t>
            </a:r>
            <a:r>
              <a:rPr lang="ko-KR" altLang="en-US" dirty="0" smtClean="0"/>
              <a:t>위젯 설정 완료 버튼을 누르면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618340" y="731733"/>
            <a:ext cx="3223857" cy="1995955"/>
            <a:chOff x="3595678" y="4872625"/>
            <a:chExt cx="3223857" cy="1995955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4788983" y="646420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긍</a:t>
              </a:r>
              <a:r>
                <a:rPr lang="en-US" altLang="ko-KR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부정 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595678" y="5202024"/>
              <a:ext cx="3223857" cy="1666556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86" name="타원 85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712174" y="11837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1408296" y="1187796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시계열차트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709826" y="11443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172" name="그룹 171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173" name="직사각형 172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5" name="모서리가 둥근 직사각형 174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78" name="그림 1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79" name="타원 17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217" name="직사각형 216"/>
          <p:cNvSpPr/>
          <p:nvPr/>
        </p:nvSpPr>
        <p:spPr>
          <a:xfrm>
            <a:off x="2011376" y="1610980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712174" y="154367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주기 설정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1416921" y="1610980"/>
            <a:ext cx="109243" cy="1079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1514674" y="1553481"/>
            <a:ext cx="1047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109138" y="1553481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02" y="1543672"/>
            <a:ext cx="178279" cy="178279"/>
          </a:xfrm>
          <a:prstGeom prst="rect">
            <a:avLst/>
          </a:prstGeom>
        </p:spPr>
      </p:pic>
      <p:sp>
        <p:nvSpPr>
          <p:cNvPr id="223" name="직사각형 222"/>
          <p:cNvSpPr/>
          <p:nvPr/>
        </p:nvSpPr>
        <p:spPr>
          <a:xfrm>
            <a:off x="2010616" y="188323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2602650" y="1595966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2704519" y="1538467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2108378" y="182573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27" name="그림 2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21" y="1531422"/>
            <a:ext cx="178279" cy="178279"/>
          </a:xfrm>
          <a:prstGeom prst="rect">
            <a:avLst/>
          </a:prstGeom>
        </p:spPr>
      </p:pic>
      <p:sp>
        <p:nvSpPr>
          <p:cNvPr id="228" name="직사각형 227"/>
          <p:cNvSpPr/>
          <p:nvPr/>
        </p:nvSpPr>
        <p:spPr>
          <a:xfrm>
            <a:off x="1416912" y="188045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1514674" y="182295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30" name="그림 2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21" y="1553481"/>
            <a:ext cx="178279" cy="178279"/>
          </a:xfrm>
          <a:prstGeom prst="rect">
            <a:avLst/>
          </a:prstGeom>
        </p:spPr>
      </p:pic>
      <p:sp>
        <p:nvSpPr>
          <p:cNvPr id="231" name="직사각형 230"/>
          <p:cNvSpPr/>
          <p:nvPr/>
        </p:nvSpPr>
        <p:spPr>
          <a:xfrm>
            <a:off x="2608290" y="1879725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2706052" y="1822226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년도별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5" name="타원 534"/>
          <p:cNvSpPr/>
          <p:nvPr/>
        </p:nvSpPr>
        <p:spPr>
          <a:xfrm>
            <a:off x="704336" y="152190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72121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 err="1"/>
              <a:t>부정차트</a:t>
            </a:r>
            <a:r>
              <a:rPr lang="en-US" altLang="ko-KR" dirty="0"/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df</a:t>
            </a:r>
            <a:r>
              <a:rPr lang="en-US" altLang="ko-KR" dirty="0"/>
              <a:t> 3x1, min 2x1, max 4x2</a:t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줌인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2x1, max 4x2</a:t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공간 </a:t>
            </a:r>
            <a:r>
              <a:rPr lang="ko-KR" altLang="en-US" dirty="0" err="1"/>
              <a:t>시계열</a:t>
            </a:r>
            <a:r>
              <a:rPr lang="ko-KR" altLang="en-US" dirty="0"/>
              <a:t> 차트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2x1, max 4x2</a:t>
            </a:r>
            <a:br>
              <a:rPr lang="en-US" altLang="ko-KR" dirty="0"/>
            </a:br>
            <a:r>
              <a:rPr lang="en-US" altLang="ko-KR" dirty="0"/>
              <a:t>   </a:t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긍</a:t>
            </a:r>
            <a:r>
              <a:rPr lang="en-US" altLang="ko-KR" dirty="0"/>
              <a:t>,</a:t>
            </a:r>
            <a:r>
              <a:rPr lang="ko-KR" altLang="en-US" dirty="0"/>
              <a:t>부정을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긍</a:t>
            </a:r>
            <a:r>
              <a:rPr lang="en-US" altLang="ko-KR" dirty="0"/>
              <a:t>,</a:t>
            </a:r>
            <a:r>
              <a:rPr lang="ko-KR" altLang="en-US" dirty="0"/>
              <a:t>부정 차트의 요약정보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 err="1"/>
              <a:t>검색기간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버즈를</a:t>
            </a:r>
            <a:r>
              <a:rPr lang="ko-KR" altLang="en-US" dirty="0"/>
              <a:t>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상세보기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차트에 대한 테이블 </a:t>
            </a:r>
            <a:r>
              <a:rPr lang="ko-KR" altLang="en-US" dirty="0" err="1"/>
              <a:t>테이블</a:t>
            </a:r>
            <a:r>
              <a:rPr lang="ko-KR" altLang="en-US" dirty="0"/>
              <a:t> 데이터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/>
              <a:t>부정 차트 기준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는 </a:t>
            </a:r>
            <a:r>
              <a:rPr lang="ko-KR" altLang="en-US" dirty="0" err="1"/>
              <a:t>주별이며</a:t>
            </a:r>
            <a:r>
              <a:rPr lang="en-US" altLang="ko-KR" dirty="0"/>
              <a:t>, 2</a:t>
            </a:r>
            <a:r>
              <a:rPr lang="ko-KR" altLang="en-US" dirty="0"/>
              <a:t>주의 </a:t>
            </a:r>
            <a:r>
              <a:rPr lang="ko-KR" altLang="en-US" dirty="0" err="1"/>
              <a:t>버즈</a:t>
            </a:r>
            <a:r>
              <a:rPr lang="ko-KR" altLang="en-US" dirty="0"/>
              <a:t> 차트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팝업에서 설정한 기준만 노출됨</a:t>
            </a:r>
            <a:r>
              <a:rPr lang="en-US" altLang="ko-KR" dirty="0"/>
              <a:t>Excel </a:t>
            </a:r>
            <a:r>
              <a:rPr lang="ko-KR" altLang="en-US" dirty="0"/>
              <a:t>파일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긍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부정차트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/>
              <a:t>부정 </a:t>
            </a:r>
            <a:r>
              <a:rPr lang="en-US" altLang="ko-KR" dirty="0"/>
              <a:t>raw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: Excel </a:t>
            </a:r>
            <a:r>
              <a:rPr lang="ko-KR" altLang="en-US" dirty="0"/>
              <a:t>다운로드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40" y="1744340"/>
            <a:ext cx="1071240" cy="122211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18341" y="731733"/>
            <a:ext cx="4685572" cy="2841283"/>
            <a:chOff x="3595679" y="4872625"/>
            <a:chExt cx="4685572" cy="2841283"/>
          </a:xfrm>
        </p:grpSpPr>
        <p:sp>
          <p:nvSpPr>
            <p:cNvPr id="5" name="직사각형 4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긍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부정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9" y="5202024"/>
              <a:ext cx="4685572" cy="251188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8" name="직선 연결선 7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2" name="타원 11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3" name="타원 12"/>
          <p:cNvSpPr/>
          <p:nvPr/>
        </p:nvSpPr>
        <p:spPr>
          <a:xfrm>
            <a:off x="839416" y="170247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4" name="타원 13"/>
          <p:cNvSpPr/>
          <p:nvPr/>
        </p:nvSpPr>
        <p:spPr>
          <a:xfrm>
            <a:off x="845254" y="28198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1673539"/>
            <a:ext cx="3097232" cy="14806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2683" y="3717612"/>
            <a:ext cx="8627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줌인 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19304" y="3685729"/>
            <a:ext cx="8627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공간 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078279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534380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990481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46582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902683" y="1189592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033395" y="112844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95" y="4187924"/>
            <a:ext cx="3095103" cy="197834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439190" y="1068549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045" y="4187924"/>
            <a:ext cx="3249450" cy="180794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806" y="3276874"/>
            <a:ext cx="142760" cy="13315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55" y="3276404"/>
            <a:ext cx="142760" cy="13315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86" y="3276874"/>
            <a:ext cx="142760" cy="13315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32" y="3276404"/>
            <a:ext cx="142760" cy="13315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1544" y="3276748"/>
            <a:ext cx="142391" cy="1328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140687" y="3235259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84202" y="3241564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72919" y="324190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45261" y="3236993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17603" y="3232081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70" y="6248428"/>
            <a:ext cx="142760" cy="13315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19" y="6247958"/>
            <a:ext cx="142760" cy="13315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50" y="6248428"/>
            <a:ext cx="142760" cy="13315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596" y="6247958"/>
            <a:ext cx="142760" cy="13315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408" y="6248302"/>
            <a:ext cx="142391" cy="13281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33551" y="6206813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77066" y="6213118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365783" y="6213459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38125" y="6208547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10467" y="620363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1" y="6180805"/>
            <a:ext cx="142760" cy="13315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50" y="6180335"/>
            <a:ext cx="142760" cy="13315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81" y="6180805"/>
            <a:ext cx="142760" cy="13315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927" y="6180335"/>
            <a:ext cx="142760" cy="13315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4739" y="6180679"/>
            <a:ext cx="142391" cy="13281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583882" y="6139190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27397" y="614549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16114" y="6145836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88456" y="6140924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360798" y="6136012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730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 err="1"/>
              <a:t>부정차트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심벌 </a:t>
            </a:r>
            <a:r>
              <a:rPr lang="ko-KR" altLang="en-US" dirty="0" err="1"/>
              <a:t>시계열</a:t>
            </a:r>
            <a:r>
              <a:rPr lang="ko-KR" altLang="en-US" dirty="0"/>
              <a:t> 차트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2x1, max 4x2</a:t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누적히스토그램차트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2x1, max 4x2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긍</a:t>
            </a:r>
            <a:r>
              <a:rPr lang="en-US" altLang="ko-KR" dirty="0"/>
              <a:t>,</a:t>
            </a:r>
            <a:r>
              <a:rPr lang="ko-KR" altLang="en-US" dirty="0"/>
              <a:t>부정을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긍</a:t>
            </a:r>
            <a:r>
              <a:rPr lang="en-US" altLang="ko-KR" dirty="0"/>
              <a:t>,</a:t>
            </a:r>
            <a:r>
              <a:rPr lang="ko-KR" altLang="en-US" dirty="0"/>
              <a:t>부정 차트의 요약정보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 err="1"/>
              <a:t>검색기간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버즈를</a:t>
            </a:r>
            <a:r>
              <a:rPr lang="ko-KR" altLang="en-US" dirty="0"/>
              <a:t>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상세보기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차트에 대한 테이블 </a:t>
            </a:r>
            <a:r>
              <a:rPr lang="ko-KR" altLang="en-US" dirty="0" err="1"/>
              <a:t>테이블</a:t>
            </a:r>
            <a:r>
              <a:rPr lang="ko-KR" altLang="en-US" dirty="0"/>
              <a:t> 데이터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/>
              <a:t>부정 차트 기준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는 </a:t>
            </a:r>
            <a:r>
              <a:rPr lang="ko-KR" altLang="en-US" dirty="0" err="1"/>
              <a:t>주별이며</a:t>
            </a:r>
            <a:r>
              <a:rPr lang="en-US" altLang="ko-KR" dirty="0"/>
              <a:t>, 2</a:t>
            </a:r>
            <a:r>
              <a:rPr lang="ko-KR" altLang="en-US" dirty="0"/>
              <a:t>주의 </a:t>
            </a:r>
            <a:r>
              <a:rPr lang="ko-KR" altLang="en-US" dirty="0" err="1"/>
              <a:t>버즈</a:t>
            </a:r>
            <a:r>
              <a:rPr lang="ko-KR" altLang="en-US" dirty="0"/>
              <a:t> 차트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팝업에서 설정한 기준만 노출됨</a:t>
            </a:r>
            <a:r>
              <a:rPr lang="en-US" altLang="ko-KR" dirty="0"/>
              <a:t>Excel </a:t>
            </a:r>
            <a:r>
              <a:rPr lang="ko-KR" altLang="en-US" dirty="0"/>
              <a:t>파일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심벌시계열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/>
              <a:t>이미지</a:t>
            </a:r>
            <a:r>
              <a:rPr lang="en-US" altLang="ko-KR" dirty="0"/>
              <a:t>, Excel</a:t>
            </a:r>
            <a:r>
              <a:rPr lang="ko-KR" altLang="en-US" dirty="0"/>
              <a:t>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누적히스토그램차트 </a:t>
            </a:r>
            <a:r>
              <a:rPr lang="en-US" altLang="ko-KR" dirty="0"/>
              <a:t>: </a:t>
            </a:r>
            <a:r>
              <a:rPr lang="ko-KR" altLang="en-US" dirty="0"/>
              <a:t>이미지</a:t>
            </a:r>
            <a:r>
              <a:rPr lang="en-US" altLang="ko-KR" dirty="0"/>
              <a:t>, Excel</a:t>
            </a:r>
            <a:r>
              <a:rPr lang="ko-KR" altLang="en-US" dirty="0"/>
              <a:t> 다운로드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86" y="1744340"/>
            <a:ext cx="1071240" cy="122211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18341" y="731733"/>
            <a:ext cx="4685572" cy="2841283"/>
            <a:chOff x="3595679" y="4872625"/>
            <a:chExt cx="4685572" cy="2841283"/>
          </a:xfrm>
        </p:grpSpPr>
        <p:sp>
          <p:nvSpPr>
            <p:cNvPr id="5" name="직사각형 4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긍</a:t>
              </a:r>
              <a:r>
                <a:rPr lang="en-US" altLang="ko-KR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부정차트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9" y="5202024"/>
              <a:ext cx="4685572" cy="251188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8" name="직선 연결선 7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2" name="타원 11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3" name="타원 12"/>
          <p:cNvSpPr/>
          <p:nvPr/>
        </p:nvSpPr>
        <p:spPr>
          <a:xfrm>
            <a:off x="839416" y="170247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4" name="타원 13"/>
          <p:cNvSpPr/>
          <p:nvPr/>
        </p:nvSpPr>
        <p:spPr>
          <a:xfrm>
            <a:off x="845254" y="28198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78279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34380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990481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446582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902683" y="1189592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033395" y="112844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806" y="3276874"/>
            <a:ext cx="142760" cy="13315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55" y="3276404"/>
            <a:ext cx="142760" cy="13315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86" y="3276874"/>
            <a:ext cx="142760" cy="13315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32" y="3276404"/>
            <a:ext cx="142760" cy="1331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544" y="3276748"/>
            <a:ext cx="142391" cy="13281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40687" y="3235259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84202" y="3241564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72919" y="324190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45261" y="3236993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17603" y="3232081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7603" y="2475978"/>
            <a:ext cx="299932" cy="29055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3874" y="1783396"/>
            <a:ext cx="309305" cy="29993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3110" y="1744341"/>
            <a:ext cx="3220803" cy="1269170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2194848" y="3965666"/>
            <a:ext cx="2984446" cy="1889185"/>
            <a:chOff x="2459438" y="4009528"/>
            <a:chExt cx="2984446" cy="1889185"/>
          </a:xfrm>
        </p:grpSpPr>
        <p:cxnSp>
          <p:nvCxnSpPr>
            <p:cNvPr id="35" name="직선 연결선 34"/>
            <p:cNvCxnSpPr/>
            <p:nvPr/>
          </p:nvCxnSpPr>
          <p:spPr>
            <a:xfrm flipV="1">
              <a:off x="2459438" y="4009528"/>
              <a:ext cx="0" cy="188918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2459438" y="5898713"/>
              <a:ext cx="298444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직사각형 36"/>
          <p:cNvSpPr/>
          <p:nvPr/>
        </p:nvSpPr>
        <p:spPr>
          <a:xfrm>
            <a:off x="2557476" y="5288110"/>
            <a:ext cx="241539" cy="5667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016101" y="4928070"/>
            <a:ext cx="241539" cy="9267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14098" y="4721368"/>
            <a:ext cx="241539" cy="11334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047" y="5558337"/>
            <a:ext cx="241539" cy="296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72740" y="5360118"/>
            <a:ext cx="241539" cy="494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557476" y="4721369"/>
            <a:ext cx="241539" cy="5667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557476" y="4154628"/>
            <a:ext cx="241317" cy="566741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016101" y="4803336"/>
            <a:ext cx="241539" cy="1247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 flipV="1">
            <a:off x="3016101" y="4300961"/>
            <a:ext cx="246034" cy="50237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514098" y="4605098"/>
            <a:ext cx="241539" cy="1247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 flipV="1">
            <a:off x="3514098" y="4102724"/>
            <a:ext cx="241539" cy="50237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976047" y="5007210"/>
            <a:ext cx="241539" cy="5511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 flipV="1">
            <a:off x="3976047" y="4504837"/>
            <a:ext cx="245696" cy="50237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472044" y="4086394"/>
            <a:ext cx="241539" cy="115220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472740" y="5235383"/>
            <a:ext cx="241539" cy="1247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473003" y="5893039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7/13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45610" y="5893039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7/14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18217" y="5893039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7/15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890824" y="5893039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7/16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63431" y="5893039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7/18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78279" y="3712035"/>
            <a:ext cx="8018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누적히스토그램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39190" y="1068549"/>
            <a:ext cx="8627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심벌 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</p:spTree>
    <p:extLst>
      <p:ext uri="{BB962C8B-B14F-4D97-AF65-F5344CB8AC3E}">
        <p14:creationId xmlns:p14="http://schemas.microsoft.com/office/powerpoint/2010/main" val="1134664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매체별</a:t>
            </a:r>
            <a:r>
              <a:rPr lang="ko-KR" altLang="en-US" dirty="0" smtClean="0"/>
              <a:t> 비율 차트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- </a:t>
            </a:r>
            <a:r>
              <a:rPr lang="ko-KR" altLang="en-US" dirty="0"/>
              <a:t>전체 </a:t>
            </a:r>
            <a:r>
              <a:rPr lang="ko-KR" altLang="en-US" dirty="0" err="1"/>
              <a:t>버즈에</a:t>
            </a:r>
            <a:r>
              <a:rPr lang="ko-KR" altLang="en-US" dirty="0"/>
              <a:t> 대한 </a:t>
            </a:r>
            <a:r>
              <a:rPr lang="ko-KR" altLang="en-US" dirty="0" err="1"/>
              <a:t>채널별</a:t>
            </a:r>
            <a:r>
              <a:rPr lang="ko-KR" altLang="en-US" dirty="0"/>
              <a:t> 비율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a. </a:t>
            </a:r>
            <a:r>
              <a:rPr lang="ko-KR" altLang="en-US" dirty="0" err="1"/>
              <a:t>매체별</a:t>
            </a:r>
            <a:r>
              <a:rPr lang="ko-KR" altLang="en-US" dirty="0"/>
              <a:t> </a:t>
            </a:r>
            <a:r>
              <a:rPr lang="ko-KR" altLang="en-US" dirty="0" smtClean="0"/>
              <a:t>비율 </a:t>
            </a:r>
            <a:r>
              <a:rPr lang="ko-KR" altLang="en-US" dirty="0"/>
              <a:t>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</a:t>
            </a:r>
            <a:r>
              <a:rPr lang="en-US" altLang="ko-KR" dirty="0"/>
              <a:t>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 smtClean="0"/>
              <a:t>파이 차트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df</a:t>
            </a:r>
            <a:r>
              <a:rPr lang="en-US" altLang="ko-KR" dirty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기본적인 </a:t>
            </a:r>
            <a:r>
              <a:rPr lang="ko-KR" altLang="en-US" dirty="0" err="1" smtClean="0"/>
              <a:t>비율차트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반 도넛 차트 </a:t>
            </a:r>
            <a:r>
              <a:rPr lang="en-US" altLang="ko-KR" dirty="0" smtClean="0"/>
              <a:t>: </a:t>
            </a:r>
            <a:r>
              <a:rPr lang="ko-KR" altLang="en-US" dirty="0"/>
              <a:t>파이를 반 자른 </a:t>
            </a:r>
            <a:r>
              <a:rPr lang="ko-KR" altLang="en-US" dirty="0" smtClean="0"/>
              <a:t>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히스토그램 차트 </a:t>
            </a:r>
            <a:r>
              <a:rPr lang="en-US" altLang="ko-KR" dirty="0" smtClean="0"/>
              <a:t>: </a:t>
            </a:r>
            <a:r>
              <a:rPr lang="ko-KR" altLang="en-US" dirty="0"/>
              <a:t>히스토그램으로 보여주는 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바 차트 </a:t>
            </a:r>
            <a:r>
              <a:rPr lang="en-US" altLang="ko-KR" dirty="0" smtClean="0"/>
              <a:t>: </a:t>
            </a:r>
            <a:r>
              <a:rPr lang="ko-KR" altLang="en-US" dirty="0"/>
              <a:t>히스토그램을 옆으로 </a:t>
            </a:r>
            <a:r>
              <a:rPr lang="ko-KR" altLang="en-US" dirty="0" err="1"/>
              <a:t>눕혀논</a:t>
            </a:r>
            <a:r>
              <a:rPr lang="ko-KR" altLang="en-US" dirty="0"/>
              <a:t>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b</a:t>
            </a:r>
            <a:r>
              <a:rPr lang="en-US" altLang="ko-KR" dirty="0"/>
              <a:t>. </a:t>
            </a:r>
            <a:r>
              <a:rPr lang="ko-KR" altLang="en-US" dirty="0"/>
              <a:t>위젯 설정 완료 버튼을 누르면 노출되는 </a:t>
            </a:r>
            <a:r>
              <a:rPr lang="ko-KR" altLang="en-US" dirty="0" smtClean="0"/>
              <a:t>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* </a:t>
            </a:r>
            <a:r>
              <a:rPr lang="ko-KR" altLang="en-US" dirty="0"/>
              <a:t>위젯의 </a:t>
            </a:r>
            <a:r>
              <a:rPr lang="ko-KR" altLang="en-US" dirty="0" smtClean="0"/>
              <a:t>사이즈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파이 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</a:t>
            </a:r>
            <a:r>
              <a:rPr lang="en-US" altLang="ko-KR" dirty="0" smtClean="0"/>
              <a:t>1x1,  </a:t>
            </a:r>
            <a:r>
              <a:rPr lang="en-US" altLang="ko-KR" dirty="0"/>
              <a:t>min </a:t>
            </a:r>
            <a:r>
              <a:rPr lang="en-US" altLang="ko-KR" dirty="0" smtClean="0"/>
              <a:t>1x1, max 2x2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반 도넛 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</a:t>
            </a:r>
            <a:r>
              <a:rPr lang="en-US" altLang="ko-KR" dirty="0" smtClean="0"/>
              <a:t>1x1,  </a:t>
            </a:r>
            <a:r>
              <a:rPr lang="en-US" altLang="ko-KR" dirty="0"/>
              <a:t>min </a:t>
            </a:r>
            <a:r>
              <a:rPr lang="en-US" altLang="ko-KR" dirty="0" smtClean="0"/>
              <a:t>1x1, max 2x2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막대 차트 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en-US" altLang="ko-KR" dirty="0" err="1"/>
              <a:t>df</a:t>
            </a:r>
            <a:r>
              <a:rPr lang="en-US" altLang="ko-KR" dirty="0"/>
              <a:t> </a:t>
            </a:r>
            <a:r>
              <a:rPr lang="en-US" altLang="ko-KR" dirty="0" smtClean="0"/>
              <a:t>1x1,  </a:t>
            </a:r>
            <a:r>
              <a:rPr lang="en-US" altLang="ko-KR" dirty="0"/>
              <a:t>min </a:t>
            </a:r>
            <a:r>
              <a:rPr lang="en-US" altLang="ko-KR" dirty="0" smtClean="0"/>
              <a:t>1x1, max 2x2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바 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1x1,  min 1x1, max </a:t>
            </a:r>
            <a:r>
              <a:rPr lang="en-US" altLang="ko-KR" dirty="0" smtClean="0"/>
              <a:t>2x2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이미지 다운로드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618341" y="731733"/>
            <a:ext cx="3091018" cy="1495388"/>
            <a:chOff x="3595679" y="4872625"/>
            <a:chExt cx="3091018" cy="149538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788983" y="595525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95679" y="4872625"/>
              <a:ext cx="309101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매체별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비율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9" y="5202025"/>
              <a:ext cx="3091018" cy="1165988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080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8" name="타원 7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12174" y="1278683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08296" y="1282685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바차트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09826" y="123927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13" name="직사각형 12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8" name="타원 17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81175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매체별</a:t>
            </a:r>
            <a:r>
              <a:rPr lang="ko-KR" altLang="en-US" dirty="0"/>
              <a:t> 비율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전체 </a:t>
            </a:r>
            <a:r>
              <a:rPr lang="ko-KR" altLang="en-US" dirty="0" err="1"/>
              <a:t>버즈에</a:t>
            </a:r>
            <a:r>
              <a:rPr lang="ko-KR" altLang="en-US" dirty="0"/>
              <a:t> 대한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* </a:t>
            </a:r>
            <a:r>
              <a:rPr lang="ko-KR" altLang="en-US" dirty="0"/>
              <a:t>위젯의 사이즈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파이 </a:t>
            </a:r>
            <a:r>
              <a:rPr lang="ko-KR" altLang="en-US" dirty="0" smtClean="0"/>
              <a:t>차트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1x1,  min 1x1, max 2x2</a:t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반 도넛 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1x1,  min 1x1, max 2x2</a:t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smtClean="0"/>
              <a:t>히스토그램 </a:t>
            </a:r>
            <a:r>
              <a:rPr lang="ko-KR" altLang="en-US" dirty="0"/>
              <a:t>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1x1,  min 1x1, max 2x2</a:t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바 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1x1,  min 1x1, max 2x2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매체별</a:t>
            </a:r>
            <a:r>
              <a:rPr lang="ko-KR" altLang="en-US" dirty="0"/>
              <a:t> 비율을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매체별</a:t>
            </a:r>
            <a:r>
              <a:rPr lang="ko-KR" altLang="en-US" dirty="0"/>
              <a:t> 비율 차트의 요약정보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 err="1"/>
              <a:t>검색기간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버즈를</a:t>
            </a:r>
            <a:r>
              <a:rPr lang="ko-KR" altLang="en-US" dirty="0"/>
              <a:t>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상세보기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차트에 대한 테이블 </a:t>
            </a:r>
            <a:r>
              <a:rPr lang="ko-KR" altLang="en-US" dirty="0" err="1"/>
              <a:t>테이블</a:t>
            </a:r>
            <a:r>
              <a:rPr lang="ko-KR" altLang="en-US" dirty="0"/>
              <a:t> 데이터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 err="1"/>
              <a:t>매체별</a:t>
            </a:r>
            <a:r>
              <a:rPr lang="ko-KR" altLang="en-US" dirty="0"/>
              <a:t> 비율 차트 기준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는 </a:t>
            </a:r>
            <a:r>
              <a:rPr lang="ko-KR" altLang="en-US" dirty="0" err="1"/>
              <a:t>주별이며</a:t>
            </a:r>
            <a:r>
              <a:rPr lang="en-US" altLang="ko-KR" dirty="0"/>
              <a:t>, 2</a:t>
            </a:r>
            <a:r>
              <a:rPr lang="ko-KR" altLang="en-US" dirty="0"/>
              <a:t>주의 </a:t>
            </a:r>
            <a:r>
              <a:rPr lang="ko-KR" altLang="en-US" dirty="0" err="1"/>
              <a:t>버즈</a:t>
            </a:r>
            <a:r>
              <a:rPr lang="ko-KR" altLang="en-US" dirty="0"/>
              <a:t> 차트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팝업에서 설정한 기준만 노출됨</a:t>
            </a:r>
            <a:r>
              <a:rPr lang="en-US" altLang="ko-KR" dirty="0"/>
              <a:t>Excel </a:t>
            </a:r>
            <a:r>
              <a:rPr lang="ko-KR" altLang="en-US" dirty="0"/>
              <a:t>파일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이미지</a:t>
            </a:r>
            <a:r>
              <a:rPr lang="en-US" altLang="ko-KR" dirty="0"/>
              <a:t>, Excel </a:t>
            </a:r>
            <a:r>
              <a:rPr lang="ko-KR" altLang="en-US" dirty="0"/>
              <a:t>다운로드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41" y="1744341"/>
            <a:ext cx="1122532" cy="126917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18341" y="731733"/>
            <a:ext cx="6341756" cy="2841283"/>
            <a:chOff x="3595679" y="4872625"/>
            <a:chExt cx="6341756" cy="2841283"/>
          </a:xfrm>
        </p:grpSpPr>
        <p:sp>
          <p:nvSpPr>
            <p:cNvPr id="5" name="직사각형 4"/>
            <p:cNvSpPr/>
            <p:nvPr/>
          </p:nvSpPr>
          <p:spPr>
            <a:xfrm>
              <a:off x="3595679" y="4872625"/>
              <a:ext cx="6341756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매체별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비율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9" y="5202024"/>
              <a:ext cx="6341756" cy="251188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8" name="직선 연결선 7"/>
          <p:cNvCxnSpPr/>
          <p:nvPr/>
        </p:nvCxnSpPr>
        <p:spPr>
          <a:xfrm>
            <a:off x="872893" y="1484784"/>
            <a:ext cx="5943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6241333" y="1194194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168008" y="113146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2" name="타원 11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806" y="3276874"/>
            <a:ext cx="142760" cy="13315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55" y="3276404"/>
            <a:ext cx="142760" cy="13315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86" y="3276874"/>
            <a:ext cx="142760" cy="13315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32" y="3276404"/>
            <a:ext cx="142760" cy="1331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544" y="3276748"/>
            <a:ext cx="142391" cy="13281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40687" y="3235259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84202" y="3241564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72919" y="324190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45261" y="3236993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17603" y="3232081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/>
          <a:srcRect t="8108"/>
          <a:stretch/>
        </p:blipFill>
        <p:spPr>
          <a:xfrm>
            <a:off x="2092571" y="1721829"/>
            <a:ext cx="1811199" cy="1247852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830944" y="170247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25" name="타원 24"/>
          <p:cNvSpPr/>
          <p:nvPr/>
        </p:nvSpPr>
        <p:spPr>
          <a:xfrm>
            <a:off x="836782" y="28198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3935760" y="1667652"/>
            <a:ext cx="0" cy="1277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0"/>
          <a:srcRect l="12402" r="7855" b="9278"/>
          <a:stretch/>
        </p:blipFill>
        <p:spPr>
          <a:xfrm>
            <a:off x="4075718" y="1667652"/>
            <a:ext cx="2599672" cy="1367582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2197096" y="1186419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653197" y="1186419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109298" y="1186419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565399" y="1186419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021500" y="1186419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152212" y="112527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11"/>
          <a:srcRect l="18075" t="16031" r="18145" b="14427"/>
          <a:stretch/>
        </p:blipFill>
        <p:spPr>
          <a:xfrm>
            <a:off x="389113" y="4669711"/>
            <a:ext cx="1665456" cy="1145834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2371160" y="3921565"/>
            <a:ext cx="2984446" cy="1889185"/>
            <a:chOff x="2459438" y="4009528"/>
            <a:chExt cx="2984446" cy="1889185"/>
          </a:xfrm>
        </p:grpSpPr>
        <p:cxnSp>
          <p:nvCxnSpPr>
            <p:cNvPr id="36" name="직선 연결선 35"/>
            <p:cNvCxnSpPr/>
            <p:nvPr/>
          </p:nvCxnSpPr>
          <p:spPr>
            <a:xfrm flipV="1">
              <a:off x="2459438" y="4009528"/>
              <a:ext cx="0" cy="188918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2459438" y="5898713"/>
              <a:ext cx="298444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508647" y="4059827"/>
            <a:ext cx="8627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반 도넛 차트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734485" y="4067739"/>
            <a:ext cx="241539" cy="1743011"/>
          </a:xfrm>
          <a:prstGeom prst="rect">
            <a:avLst/>
          </a:prstGeom>
          <a:solidFill>
            <a:srgbClr val="6F5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196907" y="4569901"/>
            <a:ext cx="241539" cy="12408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692208" y="4303981"/>
            <a:ext cx="241539" cy="150676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158162" y="4243596"/>
            <a:ext cx="241539" cy="15671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649052" y="4243595"/>
            <a:ext cx="241539" cy="1567153"/>
          </a:xfrm>
          <a:prstGeom prst="rect">
            <a:avLst/>
          </a:prstGeom>
          <a:solidFill>
            <a:srgbClr val="00B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171" y="5934796"/>
            <a:ext cx="285519" cy="26630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03" y="5934796"/>
            <a:ext cx="285519" cy="26630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61" y="5934796"/>
            <a:ext cx="285519" cy="26630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08" y="5934796"/>
            <a:ext cx="285519" cy="266308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2864" y="5935485"/>
            <a:ext cx="284780" cy="265619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5895544" y="3921565"/>
            <a:ext cx="2288688" cy="2170931"/>
            <a:chOff x="2459438" y="4009529"/>
            <a:chExt cx="2288688" cy="2170931"/>
          </a:xfrm>
        </p:grpSpPr>
        <p:cxnSp>
          <p:nvCxnSpPr>
            <p:cNvPr id="51" name="직선 연결선 50"/>
            <p:cNvCxnSpPr/>
            <p:nvPr/>
          </p:nvCxnSpPr>
          <p:spPr>
            <a:xfrm flipV="1">
              <a:off x="2459438" y="4009529"/>
              <a:ext cx="0" cy="217093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2459438" y="6180460"/>
              <a:ext cx="228868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직사각형 52"/>
          <p:cNvSpPr/>
          <p:nvPr/>
        </p:nvSpPr>
        <p:spPr>
          <a:xfrm rot="5400000">
            <a:off x="6653727" y="3441772"/>
            <a:ext cx="241539" cy="1743011"/>
          </a:xfrm>
          <a:prstGeom prst="rect">
            <a:avLst/>
          </a:prstGeom>
          <a:solidFill>
            <a:srgbClr val="6F5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 rot="5400000">
            <a:off x="6402646" y="4065492"/>
            <a:ext cx="241539" cy="12408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 rot="5400000">
            <a:off x="6535606" y="4305170"/>
            <a:ext cx="241539" cy="150676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 rot="5400000">
            <a:off x="6565798" y="4647615"/>
            <a:ext cx="241539" cy="15671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 rot="5400000">
            <a:off x="6565798" y="5020253"/>
            <a:ext cx="241539" cy="1567153"/>
          </a:xfrm>
          <a:prstGeom prst="rect">
            <a:avLst/>
          </a:prstGeom>
          <a:solidFill>
            <a:srgbClr val="00B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10" y="5304130"/>
            <a:ext cx="285519" cy="26630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10" y="4548046"/>
            <a:ext cx="285519" cy="266308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10" y="5682172"/>
            <a:ext cx="285519" cy="26630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10" y="4926088"/>
            <a:ext cx="285519" cy="266308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9110" y="4170693"/>
            <a:ext cx="284780" cy="265619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22" y="6308265"/>
            <a:ext cx="142760" cy="133154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" y="5989897"/>
            <a:ext cx="142760" cy="13315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" y="6308265"/>
            <a:ext cx="142760" cy="13315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79" y="5989897"/>
            <a:ext cx="142760" cy="133154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391" y="5990241"/>
            <a:ext cx="142391" cy="13281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524534" y="5948752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24534" y="6267120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68049" y="5955057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268049" y="627342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56766" y="5955398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255388" y="3650385"/>
            <a:ext cx="8627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히스토그램 차트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637444" y="3648161"/>
            <a:ext cx="8627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 차트</a:t>
            </a:r>
          </a:p>
        </p:txBody>
      </p:sp>
      <p:sp>
        <p:nvSpPr>
          <p:cNvPr id="76" name="타원 75"/>
          <p:cNvSpPr/>
          <p:nvPr/>
        </p:nvSpPr>
        <p:spPr>
          <a:xfrm>
            <a:off x="6218574" y="2427582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580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</a:t>
            </a:r>
            <a:r>
              <a:rPr lang="ko-KR" altLang="en-US" dirty="0" smtClean="0"/>
              <a:t>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</a:t>
            </a:r>
            <a:r>
              <a:rPr lang="ko-KR" altLang="en-US" dirty="0"/>
              <a:t>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</a:t>
            </a:r>
            <a:r>
              <a:rPr lang="en-US" altLang="ko-KR" dirty="0"/>
              <a:t>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</a:t>
            </a:r>
            <a:r>
              <a:rPr lang="en-US" altLang="ko-KR" dirty="0"/>
              <a:t>- 1</a:t>
            </a:r>
            <a:r>
              <a:rPr lang="ko-KR" altLang="en-US" dirty="0" smtClean="0"/>
              <a:t>차 </a:t>
            </a:r>
            <a:r>
              <a:rPr lang="ko-KR" altLang="en-US" dirty="0" err="1" smtClean="0"/>
              <a:t>연관어만</a:t>
            </a:r>
            <a:r>
              <a:rPr lang="ko-KR" altLang="en-US" dirty="0" smtClean="0"/>
              <a:t> </a:t>
            </a:r>
            <a:r>
              <a:rPr lang="ko-KR" altLang="en-US" dirty="0"/>
              <a:t>볼 수 있음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- </a:t>
            </a:r>
            <a:r>
              <a:rPr lang="ko-KR" altLang="en-US" dirty="0" err="1" smtClean="0"/>
              <a:t>워드클라우드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흑백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버즈량에</a:t>
            </a:r>
            <a:r>
              <a:rPr lang="ko-KR" altLang="en-US" dirty="0" smtClean="0"/>
              <a:t> </a:t>
            </a:r>
            <a:r>
              <a:rPr lang="ko-KR" altLang="en-US" dirty="0"/>
              <a:t>따라 텍스트의 크기</a:t>
            </a:r>
            <a:r>
              <a:rPr lang="en-US" altLang="ko-KR" dirty="0"/>
              <a:t>, </a:t>
            </a:r>
            <a:r>
              <a:rPr lang="ko-KR" altLang="en-US" dirty="0"/>
              <a:t>색상의 변화를 주는 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- </a:t>
            </a:r>
            <a:r>
              <a:rPr lang="ko-KR" altLang="en-US" dirty="0" err="1" smtClean="0"/>
              <a:t>워드클라우드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컬러</a:t>
            </a:r>
            <a:r>
              <a:rPr lang="en-US" altLang="ko-KR" dirty="0" smtClean="0"/>
              <a:t>)(</a:t>
            </a:r>
            <a:r>
              <a:rPr lang="en-US" altLang="ko-KR" dirty="0" err="1" smtClean="0"/>
              <a:t>df</a:t>
            </a:r>
            <a:r>
              <a:rPr lang="en-US" altLang="ko-KR" dirty="0"/>
              <a:t>)</a:t>
            </a:r>
            <a:r>
              <a:rPr lang="en-US" altLang="ko-KR" dirty="0" smtClean="0"/>
              <a:t> : </a:t>
            </a:r>
            <a:r>
              <a:rPr lang="ko-KR" altLang="en-US" dirty="0" err="1"/>
              <a:t>버즈량에</a:t>
            </a:r>
            <a:r>
              <a:rPr lang="ko-KR" altLang="en-US" dirty="0"/>
              <a:t> 따라 텍스트의 크기</a:t>
            </a:r>
            <a:r>
              <a:rPr lang="en-US" altLang="ko-KR" dirty="0"/>
              <a:t>, </a:t>
            </a:r>
            <a:r>
              <a:rPr lang="ko-KR" altLang="en-US" dirty="0" smtClean="0"/>
              <a:t>굵기의 </a:t>
            </a:r>
            <a:r>
              <a:rPr lang="ko-KR" altLang="en-US" dirty="0"/>
              <a:t>변화를 주는 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* 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노출 개수 </a:t>
            </a:r>
            <a:r>
              <a:rPr lang="en-US" altLang="ko-KR" dirty="0" smtClean="0"/>
              <a:t>: 5~50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: 20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b</a:t>
            </a:r>
            <a:r>
              <a:rPr lang="en-US" altLang="ko-KR" dirty="0"/>
              <a:t>. </a:t>
            </a:r>
            <a:r>
              <a:rPr lang="ko-KR" altLang="en-US" dirty="0"/>
              <a:t>위젯 설정 완료 버튼을 누르면 노출되는 </a:t>
            </a:r>
            <a:r>
              <a:rPr lang="ko-KR" altLang="en-US" dirty="0" smtClean="0"/>
              <a:t>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* </a:t>
            </a:r>
            <a:r>
              <a:rPr lang="ko-KR" altLang="en-US" dirty="0" smtClean="0"/>
              <a:t>위젯 </a:t>
            </a:r>
            <a:r>
              <a:rPr lang="ko-KR" altLang="en-US" dirty="0"/>
              <a:t>사이즈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-  </a:t>
            </a:r>
            <a:r>
              <a:rPr lang="ko-KR" altLang="en-US" dirty="0" err="1" smtClean="0"/>
              <a:t>워드클라우드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3x2,  </a:t>
            </a:r>
            <a:r>
              <a:rPr lang="en-US" altLang="ko-KR" dirty="0"/>
              <a:t>min </a:t>
            </a:r>
            <a:r>
              <a:rPr lang="en-US" altLang="ko-KR" dirty="0" smtClean="0"/>
              <a:t>2x2, max 3x3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워드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개수 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en-US" altLang="ko-KR" dirty="0" err="1" smtClean="0"/>
              <a:t>df</a:t>
            </a:r>
            <a:r>
              <a:rPr lang="ko-KR" altLang="en-US" dirty="0" smtClean="0"/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5~50</a:t>
            </a:r>
            <a:r>
              <a:rPr lang="ko-KR" altLang="en-US" dirty="0" smtClean="0"/>
              <a:t>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 </a:t>
            </a:r>
            <a:r>
              <a:rPr lang="ko-KR" altLang="en-US" dirty="0" smtClean="0"/>
              <a:t>키워드의 카테고리 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- 14</a:t>
            </a:r>
            <a:r>
              <a:rPr lang="ko-KR" altLang="en-US" dirty="0" smtClean="0"/>
              <a:t>개 테스트 도메인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4. </a:t>
            </a:r>
            <a:r>
              <a:rPr lang="ko-KR" altLang="en-US" dirty="0" smtClean="0"/>
              <a:t>키워드 속성 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키워드 등록 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5. 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이미지 다운로드</a:t>
            </a:r>
            <a:r>
              <a:rPr lang="en-US" altLang="ko-KR" dirty="0" smtClean="0"/>
              <a:t>, Excel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895994" y="1815910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확인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8340" y="731733"/>
            <a:ext cx="3223857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 설정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8340" y="1061133"/>
            <a:ext cx="3223857" cy="1173732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86" y="818846"/>
            <a:ext cx="156469" cy="15646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2174" y="124478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08296" y="1248790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워드클라우드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컬러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09826" y="120537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14" name="직사각형 13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9" name="타원 1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21703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연관어</a:t>
            </a:r>
            <a:r>
              <a:rPr lang="ko-KR" altLang="en-US" dirty="0"/>
              <a:t> </a:t>
            </a:r>
            <a:r>
              <a:rPr lang="ko-KR" altLang="en-US" dirty="0" smtClean="0"/>
              <a:t>차트</a:t>
            </a:r>
            <a:r>
              <a:rPr lang="en-US" altLang="ko-KR" dirty="0" smtClean="0"/>
              <a:t>)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 </a:t>
            </a:r>
            <a:r>
              <a:rPr lang="ko-KR" altLang="en-US" dirty="0" err="1"/>
              <a:t>워드클라우드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3x2,  min 2x2, max 3x3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연관어를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smtClean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개</a:t>
            </a:r>
            <a:r>
              <a:rPr lang="en-US" altLang="ko-KR" dirty="0"/>
              <a:t>, 5~50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4. </a:t>
            </a:r>
            <a:r>
              <a:rPr lang="ko-KR" altLang="en-US" dirty="0"/>
              <a:t>키워드 속성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등록 속성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5. 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</a:t>
            </a:r>
            <a:r>
              <a:rPr lang="en-US" altLang="ko-KR" dirty="0"/>
              <a:t>: Excel </a:t>
            </a:r>
            <a:r>
              <a:rPr lang="ko-KR" altLang="en-US" dirty="0"/>
              <a:t>다운로드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18341" y="731733"/>
            <a:ext cx="4685572" cy="4929515"/>
            <a:chOff x="3595679" y="4872625"/>
            <a:chExt cx="4685572" cy="4929515"/>
          </a:xfrm>
        </p:grpSpPr>
        <p:sp>
          <p:nvSpPr>
            <p:cNvPr id="4" name="직사각형 3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연관어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95679" y="5202024"/>
              <a:ext cx="4685572" cy="4600116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495699" y="1186898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84" y="1665823"/>
            <a:ext cx="2441915" cy="2224805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3412025" y="1721082"/>
          <a:ext cx="1531847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24">
                  <a:extLst>
                    <a:ext uri="{9D8B030D-6E8A-4147-A177-3AD203B41FA5}">
                      <a16:colId xmlns:a16="http://schemas.microsoft.com/office/drawing/2014/main" val="198467756"/>
                    </a:ext>
                  </a:extLst>
                </a:gridCol>
                <a:gridCol w="758475">
                  <a:extLst>
                    <a:ext uri="{9D8B030D-6E8A-4147-A177-3AD203B41FA5}">
                      <a16:colId xmlns:a16="http://schemas.microsoft.com/office/drawing/2014/main" val="154982804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192647153"/>
                    </a:ext>
                  </a:extLst>
                </a:gridCol>
              </a:tblGrid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연관어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버즈량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289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악성코드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633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멀웨이</a:t>
                      </a:r>
                      <a:endParaRPr lang="en-US" altLang="ko-KR" sz="600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2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4196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워너크라이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555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해피해킹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10,234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10,154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863093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비너스락커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9,675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익스플로러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9,164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6951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취약점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8,999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7134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록키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41426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HTTPS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8,576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9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해커들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8,346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74908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8,248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442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안랩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7,768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472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공격들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7,349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896769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악성파일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6,123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6569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엘라스틱서치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74059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봇넷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2,168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09649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HWP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1,986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56979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Socket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846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40470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418374" y="4071666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66432" y="443170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66431" y="457572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66430" y="471973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66429" y="486375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66428" y="500777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66427" y="515178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66426" y="529580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02536" y="443170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502535" y="457572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502534" y="471973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02533" y="486375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502532" y="500777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02531" y="515178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02530" y="529580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90788" y="4372204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90786" y="4523914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</a:p>
        </p:txBody>
      </p:sp>
      <p:sp>
        <p:nvSpPr>
          <p:cNvPr id="31" name="타원 30"/>
          <p:cNvSpPr/>
          <p:nvPr/>
        </p:nvSpPr>
        <p:spPr>
          <a:xfrm>
            <a:off x="1407042" y="431902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32" name="타원 31"/>
          <p:cNvSpPr/>
          <p:nvPr/>
        </p:nvSpPr>
        <p:spPr>
          <a:xfrm>
            <a:off x="2345049" y="400415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33" name="타원 32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34" name="타원 33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07728" y="1721273"/>
            <a:ext cx="1957736" cy="1779165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3430950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36" name="타원 35"/>
          <p:cNvSpPr/>
          <p:nvPr/>
        </p:nvSpPr>
        <p:spPr>
          <a:xfrm>
            <a:off x="4836321" y="4816179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968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108264" y="1937096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위젯 리스트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08264" y="260648"/>
            <a:ext cx="1026544" cy="3191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고객지원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97125" y="297126"/>
            <a:ext cx="4976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고객에게 안내하는 공지사항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FAQ</a:t>
            </a:r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와 위젯과 보고서를 구매</a:t>
            </a:r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0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회사위치</a:t>
            </a:r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및 연락처를 조회하는 메뉴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97125" y="1973574"/>
            <a:ext cx="2887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위젯에 대한 리스트를 조회하고 사용 문의를 하는 화면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97125" y="2526371"/>
            <a:ext cx="2218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보고서를 조회하고 구매를 문의하는 화면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108264" y="819464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공지사항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08264" y="1378280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FAQ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97125" y="855942"/>
            <a:ext cx="1478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공지사항을 조회하는 화면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97125" y="1420777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FAQ</a:t>
            </a:r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조회하는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08264" y="2495912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보고서 스토어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08264" y="3054728"/>
            <a:ext cx="1026544" cy="3191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Contact us</a:t>
            </a:r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97125" y="3096704"/>
            <a:ext cx="26661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회사 위치 및 연락처에 대한 정보를 조회하는 화면</a:t>
            </a:r>
          </a:p>
        </p:txBody>
      </p:sp>
    </p:spTree>
    <p:extLst>
      <p:ext uri="{BB962C8B-B14F-4D97-AF65-F5344CB8AC3E}">
        <p14:creationId xmlns:p14="http://schemas.microsoft.com/office/powerpoint/2010/main" val="1088695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</a:t>
            </a:r>
            <a:r>
              <a:rPr lang="ko-KR" altLang="en-US" dirty="0" smtClean="0"/>
              <a:t>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</a:t>
            </a:r>
            <a:r>
              <a:rPr lang="ko-KR" altLang="en-US" dirty="0"/>
              <a:t>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</a:t>
            </a:r>
            <a:r>
              <a:rPr lang="en-US" altLang="ko-KR" dirty="0"/>
              <a:t>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- </a:t>
            </a:r>
            <a:r>
              <a:rPr lang="en-US" altLang="ko-KR" dirty="0"/>
              <a:t>1</a:t>
            </a:r>
            <a:r>
              <a:rPr lang="ko-KR" altLang="en-US" dirty="0"/>
              <a:t>차</a:t>
            </a:r>
            <a:r>
              <a:rPr lang="en-US" altLang="ko-KR" dirty="0"/>
              <a:t>, 2</a:t>
            </a:r>
            <a:r>
              <a:rPr lang="ko-KR" altLang="en-US" dirty="0"/>
              <a:t>차 </a:t>
            </a:r>
            <a:r>
              <a:rPr lang="ko-KR" altLang="en-US" dirty="0" err="1"/>
              <a:t>연관어를</a:t>
            </a:r>
            <a:r>
              <a:rPr lang="ko-KR" altLang="en-US" dirty="0"/>
              <a:t> 볼 수 있음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- </a:t>
            </a:r>
            <a:r>
              <a:rPr lang="ko-KR" altLang="en-US" dirty="0" smtClean="0"/>
              <a:t>계통도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연관어를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매체별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하이어라키</a:t>
            </a:r>
            <a:r>
              <a:rPr lang="ko-KR" altLang="en-US" dirty="0" smtClean="0"/>
              <a:t> </a:t>
            </a:r>
            <a:r>
              <a:rPr lang="ko-KR" altLang="en-US" dirty="0"/>
              <a:t>구조로 보여주는 방식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- </a:t>
            </a:r>
            <a:r>
              <a:rPr lang="ko-KR" altLang="en-US" dirty="0" err="1" smtClean="0"/>
              <a:t>버블차트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키워드 주위의 버블 모양으로 </a:t>
            </a:r>
            <a:r>
              <a:rPr lang="ko-KR" altLang="en-US" dirty="0" err="1"/>
              <a:t>연관어나</a:t>
            </a:r>
            <a:r>
              <a:rPr lang="ko-KR" altLang="en-US" dirty="0"/>
              <a:t> 나열되는 방식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- </a:t>
            </a:r>
            <a:r>
              <a:rPr lang="ko-KR" altLang="en-US" dirty="0" err="1" smtClean="0"/>
              <a:t>트리맵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연관어를</a:t>
            </a:r>
            <a:r>
              <a:rPr lang="ko-KR" altLang="en-US" dirty="0" smtClean="0"/>
              <a:t> </a:t>
            </a:r>
            <a:r>
              <a:rPr lang="ko-KR" altLang="en-US" dirty="0" err="1"/>
              <a:t>하이어라키</a:t>
            </a:r>
            <a:r>
              <a:rPr lang="ko-KR" altLang="en-US" dirty="0"/>
              <a:t> 구조로 보여주는 방식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- </a:t>
            </a:r>
            <a:r>
              <a:rPr lang="ko-KR" altLang="en-US" dirty="0" smtClean="0"/>
              <a:t>리스트 </a:t>
            </a:r>
            <a:r>
              <a:rPr lang="en-US" altLang="ko-KR" dirty="0" smtClean="0"/>
              <a:t>: </a:t>
            </a:r>
            <a:r>
              <a:rPr lang="ko-KR" altLang="en-US" dirty="0"/>
              <a:t>발생량에 따라 순서 나열하는 방식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-&gt; </a:t>
            </a:r>
            <a:r>
              <a:rPr lang="ko-KR" altLang="en-US" dirty="0" smtClean="0"/>
              <a:t>해당 유형을 선택 시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 선택 사항이 나타남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</a:t>
            </a:r>
            <a:r>
              <a:rPr lang="en-US" altLang="ko-KR" dirty="0"/>
              <a:t>2. </a:t>
            </a:r>
            <a:r>
              <a:rPr lang="ko-KR" altLang="en-US" dirty="0" err="1" smtClean="0"/>
              <a:t>연관어의</a:t>
            </a:r>
            <a:r>
              <a:rPr lang="ko-KR" altLang="en-US" dirty="0" smtClean="0"/>
              <a:t> 차수를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en-US" altLang="ko-KR" dirty="0"/>
              <a:t>-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r>
              <a:rPr lang="en-US" altLang="ko-KR" dirty="0" smtClean="0"/>
              <a:t>, 1,2</a:t>
            </a:r>
            <a:r>
              <a:rPr lang="ko-KR" altLang="en-US" dirty="0" smtClean="0"/>
              <a:t>차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b</a:t>
            </a:r>
            <a:r>
              <a:rPr lang="en-US" altLang="ko-KR" dirty="0"/>
              <a:t>. </a:t>
            </a:r>
            <a:r>
              <a:rPr lang="ko-KR" altLang="en-US" dirty="0"/>
              <a:t>위젯 설정 완료 버튼을 누르면 노출되는 </a:t>
            </a:r>
            <a:r>
              <a:rPr lang="ko-KR" altLang="en-US" dirty="0" smtClean="0"/>
              <a:t>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* </a:t>
            </a:r>
            <a:r>
              <a:rPr lang="ko-KR" altLang="en-US" dirty="0" smtClean="0"/>
              <a:t>위젯 </a:t>
            </a:r>
            <a:r>
              <a:rPr lang="ko-KR" altLang="en-US" dirty="0"/>
              <a:t>사이즈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- </a:t>
            </a:r>
            <a:r>
              <a:rPr lang="ko-KR" altLang="en-US" dirty="0" smtClean="0"/>
              <a:t>계통도 </a:t>
            </a:r>
            <a:r>
              <a:rPr lang="en-US" altLang="ko-KR" dirty="0" smtClean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</a:t>
            </a:r>
            <a:r>
              <a:rPr lang="en-US" altLang="ko-KR" dirty="0" smtClean="0"/>
              <a:t>3x1,  </a:t>
            </a:r>
            <a:r>
              <a:rPr lang="en-US" altLang="ko-KR" dirty="0"/>
              <a:t>min </a:t>
            </a:r>
            <a:r>
              <a:rPr lang="en-US" altLang="ko-KR" dirty="0" smtClean="0"/>
              <a:t>2x1, max : 4x1</a:t>
            </a:r>
            <a:br>
              <a:rPr lang="en-US" altLang="ko-KR" dirty="0" smtClean="0"/>
            </a:br>
            <a:r>
              <a:rPr lang="en-US" altLang="ko-KR" dirty="0" smtClean="0"/>
              <a:t>  - </a:t>
            </a:r>
            <a:r>
              <a:rPr lang="ko-KR" altLang="en-US" dirty="0" err="1" smtClean="0"/>
              <a:t>버블차트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- </a:t>
            </a:r>
            <a:r>
              <a:rPr lang="ko-KR" altLang="en-US" dirty="0" err="1" smtClean="0"/>
              <a:t>트리맵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</a:t>
            </a:r>
            <a:r>
              <a:rPr lang="en-US" altLang="ko-KR" dirty="0" smtClean="0"/>
              <a:t>2x2,  </a:t>
            </a:r>
            <a:r>
              <a:rPr lang="en-US" altLang="ko-KR" dirty="0"/>
              <a:t>min </a:t>
            </a:r>
            <a:r>
              <a:rPr lang="en-US" altLang="ko-KR" dirty="0" smtClean="0"/>
              <a:t>1x1</a:t>
            </a:r>
            <a:r>
              <a:rPr lang="en-US" altLang="ko-KR" dirty="0"/>
              <a:t>, max </a:t>
            </a:r>
            <a:r>
              <a:rPr lang="en-US" altLang="ko-KR" dirty="0" smtClean="0"/>
              <a:t>: 2x2</a:t>
            </a:r>
            <a:br>
              <a:rPr lang="en-US" altLang="ko-KR" dirty="0" smtClean="0"/>
            </a:br>
            <a:r>
              <a:rPr lang="en-US" altLang="ko-KR" dirty="0" smtClean="0"/>
              <a:t>  - </a:t>
            </a:r>
            <a:r>
              <a:rPr lang="ko-KR" altLang="en-US" dirty="0" smtClean="0"/>
              <a:t>리스트 </a:t>
            </a:r>
            <a:r>
              <a:rPr lang="en-US" altLang="ko-KR" dirty="0" smtClean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</a:t>
            </a:r>
            <a:r>
              <a:rPr lang="en-US" altLang="ko-KR" dirty="0" smtClean="0"/>
              <a:t>4x1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 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이미지 다운로드</a:t>
            </a:r>
            <a:r>
              <a:rPr lang="en-US" altLang="ko-KR" dirty="0" smtClean="0"/>
              <a:t>, Excel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14" name="직사각형 13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9" name="타원 1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37" name="그룹 36"/>
          <p:cNvGrpSpPr/>
          <p:nvPr/>
        </p:nvGrpSpPr>
        <p:grpSpPr>
          <a:xfrm>
            <a:off x="724952" y="744334"/>
            <a:ext cx="3223857" cy="1815261"/>
            <a:chOff x="3595678" y="4872625"/>
            <a:chExt cx="3223857" cy="1815261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4788983" y="627442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연관어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595678" y="5202024"/>
              <a:ext cx="3223857" cy="1485862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42" name="타원 41"/>
          <p:cNvSpPr/>
          <p:nvPr/>
        </p:nvSpPr>
        <p:spPr>
          <a:xfrm>
            <a:off x="670435" y="70445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818786" y="1196395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514908" y="1200397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계통도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816438" y="115698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818786" y="1556273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깊이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810948" y="15345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63" name="타원 62"/>
          <p:cNvSpPr/>
          <p:nvPr/>
        </p:nvSpPr>
        <p:spPr>
          <a:xfrm>
            <a:off x="2088743" y="1600204"/>
            <a:ext cx="115889" cy="1079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479508" y="1600204"/>
            <a:ext cx="117475" cy="10795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latinLnBrk="0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83826" y="1551374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209570" y="1547347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1, 2</a:t>
            </a:r>
            <a:r>
              <a:rPr lang="ko-KR" altLang="en-US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159816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</a:t>
            </a:r>
            <a:r>
              <a:rPr lang="ko-KR" altLang="en-US" dirty="0" smtClean="0"/>
              <a:t>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계통도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2x2,  min 1x1, max : 2x2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연관어를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2. </a:t>
            </a:r>
            <a:r>
              <a:rPr lang="ko-KR" altLang="en-US" dirty="0" err="1"/>
              <a:t>연관어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계통도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개</a:t>
            </a:r>
            <a:r>
              <a:rPr lang="en-US" altLang="ko-KR" dirty="0"/>
              <a:t>, 30~50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10</a:t>
            </a:r>
            <a:r>
              <a:rPr lang="ko-KR" altLang="en-US" dirty="0"/>
              <a:t>개</a:t>
            </a:r>
            <a:r>
              <a:rPr lang="en-US" altLang="ko-KR" dirty="0"/>
              <a:t>, 10~30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3.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4.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계통도</a:t>
            </a:r>
            <a:r>
              <a:rPr lang="en-US" altLang="ko-KR" dirty="0"/>
              <a:t>,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</a:t>
            </a:r>
            <a:r>
              <a:rPr lang="en-US" altLang="ko-KR" dirty="0"/>
              <a:t>, Excel</a:t>
            </a:r>
            <a:r>
              <a:rPr lang="ko-KR" altLang="en-US" dirty="0"/>
              <a:t> 다운로드</a:t>
            </a:r>
            <a:endParaRPr lang="en-US" altLang="ko-KR" dirty="0"/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/>
          </p:nvPr>
        </p:nvGraphicFramePr>
        <p:xfrm>
          <a:off x="3430950" y="1558721"/>
          <a:ext cx="1531847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24">
                  <a:extLst>
                    <a:ext uri="{9D8B030D-6E8A-4147-A177-3AD203B41FA5}">
                      <a16:colId xmlns:a16="http://schemas.microsoft.com/office/drawing/2014/main" val="198467756"/>
                    </a:ext>
                  </a:extLst>
                </a:gridCol>
                <a:gridCol w="758475">
                  <a:extLst>
                    <a:ext uri="{9D8B030D-6E8A-4147-A177-3AD203B41FA5}">
                      <a16:colId xmlns:a16="http://schemas.microsoft.com/office/drawing/2014/main" val="154982804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192647153"/>
                    </a:ext>
                  </a:extLst>
                </a:gridCol>
              </a:tblGrid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연관어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버즈량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289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악성코드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633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멀웨이</a:t>
                      </a:r>
                      <a:endParaRPr lang="en-US" altLang="ko-KR" sz="600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2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4196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워너크라이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555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해피해킹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10,234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10,154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863093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비너스락커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9,675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익스플로러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9,164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6951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취약점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8,999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7134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록키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41426"/>
                  </a:ext>
                </a:extLst>
              </a:tr>
            </a:tbl>
          </a:graphicData>
        </a:graphic>
      </p:graphicFrame>
      <p:pic>
        <p:nvPicPr>
          <p:cNvPr id="53" name="그림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90" y="1838500"/>
            <a:ext cx="2130681" cy="1692068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3" y="4618687"/>
            <a:ext cx="2024113" cy="1726450"/>
          </a:xfrm>
          <a:prstGeom prst="rect">
            <a:avLst/>
          </a:prstGeom>
        </p:spPr>
      </p:pic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596623"/>
              </p:ext>
            </p:extLst>
          </p:nvPr>
        </p:nvGraphicFramePr>
        <p:xfrm>
          <a:off x="3441122" y="4563477"/>
          <a:ext cx="1531847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24">
                  <a:extLst>
                    <a:ext uri="{9D8B030D-6E8A-4147-A177-3AD203B41FA5}">
                      <a16:colId xmlns:a16="http://schemas.microsoft.com/office/drawing/2014/main" val="198467756"/>
                    </a:ext>
                  </a:extLst>
                </a:gridCol>
                <a:gridCol w="758475">
                  <a:extLst>
                    <a:ext uri="{9D8B030D-6E8A-4147-A177-3AD203B41FA5}">
                      <a16:colId xmlns:a16="http://schemas.microsoft.com/office/drawing/2014/main" val="154982804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192647153"/>
                    </a:ext>
                  </a:extLst>
                </a:gridCol>
              </a:tblGrid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연관어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버즈량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289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악성코드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633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멀웨이</a:t>
                      </a:r>
                      <a:endParaRPr lang="en-US" altLang="ko-KR" sz="600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2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4196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워너크라이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555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해피해킹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10,234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10,154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863093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비너스락커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9,675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익스플로러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9,164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6951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취약점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8,999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7134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록키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41426"/>
                  </a:ext>
                </a:extLst>
              </a:tr>
            </a:tbl>
          </a:graphicData>
        </a:graphic>
      </p:graphicFrame>
      <p:grpSp>
        <p:nvGrpSpPr>
          <p:cNvPr id="57" name="그룹 56"/>
          <p:cNvGrpSpPr/>
          <p:nvPr/>
        </p:nvGrpSpPr>
        <p:grpSpPr>
          <a:xfrm>
            <a:off x="618341" y="731733"/>
            <a:ext cx="4685572" cy="2913291"/>
            <a:chOff x="3595679" y="4872625"/>
            <a:chExt cx="4685572" cy="2985299"/>
          </a:xfrm>
        </p:grpSpPr>
        <p:sp>
          <p:nvSpPr>
            <p:cNvPr id="58" name="직사각형 57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연관어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595679" y="5202024"/>
              <a:ext cx="4685572" cy="2655900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61" name="직선 연결선 60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3495699" y="1186898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70" name="모서리가 둥근 직사각형 69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72" name="타원 71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74" name="타원 73"/>
          <p:cNvSpPr/>
          <p:nvPr/>
        </p:nvSpPr>
        <p:spPr>
          <a:xfrm>
            <a:off x="3430950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grpSp>
        <p:nvGrpSpPr>
          <p:cNvPr id="75" name="그룹 74"/>
          <p:cNvGrpSpPr/>
          <p:nvPr/>
        </p:nvGrpSpPr>
        <p:grpSpPr>
          <a:xfrm>
            <a:off x="628631" y="3728094"/>
            <a:ext cx="4685572" cy="2913291"/>
            <a:chOff x="770741" y="884133"/>
            <a:chExt cx="4685572" cy="2913291"/>
          </a:xfrm>
        </p:grpSpPr>
        <p:grpSp>
          <p:nvGrpSpPr>
            <p:cNvPr id="76" name="그룹 75"/>
            <p:cNvGrpSpPr/>
            <p:nvPr/>
          </p:nvGrpSpPr>
          <p:grpSpPr>
            <a:xfrm>
              <a:off x="770741" y="884133"/>
              <a:ext cx="4685572" cy="2913291"/>
              <a:chOff x="3595679" y="4872625"/>
              <a:chExt cx="4685572" cy="2985299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3595679" y="4872625"/>
                <a:ext cx="4685572" cy="32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연관어</a:t>
                </a:r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차트</a:t>
                </a:r>
                <a:endPara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3595679" y="5202024"/>
                <a:ext cx="4685572" cy="2655900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</p:grpSp>
        <p:cxnSp>
          <p:nvCxnSpPr>
            <p:cNvPr id="77" name="직선 연결선 76"/>
            <p:cNvCxnSpPr/>
            <p:nvPr/>
          </p:nvCxnSpPr>
          <p:spPr>
            <a:xfrm>
              <a:off x="1025293" y="1637184"/>
              <a:ext cx="42878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/>
            <p:cNvSpPr/>
            <p:nvPr/>
          </p:nvSpPr>
          <p:spPr>
            <a:xfrm>
              <a:off x="3648099" y="1339298"/>
              <a:ext cx="591259" cy="1700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033" y="1339297"/>
              <a:ext cx="942460" cy="170012"/>
            </a:xfrm>
            <a:prstGeom prst="rect">
              <a:avLst/>
            </a:prstGeom>
          </p:spPr>
        </p:pic>
        <p:sp>
          <p:nvSpPr>
            <p:cNvPr id="81" name="모서리가 둥근 직사각형 80"/>
            <p:cNvSpPr/>
            <p:nvPr/>
          </p:nvSpPr>
          <p:spPr>
            <a:xfrm>
              <a:off x="4683358" y="1339297"/>
              <a:ext cx="517696" cy="170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다운로드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4610033" y="1276567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4</a:t>
              </a:r>
              <a:endParaRPr lang="ko-KR" altLang="en-US" sz="1050" b="1" dirty="0"/>
            </a:p>
          </p:txBody>
        </p:sp>
        <p:sp>
          <p:nvSpPr>
            <p:cNvPr id="83" name="타원 82"/>
            <p:cNvSpPr/>
            <p:nvPr/>
          </p:nvSpPr>
          <p:spPr>
            <a:xfrm>
              <a:off x="934133" y="1278708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1</a:t>
              </a:r>
              <a:endParaRPr lang="ko-KR" altLang="en-US" sz="1050" b="1" dirty="0"/>
            </a:p>
          </p:txBody>
        </p:sp>
        <p:sp>
          <p:nvSpPr>
            <p:cNvPr id="85" name="타원 84"/>
            <p:cNvSpPr/>
            <p:nvPr/>
          </p:nvSpPr>
          <p:spPr>
            <a:xfrm>
              <a:off x="3583350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2</a:t>
              </a:r>
              <a:endParaRPr lang="ko-KR" altLang="en-US" sz="1050" b="1" dirty="0"/>
            </a:p>
          </p:txBody>
        </p:sp>
      </p:grpSp>
      <p:sp>
        <p:nvSpPr>
          <p:cNvPr id="89" name="직사각형 88"/>
          <p:cNvSpPr/>
          <p:nvPr/>
        </p:nvSpPr>
        <p:spPr>
          <a:xfrm>
            <a:off x="2414328" y="4581781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2341003" y="451426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91" name="직사각형 90"/>
          <p:cNvSpPr/>
          <p:nvPr/>
        </p:nvSpPr>
        <p:spPr>
          <a:xfrm>
            <a:off x="2464043" y="1611606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2390718" y="154409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32" name="타원 31"/>
          <p:cNvSpPr/>
          <p:nvPr/>
        </p:nvSpPr>
        <p:spPr>
          <a:xfrm>
            <a:off x="4932979" y="2504765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829569" y="5301244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25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</a:t>
            </a:r>
            <a:r>
              <a:rPr lang="ko-KR" altLang="en-US" dirty="0" smtClean="0"/>
              <a:t>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계통도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2x2,  min 1x1, max : 2x2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연관어를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2. </a:t>
            </a:r>
            <a:r>
              <a:rPr lang="ko-KR" altLang="en-US" dirty="0" err="1"/>
              <a:t>연관어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히트맵</a:t>
            </a:r>
            <a:r>
              <a:rPr lang="ko-KR" altLang="en-US" dirty="0"/>
              <a:t> 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en-US" altLang="ko-KR" dirty="0"/>
              <a:t>df10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10~30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리스트 </a:t>
            </a:r>
            <a:r>
              <a:rPr lang="en-US" altLang="ko-KR" dirty="0"/>
              <a:t>: df5</a:t>
            </a:r>
            <a:r>
              <a:rPr lang="ko-KR" altLang="en-US" dirty="0"/>
              <a:t>개</a:t>
            </a:r>
            <a:r>
              <a:rPr lang="en-US" altLang="ko-KR" dirty="0"/>
              <a:t>, 5~50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3.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4. </a:t>
            </a:r>
            <a:r>
              <a:rPr lang="ko-KR" altLang="en-US" dirty="0"/>
              <a:t>키워드 속성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등록 속성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히트맵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 다운로드</a:t>
            </a:r>
            <a:r>
              <a:rPr lang="en-US" altLang="ko-KR" dirty="0"/>
              <a:t>, Excel</a:t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</a:t>
            </a:r>
            <a:r>
              <a:rPr lang="en-US" altLang="ko-KR" dirty="0"/>
              <a:t>: Excel </a:t>
            </a:r>
            <a:r>
              <a:rPr lang="ko-KR" altLang="en-US" dirty="0"/>
              <a:t>다운로드</a:t>
            </a:r>
            <a:endParaRPr lang="en-US" altLang="ko-KR" dirty="0"/>
          </a:p>
        </p:txBody>
      </p:sp>
      <p:grpSp>
        <p:nvGrpSpPr>
          <p:cNvPr id="38" name="그룹 37"/>
          <p:cNvGrpSpPr/>
          <p:nvPr/>
        </p:nvGrpSpPr>
        <p:grpSpPr>
          <a:xfrm>
            <a:off x="618341" y="731733"/>
            <a:ext cx="4685572" cy="2913291"/>
            <a:chOff x="3595679" y="4872625"/>
            <a:chExt cx="4685572" cy="2985299"/>
          </a:xfrm>
        </p:grpSpPr>
        <p:sp>
          <p:nvSpPr>
            <p:cNvPr id="39" name="직사각형 38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연관어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595679" y="5202024"/>
              <a:ext cx="4685572" cy="2655900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42" name="직선 연결선 41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495699" y="1186898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47" name="모서리가 둥근 직사각형 46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438982" y="19271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49" name="타원 48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51" name="타원 50"/>
          <p:cNvSpPr/>
          <p:nvPr/>
        </p:nvSpPr>
        <p:spPr>
          <a:xfrm>
            <a:off x="3430950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03" y="1650403"/>
            <a:ext cx="2361643" cy="1713423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3548553" y="1650403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548559" y="2010443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548558" y="2154459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548557" y="2298475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548556" y="2442491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548555" y="2586507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548554" y="2730523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548553" y="2874539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484663" y="2010443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484662" y="2154459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484661" y="2298475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484660" y="2442491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484659" y="2586507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484658" y="2730523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4484657" y="2874539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672915" y="195094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672913" y="21026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</a:p>
        </p:txBody>
      </p:sp>
      <p:sp>
        <p:nvSpPr>
          <p:cNvPr id="104" name="타원 103"/>
          <p:cNvSpPr/>
          <p:nvPr/>
        </p:nvSpPr>
        <p:spPr>
          <a:xfrm>
            <a:off x="3461738" y="158875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05" name="직사각형 104"/>
          <p:cNvSpPr/>
          <p:nvPr/>
        </p:nvSpPr>
        <p:spPr>
          <a:xfrm>
            <a:off x="3608388" y="4580915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3535063" y="451339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1619772" y="6137723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913884" y="4317252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88011" y="1206585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히트맵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85" y="4834671"/>
            <a:ext cx="3608924" cy="1219306"/>
          </a:xfrm>
          <a:prstGeom prst="rect">
            <a:avLst/>
          </a:prstGeom>
        </p:spPr>
      </p:pic>
      <p:sp>
        <p:nvSpPr>
          <p:cNvPr id="111" name="직사각형 110"/>
          <p:cNvSpPr/>
          <p:nvPr/>
        </p:nvSpPr>
        <p:spPr>
          <a:xfrm>
            <a:off x="5636691" y="4504219"/>
            <a:ext cx="2226808" cy="1447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513672" y="4759886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595409" y="4773468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021558" y="4787050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115" name="직선 연결선 114"/>
          <p:cNvCxnSpPr/>
          <p:nvPr/>
        </p:nvCxnSpPr>
        <p:spPr>
          <a:xfrm>
            <a:off x="5636691" y="5034165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6560909" y="4773468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7165383" y="4778424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/>
          <p:cNvSpPr/>
          <p:nvPr/>
        </p:nvSpPr>
        <p:spPr>
          <a:xfrm>
            <a:off x="5636691" y="4505381"/>
            <a:ext cx="4453616" cy="2582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863499" y="4764839"/>
            <a:ext cx="2226808" cy="119176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7740480" y="4762524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822217" y="4767314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9248366" y="4772104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123" name="직선 연결선 122"/>
          <p:cNvCxnSpPr/>
          <p:nvPr/>
        </p:nvCxnSpPr>
        <p:spPr>
          <a:xfrm>
            <a:off x="7863499" y="5028011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8787717" y="4767314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9392191" y="4772270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6634621" y="4504219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127" name="직사각형 126"/>
          <p:cNvSpPr/>
          <p:nvPr/>
        </p:nvSpPr>
        <p:spPr>
          <a:xfrm>
            <a:off x="8906419" y="4510051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7349457" y="6086437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129" name="타원 128"/>
          <p:cNvSpPr/>
          <p:nvPr/>
        </p:nvSpPr>
        <p:spPr>
          <a:xfrm>
            <a:off x="4450840" y="112233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57" name="타원 56"/>
          <p:cNvSpPr/>
          <p:nvPr/>
        </p:nvSpPr>
        <p:spPr>
          <a:xfrm>
            <a:off x="4849833" y="2459576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41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감성어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 smtClean="0"/>
              <a:t>감성어</a:t>
            </a:r>
            <a:r>
              <a:rPr lang="ko-KR" altLang="en-US" dirty="0" smtClean="0"/>
              <a:t> </a:t>
            </a:r>
            <a:r>
              <a:rPr lang="ko-KR" altLang="en-US" dirty="0"/>
              <a:t>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- 1</a:t>
            </a:r>
            <a:r>
              <a:rPr lang="ko-KR" altLang="en-US" dirty="0"/>
              <a:t>차 </a:t>
            </a:r>
            <a:r>
              <a:rPr lang="ko-KR" altLang="en-US" dirty="0" err="1" smtClean="0"/>
              <a:t>감성어만</a:t>
            </a:r>
            <a:r>
              <a:rPr lang="ko-KR" altLang="en-US" dirty="0" smtClean="0"/>
              <a:t> </a:t>
            </a:r>
            <a:r>
              <a:rPr lang="ko-KR" altLang="en-US" dirty="0"/>
              <a:t>볼 수 있음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워드클라우드</a:t>
            </a:r>
            <a:r>
              <a:rPr lang="en-US" altLang="ko-KR" dirty="0" smtClean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 : </a:t>
            </a:r>
            <a:r>
              <a:rPr lang="ko-KR" altLang="en-US" dirty="0" err="1"/>
              <a:t>버즈량에</a:t>
            </a:r>
            <a:r>
              <a:rPr lang="ko-KR" altLang="en-US" dirty="0"/>
              <a:t> 따라 텍스트의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굵기의 변화를 주는 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r>
              <a:rPr lang="en-US" altLang="ko-KR" dirty="0"/>
              <a:t>* </a:t>
            </a:r>
            <a:r>
              <a:rPr lang="ko-KR" altLang="en-US" dirty="0" err="1"/>
              <a:t>감성어</a:t>
            </a:r>
            <a:r>
              <a:rPr lang="ko-KR" altLang="en-US" dirty="0"/>
              <a:t> 노출 개수 </a:t>
            </a:r>
            <a:r>
              <a:rPr lang="en-US" altLang="ko-KR" dirty="0"/>
              <a:t>: 5~50</a:t>
            </a:r>
            <a:r>
              <a:rPr lang="ko-KR" altLang="en-US" dirty="0"/>
              <a:t>개 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 : 20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</a:t>
            </a:r>
            <a:r>
              <a:rPr lang="en-US" altLang="ko-KR" dirty="0"/>
              <a:t>- </a:t>
            </a:r>
            <a:r>
              <a:rPr lang="ko-KR" altLang="en-US" dirty="0" err="1"/>
              <a:t>듀얼바차트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 긍정</a:t>
            </a:r>
            <a:r>
              <a:rPr lang="en-US" altLang="ko-KR" dirty="0"/>
              <a:t>, </a:t>
            </a:r>
            <a:r>
              <a:rPr lang="ko-KR" altLang="en-US" dirty="0"/>
              <a:t>부정 </a:t>
            </a:r>
            <a:r>
              <a:rPr lang="ko-KR" altLang="en-US" dirty="0" err="1"/>
              <a:t>감성어를</a:t>
            </a:r>
            <a:r>
              <a:rPr lang="ko-KR" altLang="en-US" dirty="0"/>
              <a:t> 좌우 </a:t>
            </a:r>
            <a:r>
              <a:rPr lang="ko-KR" altLang="en-US" dirty="0" err="1"/>
              <a:t>바차트로</a:t>
            </a:r>
            <a:r>
              <a:rPr lang="ko-KR" altLang="en-US" dirty="0"/>
              <a:t> 표현하는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   * </a:t>
            </a:r>
            <a:r>
              <a:rPr lang="ko-KR" altLang="en-US" dirty="0" err="1" smtClean="0"/>
              <a:t>감성어</a:t>
            </a:r>
            <a:r>
              <a:rPr lang="ko-KR" altLang="en-US" dirty="0" smtClean="0"/>
              <a:t> 노출 개수 </a:t>
            </a:r>
            <a:r>
              <a:rPr lang="en-US" altLang="ko-KR" dirty="0" smtClean="0"/>
              <a:t>: 5~20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: 5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 smtClean="0"/>
              <a:t>워드클라우드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3x2,  min 2x2, max </a:t>
            </a:r>
            <a:r>
              <a:rPr lang="en-US" altLang="ko-KR" dirty="0" smtClean="0"/>
              <a:t>3x3</a:t>
            </a:r>
            <a:br>
              <a:rPr lang="en-US" altLang="ko-KR" dirty="0" smtClean="0"/>
            </a:br>
            <a:r>
              <a:rPr lang="en-US" altLang="ko-KR" dirty="0" smtClean="0"/>
              <a:t>  - </a:t>
            </a:r>
            <a:r>
              <a:rPr lang="ko-KR" altLang="en-US" dirty="0" err="1" smtClean="0"/>
              <a:t>듀얼바차트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2x1, min 3x2, max 4x2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개</a:t>
            </a:r>
            <a:r>
              <a:rPr lang="en-US" altLang="ko-KR" dirty="0"/>
              <a:t>, 5~50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4. </a:t>
            </a:r>
            <a:r>
              <a:rPr lang="ko-KR" altLang="en-US" dirty="0" smtClean="0"/>
              <a:t>키워드 속성 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키워드 등록 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5</a:t>
            </a:r>
            <a:r>
              <a:rPr lang="en-US" altLang="ko-KR" dirty="0"/>
              <a:t>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이미지 다운로드</a:t>
            </a:r>
            <a:r>
              <a:rPr lang="en-US" altLang="ko-KR" dirty="0"/>
              <a:t>, Excel </a:t>
            </a:r>
            <a:r>
              <a:rPr lang="ko-KR" altLang="en-US" dirty="0"/>
              <a:t>다운로드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18340" y="731733"/>
            <a:ext cx="3223857" cy="1495388"/>
            <a:chOff x="3595678" y="4872625"/>
            <a:chExt cx="3223857" cy="14953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788983" y="595525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감성어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595678" y="5202025"/>
              <a:ext cx="3223857" cy="1165988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9" name="타원 8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2174" y="11837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08296" y="1187796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워드클라우드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09826" y="11443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14" name="직사각형 13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9" name="타원 1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43737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감성어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 </a:t>
            </a:r>
            <a:r>
              <a:rPr lang="ko-KR" altLang="en-US" dirty="0" err="1"/>
              <a:t>워드클라우드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3x2,  min 2x2, max 3x3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감성어를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2.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개</a:t>
            </a:r>
            <a:r>
              <a:rPr lang="en-US" altLang="ko-KR" dirty="0"/>
              <a:t>, 5~50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3.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4. </a:t>
            </a:r>
            <a:r>
              <a:rPr lang="ko-KR" altLang="en-US" dirty="0"/>
              <a:t>키워드 속성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등록 속성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</a:t>
            </a:r>
            <a:r>
              <a:rPr lang="en-US" altLang="ko-KR" dirty="0"/>
              <a:t>, Excel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6. </a:t>
            </a:r>
            <a:r>
              <a:rPr lang="ko-KR" altLang="en-US" dirty="0" err="1"/>
              <a:t>감성어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긍정</a:t>
            </a:r>
            <a:r>
              <a:rPr lang="en-US" altLang="ko-KR" dirty="0"/>
              <a:t> : </a:t>
            </a:r>
            <a:r>
              <a:rPr lang="ko-KR" altLang="en-US" dirty="0" err="1"/>
              <a:t>긍정키워드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부정 </a:t>
            </a:r>
            <a:r>
              <a:rPr lang="en-US" altLang="ko-KR" dirty="0"/>
              <a:t>: </a:t>
            </a:r>
            <a:r>
              <a:rPr lang="ko-KR" altLang="en-US" dirty="0" err="1"/>
              <a:t>부정키워드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</a:p>
        </p:txBody>
      </p:sp>
      <p:grpSp>
        <p:nvGrpSpPr>
          <p:cNvPr id="112" name="그룹 111"/>
          <p:cNvGrpSpPr/>
          <p:nvPr/>
        </p:nvGrpSpPr>
        <p:grpSpPr>
          <a:xfrm>
            <a:off x="618341" y="731733"/>
            <a:ext cx="4685572" cy="4929515"/>
            <a:chOff x="3595679" y="4872625"/>
            <a:chExt cx="4685572" cy="4929515"/>
          </a:xfrm>
        </p:grpSpPr>
        <p:sp>
          <p:nvSpPr>
            <p:cNvPr id="113" name="직사각형 112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감성어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3595679" y="5202024"/>
              <a:ext cx="4685572" cy="4600116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116" name="직선 연결선 115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495699" y="1186898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120" name="모서리가 둥근 직사각형 119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84" y="1665823"/>
            <a:ext cx="2441915" cy="2224805"/>
          </a:xfrm>
          <a:prstGeom prst="rect">
            <a:avLst/>
          </a:prstGeom>
        </p:spPr>
      </p:pic>
      <p:graphicFrame>
        <p:nvGraphicFramePr>
          <p:cNvPr id="122" name="표 121"/>
          <p:cNvGraphicFramePr>
            <a:graphicFrameLocks noGrp="1"/>
          </p:cNvGraphicFramePr>
          <p:nvPr>
            <p:extLst/>
          </p:nvPr>
        </p:nvGraphicFramePr>
        <p:xfrm>
          <a:off x="3412025" y="1721082"/>
          <a:ext cx="1531847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24">
                  <a:extLst>
                    <a:ext uri="{9D8B030D-6E8A-4147-A177-3AD203B41FA5}">
                      <a16:colId xmlns:a16="http://schemas.microsoft.com/office/drawing/2014/main" val="198467756"/>
                    </a:ext>
                  </a:extLst>
                </a:gridCol>
                <a:gridCol w="758475">
                  <a:extLst>
                    <a:ext uri="{9D8B030D-6E8A-4147-A177-3AD203B41FA5}">
                      <a16:colId xmlns:a16="http://schemas.microsoft.com/office/drawing/2014/main" val="154982804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192647153"/>
                    </a:ext>
                  </a:extLst>
                </a:gridCol>
              </a:tblGrid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연관어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버즈량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289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악성코드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633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멀웨이</a:t>
                      </a:r>
                      <a:endParaRPr lang="en-US" altLang="ko-KR" sz="600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2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4196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워너크라이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555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해피해킹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10,234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10,154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863093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비너스락커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9,675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익스플로러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9,164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6951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취약점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8,999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7134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록키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41426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HTTPS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8,576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9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해커들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8,346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74908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8,248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442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안랩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7,768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472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공격들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7,349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896769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악성파일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6,123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6569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엘라스틱서치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74059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봇넷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2,168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09649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HWP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1,986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56979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Socket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846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40470"/>
                  </a:ext>
                </a:extLst>
              </a:tr>
            </a:tbl>
          </a:graphicData>
        </a:graphic>
      </p:graphicFrame>
      <p:sp>
        <p:nvSpPr>
          <p:cNvPr id="123" name="직사각형 122"/>
          <p:cNvSpPr/>
          <p:nvPr/>
        </p:nvSpPr>
        <p:spPr>
          <a:xfrm>
            <a:off x="2418374" y="4071666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1566432" y="443170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1566431" y="457572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566430" y="471973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566429" y="486375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566428" y="500777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566427" y="515178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1566426" y="529580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2502536" y="443170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2502535" y="457572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2502534" y="471973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2502533" y="486375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2502532" y="500777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2502531" y="515178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02530" y="529580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690788" y="4372204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690786" y="4523914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</a:p>
        </p:txBody>
      </p:sp>
      <p:sp>
        <p:nvSpPr>
          <p:cNvPr id="140" name="타원 139"/>
          <p:cNvSpPr/>
          <p:nvPr/>
        </p:nvSpPr>
        <p:spPr>
          <a:xfrm>
            <a:off x="1407042" y="431902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141" name="타원 140"/>
          <p:cNvSpPr/>
          <p:nvPr/>
        </p:nvSpPr>
        <p:spPr>
          <a:xfrm>
            <a:off x="2345049" y="400415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42" name="타원 141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143" name="타원 142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45" name="타원 144"/>
          <p:cNvSpPr/>
          <p:nvPr/>
        </p:nvSpPr>
        <p:spPr>
          <a:xfrm>
            <a:off x="3430950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46" name="직사각형 145"/>
          <p:cNvSpPr/>
          <p:nvPr/>
        </p:nvSpPr>
        <p:spPr>
          <a:xfrm>
            <a:off x="4261785" y="1536391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7" name="타원 146"/>
          <p:cNvSpPr/>
          <p:nvPr/>
        </p:nvSpPr>
        <p:spPr>
          <a:xfrm>
            <a:off x="4171139" y="148520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2104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감성어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듀얼바차트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3x1, max 3x2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감성어를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2. </a:t>
            </a:r>
            <a:r>
              <a:rPr lang="ko-KR" altLang="en-US" dirty="0" err="1"/>
              <a:t>감성어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, 5~20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3.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듀얼바차트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</a:t>
            </a:r>
            <a:r>
              <a:rPr lang="en-US" altLang="ko-KR" dirty="0"/>
              <a:t>, Excel</a:t>
            </a:r>
            <a:r>
              <a:rPr lang="ko-KR" altLang="en-US" dirty="0"/>
              <a:t> 다운로드</a:t>
            </a:r>
          </a:p>
        </p:txBody>
      </p:sp>
      <p:grpSp>
        <p:nvGrpSpPr>
          <p:cNvPr id="112" name="그룹 111"/>
          <p:cNvGrpSpPr/>
          <p:nvPr/>
        </p:nvGrpSpPr>
        <p:grpSpPr>
          <a:xfrm>
            <a:off x="618341" y="731733"/>
            <a:ext cx="4685572" cy="2481243"/>
            <a:chOff x="3595679" y="4872625"/>
            <a:chExt cx="4685572" cy="2481243"/>
          </a:xfrm>
        </p:grpSpPr>
        <p:sp>
          <p:nvSpPr>
            <p:cNvPr id="113" name="직사각형 112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감성어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3595679" y="5202024"/>
              <a:ext cx="4685572" cy="215184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116" name="직선 연결선 115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495699" y="1186898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120" name="모서리가 둥근 직사각형 119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22" name="타원 121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24" name="타원 123"/>
          <p:cNvSpPr/>
          <p:nvPr/>
        </p:nvSpPr>
        <p:spPr>
          <a:xfrm>
            <a:off x="3430950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68" y="1692582"/>
            <a:ext cx="4090800" cy="13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1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감성어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 smtClean="0"/>
              <a:t>감성어</a:t>
            </a:r>
            <a:r>
              <a:rPr lang="ko-KR" altLang="en-US" dirty="0" smtClean="0"/>
              <a:t> </a:t>
            </a:r>
            <a:r>
              <a:rPr lang="ko-KR" altLang="en-US" dirty="0"/>
              <a:t>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- 1</a:t>
            </a:r>
            <a:r>
              <a:rPr lang="ko-KR" altLang="en-US" dirty="0"/>
              <a:t>차</a:t>
            </a:r>
            <a:r>
              <a:rPr lang="en-US" altLang="ko-KR" dirty="0"/>
              <a:t>, 2</a:t>
            </a:r>
            <a:r>
              <a:rPr lang="ko-KR" altLang="en-US" dirty="0"/>
              <a:t>차 </a:t>
            </a:r>
            <a:r>
              <a:rPr lang="ko-KR" altLang="en-US" dirty="0" err="1" smtClean="0"/>
              <a:t>감성어를</a:t>
            </a:r>
            <a:r>
              <a:rPr lang="ko-KR" altLang="en-US" dirty="0" smtClean="0"/>
              <a:t> </a:t>
            </a:r>
            <a:r>
              <a:rPr lang="ko-KR" altLang="en-US" dirty="0"/>
              <a:t>볼 수 있음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 </a:t>
            </a:r>
            <a:r>
              <a:rPr lang="en-US" altLang="ko-KR" dirty="0"/>
              <a:t>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키워드 주위의 버블 모양으로 </a:t>
            </a:r>
            <a:r>
              <a:rPr lang="ko-KR" altLang="en-US" dirty="0" err="1" smtClean="0"/>
              <a:t>감성어나</a:t>
            </a:r>
            <a:r>
              <a:rPr lang="ko-KR" altLang="en-US" dirty="0" smtClean="0"/>
              <a:t> </a:t>
            </a:r>
            <a:r>
              <a:rPr lang="ko-KR" altLang="en-US" dirty="0"/>
              <a:t>나열되는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 smtClean="0"/>
              <a:t>감성어를</a:t>
            </a:r>
            <a:r>
              <a:rPr lang="ko-KR" altLang="en-US" dirty="0" smtClean="0"/>
              <a:t> </a:t>
            </a:r>
            <a:r>
              <a:rPr lang="ko-KR" altLang="en-US" dirty="0" err="1"/>
              <a:t>하이어라키</a:t>
            </a:r>
            <a:r>
              <a:rPr lang="ko-KR" altLang="en-US" dirty="0"/>
              <a:t> 구조로 보여주는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ko-KR" altLang="en-US" dirty="0"/>
              <a:t>발생량에 따라 순서 나열하는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-&gt; </a:t>
            </a:r>
            <a:r>
              <a:rPr lang="ko-KR" altLang="en-US" dirty="0"/>
              <a:t>해당 유형을 선택 시 </a:t>
            </a:r>
            <a:r>
              <a:rPr lang="en-US" altLang="ko-KR" dirty="0"/>
              <a:t>2</a:t>
            </a:r>
            <a:r>
              <a:rPr lang="ko-KR" altLang="en-US" dirty="0"/>
              <a:t>번 선택 사항이 나타남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2. </a:t>
            </a:r>
            <a:r>
              <a:rPr lang="ko-KR" altLang="en-US" dirty="0" err="1" smtClean="0"/>
              <a:t>감성어의</a:t>
            </a:r>
            <a:r>
              <a:rPr lang="ko-KR" altLang="en-US" dirty="0" smtClean="0"/>
              <a:t> </a:t>
            </a:r>
            <a:r>
              <a:rPr lang="ko-KR" altLang="en-US" dirty="0"/>
              <a:t>차수를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- 1</a:t>
            </a:r>
            <a:r>
              <a:rPr lang="ko-KR" altLang="en-US" dirty="0"/>
              <a:t>차</a:t>
            </a:r>
            <a:r>
              <a:rPr lang="en-US" altLang="ko-KR" dirty="0"/>
              <a:t>, 1,2</a:t>
            </a:r>
            <a:r>
              <a:rPr lang="ko-KR" altLang="en-US" dirty="0"/>
              <a:t>차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</a:t>
            </a:r>
            <a:r>
              <a:rPr lang="en-US" altLang="ko-KR" dirty="0"/>
              <a:t>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2x2,  min 1x1, max : 2x2</a:t>
            </a:r>
            <a:br>
              <a:rPr lang="en-US" altLang="ko-KR" dirty="0"/>
            </a:br>
            <a:r>
              <a:rPr lang="en-US" altLang="ko-KR" dirty="0" smtClean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2x1,  min 2x1, max : 4x1 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</a:t>
            </a:r>
            <a:r>
              <a:rPr lang="en-US" altLang="ko-KR" dirty="0" err="1"/>
              <a:t>df</a:t>
            </a:r>
            <a:r>
              <a:rPr lang="en-US" altLang="ko-KR" dirty="0"/>
              <a:t> 4x1,  min 3x1, max : 6x3 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3. </a:t>
            </a:r>
            <a:r>
              <a:rPr lang="ko-KR" altLang="en-US" dirty="0" err="1"/>
              <a:t>감성어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긍정</a:t>
            </a:r>
            <a:r>
              <a:rPr lang="en-US" altLang="ko-KR" dirty="0"/>
              <a:t> : </a:t>
            </a:r>
            <a:r>
              <a:rPr lang="ko-KR" altLang="en-US" dirty="0" err="1"/>
              <a:t>긍정키워드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부정 </a:t>
            </a:r>
            <a:r>
              <a:rPr lang="en-US" altLang="ko-KR" dirty="0"/>
              <a:t>: </a:t>
            </a:r>
            <a:r>
              <a:rPr lang="ko-KR" altLang="en-US" dirty="0" err="1"/>
              <a:t>부정키워드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이미지 다운로드</a:t>
            </a:r>
            <a:r>
              <a:rPr lang="en-US" altLang="ko-KR" dirty="0"/>
              <a:t>, Excel </a:t>
            </a:r>
            <a:r>
              <a:rPr lang="ko-KR" altLang="en-US" dirty="0"/>
              <a:t>다운로드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grpSp>
        <p:nvGrpSpPr>
          <p:cNvPr id="89" name="그룹 88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90" name="직사각형 89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2" name="모서리가 둥근 직사각형 91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95" name="타원 94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96" name="그룹 95"/>
          <p:cNvGrpSpPr/>
          <p:nvPr/>
        </p:nvGrpSpPr>
        <p:grpSpPr>
          <a:xfrm>
            <a:off x="724952" y="744334"/>
            <a:ext cx="3223857" cy="1815261"/>
            <a:chOff x="3595678" y="4872625"/>
            <a:chExt cx="3223857" cy="1815261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4788983" y="627442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감성어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3595678" y="5202024"/>
              <a:ext cx="3223857" cy="1485862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101" name="타원 100"/>
          <p:cNvSpPr/>
          <p:nvPr/>
        </p:nvSpPr>
        <p:spPr>
          <a:xfrm>
            <a:off x="670435" y="70445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818786" y="1196395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1514908" y="1200397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트리맵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816438" y="115698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818786" y="1556273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감성어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깊이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10948" y="15345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07" name="타원 106"/>
          <p:cNvSpPr/>
          <p:nvPr/>
        </p:nvSpPr>
        <p:spPr>
          <a:xfrm>
            <a:off x="2088743" y="1600204"/>
            <a:ext cx="115889" cy="1079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1479508" y="1600204"/>
            <a:ext cx="117475" cy="10795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latinLnBrk="0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583826" y="1551374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209570" y="1547347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1, 2</a:t>
            </a:r>
            <a:r>
              <a:rPr lang="ko-KR" altLang="en-US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323996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감성어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2x2,  min 1x1, max : 2x2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2x1,  min 2x1, max : 4x1 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</a:t>
            </a:r>
            <a:r>
              <a:rPr lang="en-US" altLang="ko-KR" dirty="0" err="1"/>
              <a:t>df</a:t>
            </a:r>
            <a:r>
              <a:rPr lang="en-US" altLang="ko-KR" dirty="0"/>
              <a:t> 4x1,  min 3x1, max : 6x3 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감성어를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  <a:r>
              <a:rPr lang="en-US" altLang="ko-KR" dirty="0"/>
              <a:t>, 5~50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3.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4. </a:t>
            </a:r>
            <a:r>
              <a:rPr lang="ko-KR" altLang="en-US" dirty="0"/>
              <a:t>키워드 속성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등록 속성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</a:t>
            </a:r>
            <a:r>
              <a:rPr lang="en-US" altLang="ko-KR" dirty="0"/>
              <a:t>, Excel</a:t>
            </a:r>
            <a:r>
              <a:rPr lang="ko-KR" altLang="en-US" dirty="0"/>
              <a:t>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</a:t>
            </a:r>
            <a:r>
              <a:rPr lang="en-US" altLang="ko-KR" dirty="0"/>
              <a:t>: Excel </a:t>
            </a:r>
            <a:r>
              <a:rPr lang="ko-KR" altLang="en-US" dirty="0"/>
              <a:t>다운로드</a:t>
            </a:r>
            <a:endParaRPr lang="en-US" altLang="ko-KR" dirty="0"/>
          </a:p>
          <a:p>
            <a:r>
              <a:rPr lang="en-US" altLang="ko-KR" dirty="0" smtClean="0"/>
              <a:t>6. </a:t>
            </a:r>
            <a:r>
              <a:rPr lang="ko-KR" altLang="en-US" dirty="0" err="1"/>
              <a:t>감성어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긍정</a:t>
            </a:r>
            <a:r>
              <a:rPr lang="en-US" altLang="ko-KR" dirty="0"/>
              <a:t> : </a:t>
            </a:r>
            <a:r>
              <a:rPr lang="ko-KR" altLang="en-US" dirty="0" err="1"/>
              <a:t>긍정키워드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부정 </a:t>
            </a:r>
            <a:r>
              <a:rPr lang="en-US" altLang="ko-KR" dirty="0"/>
              <a:t>: </a:t>
            </a:r>
            <a:r>
              <a:rPr lang="ko-KR" altLang="en-US" dirty="0" err="1"/>
              <a:t>부정키워드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grpSp>
        <p:nvGrpSpPr>
          <p:cNvPr id="42" name="그룹 41"/>
          <p:cNvGrpSpPr/>
          <p:nvPr/>
        </p:nvGrpSpPr>
        <p:grpSpPr>
          <a:xfrm>
            <a:off x="618341" y="731733"/>
            <a:ext cx="4685572" cy="2913291"/>
            <a:chOff x="3595679" y="4872625"/>
            <a:chExt cx="4685572" cy="2985299"/>
          </a:xfrm>
        </p:grpSpPr>
        <p:sp>
          <p:nvSpPr>
            <p:cNvPr id="43" name="직사각형 42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감성어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595679" y="5202024"/>
              <a:ext cx="4685572" cy="2655900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46" name="직선 연결선 45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495699" y="1186898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52" name="타원 51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54" name="타원 53"/>
          <p:cNvSpPr/>
          <p:nvPr/>
        </p:nvSpPr>
        <p:spPr>
          <a:xfrm>
            <a:off x="3430950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92" y="1788456"/>
            <a:ext cx="2361643" cy="1584374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3548553" y="1650403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548559" y="2010443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548558" y="2154459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548557" y="2298475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48556" y="2442491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548555" y="2586507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548554" y="2730523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548553" y="2874539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484663" y="2010443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484662" y="2154459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484661" y="2298475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484660" y="2442491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484659" y="2586507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484658" y="2730523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484657" y="2874539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672915" y="195094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672913" y="21026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</a:p>
        </p:txBody>
      </p:sp>
      <p:sp>
        <p:nvSpPr>
          <p:cNvPr id="73" name="타원 72"/>
          <p:cNvSpPr/>
          <p:nvPr/>
        </p:nvSpPr>
        <p:spPr>
          <a:xfrm>
            <a:off x="3461738" y="158875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grpSp>
        <p:nvGrpSpPr>
          <p:cNvPr id="74" name="그룹 73"/>
          <p:cNvGrpSpPr/>
          <p:nvPr/>
        </p:nvGrpSpPr>
        <p:grpSpPr>
          <a:xfrm>
            <a:off x="628631" y="3728094"/>
            <a:ext cx="4685572" cy="2913291"/>
            <a:chOff x="770741" y="884133"/>
            <a:chExt cx="4685572" cy="2913291"/>
          </a:xfrm>
        </p:grpSpPr>
        <p:grpSp>
          <p:nvGrpSpPr>
            <p:cNvPr id="75" name="그룹 74"/>
            <p:cNvGrpSpPr/>
            <p:nvPr/>
          </p:nvGrpSpPr>
          <p:grpSpPr>
            <a:xfrm>
              <a:off x="770741" y="884133"/>
              <a:ext cx="4685572" cy="2913291"/>
              <a:chOff x="3595679" y="4872625"/>
              <a:chExt cx="4685572" cy="2985299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3595679" y="4872625"/>
                <a:ext cx="4685572" cy="32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감성어</a:t>
                </a:r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차트</a:t>
                </a:r>
                <a:endPara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3595679" y="5202024"/>
                <a:ext cx="4685572" cy="2655900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</p:grpSp>
        <p:cxnSp>
          <p:nvCxnSpPr>
            <p:cNvPr id="76" name="직선 연결선 75"/>
            <p:cNvCxnSpPr/>
            <p:nvPr/>
          </p:nvCxnSpPr>
          <p:spPr>
            <a:xfrm>
              <a:off x="1025293" y="1637184"/>
              <a:ext cx="42878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/>
            <p:cNvSpPr/>
            <p:nvPr/>
          </p:nvSpPr>
          <p:spPr>
            <a:xfrm>
              <a:off x="3648099" y="1339298"/>
              <a:ext cx="591259" cy="1700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7033" y="1339297"/>
              <a:ext cx="942460" cy="170012"/>
            </a:xfrm>
            <a:prstGeom prst="rect">
              <a:avLst/>
            </a:prstGeom>
          </p:spPr>
        </p:pic>
        <p:sp>
          <p:nvSpPr>
            <p:cNvPr id="80" name="모서리가 둥근 직사각형 79"/>
            <p:cNvSpPr/>
            <p:nvPr/>
          </p:nvSpPr>
          <p:spPr>
            <a:xfrm>
              <a:off x="4683358" y="1339297"/>
              <a:ext cx="517696" cy="170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다운로드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4610033" y="1276567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5</a:t>
              </a:r>
              <a:endParaRPr lang="ko-KR" altLang="en-US" sz="1050" b="1" dirty="0"/>
            </a:p>
          </p:txBody>
        </p:sp>
        <p:sp>
          <p:nvSpPr>
            <p:cNvPr id="82" name="타원 81"/>
            <p:cNvSpPr/>
            <p:nvPr/>
          </p:nvSpPr>
          <p:spPr>
            <a:xfrm>
              <a:off x="934133" y="1278708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1</a:t>
              </a:r>
              <a:endParaRPr lang="ko-KR" altLang="en-US" sz="1050" b="1" dirty="0"/>
            </a:p>
          </p:txBody>
        </p:sp>
        <p:sp>
          <p:nvSpPr>
            <p:cNvPr id="84" name="타원 83"/>
            <p:cNvSpPr/>
            <p:nvPr/>
          </p:nvSpPr>
          <p:spPr>
            <a:xfrm>
              <a:off x="3583350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2</a:t>
              </a:r>
              <a:endParaRPr lang="ko-KR" altLang="en-US" sz="1050" b="1" dirty="0"/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3608388" y="4580915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535063" y="451339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1619772" y="6137723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682443" y="377301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5688011" y="1206585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히트맵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85" y="4834671"/>
            <a:ext cx="3608924" cy="1219306"/>
          </a:xfrm>
          <a:prstGeom prst="rect">
            <a:avLst/>
          </a:prstGeom>
        </p:spPr>
      </p:pic>
      <p:sp>
        <p:nvSpPr>
          <p:cNvPr id="116" name="타원 115"/>
          <p:cNvSpPr/>
          <p:nvPr/>
        </p:nvSpPr>
        <p:spPr>
          <a:xfrm>
            <a:off x="3430950" y="193984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117" name="직사각형 116"/>
          <p:cNvSpPr/>
          <p:nvPr/>
        </p:nvSpPr>
        <p:spPr>
          <a:xfrm>
            <a:off x="2650266" y="1535376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2559620" y="148419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  <p:sp>
        <p:nvSpPr>
          <p:cNvPr id="119" name="직사각형 118"/>
          <p:cNvSpPr/>
          <p:nvPr/>
        </p:nvSpPr>
        <p:spPr>
          <a:xfrm>
            <a:off x="928383" y="4589876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837737" y="453869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20372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위클리 뉴스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smtClean="0"/>
              <a:t>위클리 뉴스 </a:t>
            </a:r>
            <a:r>
              <a:rPr lang="ko-KR" altLang="en-US" dirty="0"/>
              <a:t>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 smtClean="0"/>
              <a:t>원하는 </a:t>
            </a:r>
            <a:r>
              <a:rPr lang="ko-KR" altLang="en-US" dirty="0"/>
              <a:t>카테고리의 뉴스를 </a:t>
            </a:r>
            <a:r>
              <a:rPr lang="ko-KR" altLang="en-US" dirty="0" err="1" smtClean="0"/>
              <a:t>일자별로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큐레이션</a:t>
            </a:r>
            <a:r>
              <a:rPr lang="ko-KR" altLang="en-US" dirty="0" smtClean="0"/>
              <a:t> </a:t>
            </a:r>
            <a:r>
              <a:rPr lang="ko-KR" altLang="en-US" dirty="0"/>
              <a:t>하는 영역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/>
              <a:t>테스트 도메인의 기준으로 데이터 추출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4" name="직사각형 3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9" name="타원 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724952" y="744334"/>
            <a:ext cx="3223857" cy="2243574"/>
            <a:chOff x="3595678" y="4872625"/>
            <a:chExt cx="3223857" cy="2243574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4807584" y="6693195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위클리 뉴스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595678" y="5202023"/>
              <a:ext cx="3223857" cy="1914176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361" y="4953127"/>
              <a:ext cx="156469" cy="156469"/>
            </a:xfrm>
            <a:prstGeom prst="rect">
              <a:avLst/>
            </a:prstGeom>
          </p:spPr>
        </p:pic>
      </p:grpSp>
      <p:sp>
        <p:nvSpPr>
          <p:cNvPr id="15" name="타원 14"/>
          <p:cNvSpPr/>
          <p:nvPr/>
        </p:nvSpPr>
        <p:spPr>
          <a:xfrm>
            <a:off x="670435" y="70445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18786" y="1293611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10948" y="127183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8" name="직사각형 17"/>
          <p:cNvSpPr/>
          <p:nvPr/>
        </p:nvSpPr>
        <p:spPr>
          <a:xfrm>
            <a:off x="2234654" y="1348318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16072" y="1348318"/>
            <a:ext cx="109243" cy="1079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3825" y="1290819"/>
            <a:ext cx="1047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유통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32416" y="1290819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은행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80" y="1281010"/>
            <a:ext cx="178279" cy="17827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233894" y="1557526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69944" y="1333304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1813" y="1275805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증권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31656" y="1500027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보험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15" y="1268760"/>
            <a:ext cx="178279" cy="178279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516063" y="1554746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13825" y="1497247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카드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72" y="1290819"/>
            <a:ext cx="178279" cy="17827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975584" y="1554018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73346" y="1496519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외식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233894" y="1773550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31656" y="1716051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패션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516063" y="1770770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13825" y="1713271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화장품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975584" y="1770042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73346" y="171254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통신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233894" y="1989574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31656" y="1932075"/>
            <a:ext cx="256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IT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516063" y="1986794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613825" y="1929295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자동차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975584" y="1986066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73346" y="1928567"/>
            <a:ext cx="593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방송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연예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232361" y="2218007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30123" y="2160508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여행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514530" y="2215227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612292" y="2157728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공공정책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974051" y="2214499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71813" y="2157000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스포츠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3028681" y="2443751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36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/>
              <a:t>위클리 뉴스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고정사이즈</a:t>
            </a:r>
            <a:r>
              <a:rPr lang="ko-KR" altLang="en-US" dirty="0"/>
              <a:t> </a:t>
            </a:r>
            <a:r>
              <a:rPr lang="en-US" altLang="ko-KR" dirty="0"/>
              <a:t>: 3x1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1. </a:t>
            </a:r>
            <a:r>
              <a:rPr lang="ko-KR" altLang="en-US" dirty="0"/>
              <a:t>위클리 뉴스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설정에서 선택한 카테고리의 뉴스를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좌우 스크롤을 통해 일자를 변경하며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각 해당 일자에 기사가 있을 때 </a:t>
            </a:r>
            <a:r>
              <a:rPr lang="ko-KR" altLang="en-US" dirty="0" err="1" smtClean="0"/>
              <a:t>뱃지로</a:t>
            </a:r>
            <a:r>
              <a:rPr lang="ko-KR" altLang="en-US" dirty="0" smtClean="0"/>
              <a:t> 알림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-&gt; </a:t>
            </a:r>
            <a:r>
              <a:rPr lang="ko-KR" altLang="en-US" dirty="0" smtClean="0"/>
              <a:t>해당 일자의 </a:t>
            </a:r>
            <a:r>
              <a:rPr lang="ko-KR" altLang="en-US" dirty="0" err="1" smtClean="0"/>
              <a:t>뱃지를</a:t>
            </a:r>
            <a:r>
              <a:rPr lang="ko-KR" altLang="en-US" dirty="0" smtClean="0"/>
              <a:t> 클릭 시 노출되는 팝업 </a:t>
            </a:r>
            <a:r>
              <a:rPr lang="en-US" altLang="ko-KR" dirty="0" smtClean="0"/>
              <a:t>a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설정 </a:t>
            </a:r>
            <a:r>
              <a:rPr lang="ko-KR" altLang="en-US" dirty="0"/>
              <a:t>카테고리에 수집된 뉴스를 제목으로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클릭 시 원문사이트로 이동하여 뉴스 확인 가능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07368" y="908720"/>
            <a:ext cx="6191467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위클리 뉴스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7368" y="1238118"/>
            <a:ext cx="6191467" cy="1684212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9823" y="1405747"/>
            <a:ext cx="1547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[ 2017</a:t>
            </a:r>
            <a:r>
              <a:rPr lang="ko-KR" altLang="en-US" sz="105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</a:t>
            </a:r>
            <a:r>
              <a:rPr lang="en-US" altLang="ko-KR" sz="105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r>
              <a:rPr lang="ko-KR" altLang="en-US" sz="105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  </a:t>
            </a:r>
            <a:r>
              <a:rPr lang="en-US" altLang="ko-KR" sz="105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r>
              <a:rPr lang="ko-KR" altLang="en-US" sz="105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주차 </a:t>
            </a:r>
            <a:r>
              <a:rPr lang="en-US" altLang="ko-KR" sz="1050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</a:t>
            </a:r>
            <a:endParaRPr lang="ko-KR" altLang="en-US" sz="1050" b="1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49246" y="137446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1" name="직사각형 40"/>
          <p:cNvSpPr/>
          <p:nvPr/>
        </p:nvSpPr>
        <p:spPr>
          <a:xfrm>
            <a:off x="1415480" y="3573016"/>
            <a:ext cx="4155652" cy="1917944"/>
          </a:xfrm>
          <a:prstGeom prst="rect">
            <a:avLst/>
          </a:prstGeom>
          <a:solidFill>
            <a:schemeClr val="bg1"/>
          </a:solidFill>
          <a:ln>
            <a:solidFill>
              <a:srgbClr val="555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657627" y="3747463"/>
            <a:ext cx="3489343" cy="2415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555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 [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유통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]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출시 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일 만에 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50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억 벌어드린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….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657626" y="4082820"/>
            <a:ext cx="3489343" cy="2415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555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 [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화장품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]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여자를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혐오하는 남자들의 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….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657625" y="4418177"/>
            <a:ext cx="3489343" cy="2415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555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 [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방송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연예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]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김기수 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30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년간의 외길 화장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657624" y="4753534"/>
            <a:ext cx="3489343" cy="2415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555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 [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공공정책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] ‘KBS NEWS” </a:t>
            </a:r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세월호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인양관련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소식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657623" y="5088891"/>
            <a:ext cx="3489343" cy="2415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555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 [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공공정책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]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박근혜 대통령 </a:t>
            </a:r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검살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소환에 따른 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….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415728" y="3747463"/>
            <a:ext cx="45719" cy="11625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/>
          <p:cNvSpPr/>
          <p:nvPr/>
        </p:nvSpPr>
        <p:spPr>
          <a:xfrm>
            <a:off x="1774366" y="336740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c</a:t>
            </a:r>
            <a:endParaRPr lang="ko-KR" altLang="en-US" sz="1050" b="1" dirty="0"/>
          </a:p>
        </p:txBody>
      </p:sp>
      <p:sp>
        <p:nvSpPr>
          <p:cNvPr id="50" name="타원 49"/>
          <p:cNvSpPr/>
          <p:nvPr/>
        </p:nvSpPr>
        <p:spPr>
          <a:xfrm>
            <a:off x="1538958" y="368916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51" name="직사각형 50"/>
          <p:cNvSpPr/>
          <p:nvPr/>
        </p:nvSpPr>
        <p:spPr>
          <a:xfrm>
            <a:off x="1415717" y="3334866"/>
            <a:ext cx="4155179" cy="2522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[ 2017</a:t>
            </a:r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</a:t>
            </a:r>
            <a:r>
              <a:rPr lang="en-US" altLang="ko-KR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 </a:t>
            </a:r>
            <a:r>
              <a:rPr lang="en-US" altLang="ko-KR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</a:t>
            </a:r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주차 </a:t>
            </a:r>
            <a:r>
              <a:rPr lang="en-US" altLang="ko-KR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980" y="3386400"/>
            <a:ext cx="156469" cy="156469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7" y="1805224"/>
            <a:ext cx="6101948" cy="752391"/>
          </a:xfrm>
          <a:prstGeom prst="rect">
            <a:avLst/>
          </a:prstGeom>
        </p:spPr>
      </p:pic>
      <p:sp>
        <p:nvSpPr>
          <p:cNvPr id="81" name="타원 80"/>
          <p:cNvSpPr/>
          <p:nvPr/>
        </p:nvSpPr>
        <p:spPr>
          <a:xfrm>
            <a:off x="1316782" y="331567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20" name="타원 19"/>
          <p:cNvSpPr/>
          <p:nvPr/>
        </p:nvSpPr>
        <p:spPr>
          <a:xfrm>
            <a:off x="6031581" y="2254734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129107" y="4867914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953115" y="984521"/>
            <a:ext cx="577320" cy="163313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Curation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71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TrendUp4.0 IA </a:t>
            </a:r>
            <a:r>
              <a:rPr lang="en-US" altLang="ko-KR" sz="2400" dirty="0" smtClean="0"/>
              <a:t>(Back office)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494951" y="1974981"/>
            <a:ext cx="1026544" cy="131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43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</a:t>
            </a:r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이슈 알림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94951" y="3463604"/>
            <a:ext cx="1026544" cy="1361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43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위젯 목록 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65532" y="1317875"/>
            <a:ext cx="1020613" cy="1232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9443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MANAGMENT</a:t>
            </a:r>
            <a:endParaRPr lang="ko-KR" altLang="en-US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4951" y="2253472"/>
            <a:ext cx="1026544" cy="127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43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주제어 관리</a:t>
            </a:r>
            <a:endParaRPr lang="ko-KR" altLang="en-US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73364" y="4585769"/>
            <a:ext cx="1026544" cy="131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43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통계 현황 관리</a:t>
            </a:r>
            <a:endParaRPr lang="ko-KR" altLang="en-US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94951" y="1779692"/>
            <a:ext cx="1026544" cy="131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43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고객사</a:t>
            </a:r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94951" y="4027252"/>
            <a:ext cx="1026544" cy="131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43C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규칙 관리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94951" y="3807634"/>
            <a:ext cx="1026544" cy="131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43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분류 관리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494951" y="4585769"/>
            <a:ext cx="1026544" cy="131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43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로그</a:t>
            </a:r>
            <a:r>
              <a:rPr lang="en-US" altLang="ko-KR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태그 관리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494951" y="4788767"/>
            <a:ext cx="1026544" cy="131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43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사용 통계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494951" y="4977558"/>
            <a:ext cx="1026544" cy="131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43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수집 관리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494951" y="2843415"/>
            <a:ext cx="1026544" cy="131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43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키워드 관리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494951" y="3032206"/>
            <a:ext cx="1026544" cy="131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43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필터링</a:t>
            </a:r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관리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494951" y="3277362"/>
            <a:ext cx="1026544" cy="131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43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게시물 관리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494951" y="2450076"/>
            <a:ext cx="1026544" cy="127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43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감성어</a:t>
            </a:r>
            <a:r>
              <a:rPr lang="ko-KR" altLang="en-US" sz="8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관리</a:t>
            </a:r>
            <a:endParaRPr lang="ko-KR" altLang="en-US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94951" y="2656755"/>
            <a:ext cx="1026544" cy="127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43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TPO</a:t>
            </a:r>
            <a:r>
              <a:rPr lang="ko-KR" altLang="en-US" sz="8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관리</a:t>
            </a:r>
            <a:endParaRPr lang="ko-KR" altLang="en-US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73364" y="2250061"/>
            <a:ext cx="1026544" cy="127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43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사전 관리</a:t>
            </a:r>
            <a:endParaRPr lang="ko-KR" altLang="en-US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73364" y="1781264"/>
            <a:ext cx="1026544" cy="127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43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 관리</a:t>
            </a:r>
            <a:endParaRPr lang="ko-KR" altLang="en-US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73364" y="3277362"/>
            <a:ext cx="1026544" cy="127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43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관리</a:t>
            </a:r>
            <a:endParaRPr lang="ko-KR" altLang="en-US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3364" y="3814492"/>
            <a:ext cx="1026544" cy="127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443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분류 규칙 관리</a:t>
            </a:r>
            <a:endParaRPr lang="ko-KR" altLang="en-US" sz="8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768408" y="54954"/>
            <a:ext cx="2259059" cy="2259059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현재 미정</a:t>
            </a:r>
          </a:p>
        </p:txBody>
      </p:sp>
    </p:spTree>
    <p:extLst>
      <p:ext uri="{BB962C8B-B14F-4D97-AF65-F5344CB8AC3E}">
        <p14:creationId xmlns:p14="http://schemas.microsoft.com/office/powerpoint/2010/main" val="40017760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</a:t>
            </a:r>
            <a:r>
              <a:rPr lang="ko-KR" altLang="en-US" dirty="0" smtClean="0"/>
              <a:t>설정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이슈 뉴스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a</a:t>
            </a:r>
            <a:r>
              <a:rPr lang="en-US" altLang="ko-KR" dirty="0"/>
              <a:t>. </a:t>
            </a:r>
            <a:r>
              <a:rPr lang="ko-KR" altLang="en-US" dirty="0" err="1" smtClean="0"/>
              <a:t>이슈뉴스</a:t>
            </a:r>
            <a:r>
              <a:rPr lang="ko-KR" altLang="en-US" dirty="0" smtClean="0"/>
              <a:t> 위젯 </a:t>
            </a:r>
            <a:r>
              <a:rPr lang="ko-KR" altLang="en-US" dirty="0"/>
              <a:t>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dirty="0" smtClean="0"/>
              <a:t>1. </a:t>
            </a:r>
            <a:r>
              <a:rPr lang="ko-KR" altLang="en-US" dirty="0" smtClean="0"/>
              <a:t>유형 선택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타파 뉴스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카테고리별</a:t>
            </a:r>
            <a:r>
              <a:rPr lang="ko-KR" altLang="en-US" dirty="0" smtClean="0"/>
              <a:t> 특정 뉴스를 볼 수 있는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간편 뉴스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미니멀한</a:t>
            </a:r>
            <a:r>
              <a:rPr lang="ko-KR" altLang="en-US" dirty="0" smtClean="0"/>
              <a:t> 사이즈로 뉴스를 볼 수 있는 기능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2. </a:t>
            </a:r>
            <a:r>
              <a:rPr lang="ko-KR" altLang="en-US" dirty="0" smtClean="0"/>
              <a:t>원하는 카테고리의 뉴스를 </a:t>
            </a:r>
            <a:r>
              <a:rPr lang="ko-KR" altLang="en-US" dirty="0" err="1" smtClean="0"/>
              <a:t>큐레이션</a:t>
            </a:r>
            <a:r>
              <a:rPr lang="ko-KR" altLang="en-US" dirty="0" smtClean="0"/>
              <a:t> 하는 영역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- </a:t>
            </a:r>
            <a:r>
              <a:rPr lang="ko-KR" altLang="en-US" dirty="0" smtClean="0"/>
              <a:t>테스트 도메인의 기준으로 데이터 추출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4" name="직사각형 3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9" name="타원 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724952" y="744334"/>
            <a:ext cx="3223857" cy="2505626"/>
            <a:chOff x="3595678" y="4872625"/>
            <a:chExt cx="3223857" cy="2505626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4807584" y="698122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이슈 뉴스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595678" y="5202023"/>
              <a:ext cx="3223857" cy="2176228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15" name="타원 14"/>
          <p:cNvSpPr/>
          <p:nvPr/>
        </p:nvSpPr>
        <p:spPr>
          <a:xfrm>
            <a:off x="670435" y="70445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8786" y="1641916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10948" y="162014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25" name="직사각형 24"/>
          <p:cNvSpPr/>
          <p:nvPr/>
        </p:nvSpPr>
        <p:spPr>
          <a:xfrm>
            <a:off x="2234654" y="169662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16072" y="1696623"/>
            <a:ext cx="109243" cy="1079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13825" y="1639124"/>
            <a:ext cx="1047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유통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32416" y="1639124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은행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80" y="1629315"/>
            <a:ext cx="178279" cy="17827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233894" y="1905831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969944" y="1681609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71813" y="162411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증권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31656" y="184833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보험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15" y="1617065"/>
            <a:ext cx="178279" cy="178279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516063" y="1903051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13825" y="184555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카드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72" y="1639124"/>
            <a:ext cx="178279" cy="17827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2975584" y="190232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73346" y="1844824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외식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233894" y="2121855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331656" y="2064356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패션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516063" y="2119075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13825" y="2061576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화장품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975584" y="2118347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73346" y="2060848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통신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19941" y="1239479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1516063" y="1243481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이슈 뉴스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817593" y="120006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24" name="직사각형 123"/>
          <p:cNvSpPr/>
          <p:nvPr/>
        </p:nvSpPr>
        <p:spPr>
          <a:xfrm>
            <a:off x="2233894" y="2337879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331656" y="2280380"/>
            <a:ext cx="256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IT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516063" y="2335099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613825" y="2277600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자동차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2975584" y="2334371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073346" y="2276872"/>
            <a:ext cx="593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방송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연예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2232361" y="2566312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330123" y="250881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여행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1514530" y="2563532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612292" y="2506033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공공정책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2974051" y="2562804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071813" y="2505305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스포츠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440" y="1829481"/>
            <a:ext cx="178279" cy="17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9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2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41" y="1357771"/>
            <a:ext cx="6960878" cy="296719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/>
              <a:t>이슈 뉴스</a:t>
            </a:r>
            <a:r>
              <a:rPr lang="en-US" altLang="ko-KR" dirty="0"/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타파 뉴스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</a:t>
            </a:r>
            <a:r>
              <a:rPr lang="en-US" altLang="ko-KR" dirty="0" smtClean="0"/>
              <a:t>4x2, </a:t>
            </a:r>
            <a:r>
              <a:rPr lang="en-US" altLang="ko-KR" dirty="0"/>
              <a:t>min</a:t>
            </a:r>
            <a:r>
              <a:rPr lang="ko-KR" altLang="en-US" dirty="0"/>
              <a:t> </a:t>
            </a:r>
            <a:r>
              <a:rPr lang="en-US" altLang="ko-KR" dirty="0"/>
              <a:t>2x1, max : </a:t>
            </a:r>
            <a:r>
              <a:rPr lang="en-US" altLang="ko-KR" dirty="0" smtClean="0"/>
              <a:t>4x2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간편 뉴스 </a:t>
            </a:r>
            <a:r>
              <a:rPr lang="en-US" altLang="ko-KR" dirty="0"/>
              <a:t>: </a:t>
            </a:r>
            <a:r>
              <a:rPr lang="ko-KR" altLang="en-US" dirty="0" err="1"/>
              <a:t>고정사이즈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1. </a:t>
            </a:r>
            <a:r>
              <a:rPr lang="ko-KR" altLang="en-US" dirty="0"/>
              <a:t>타파 뉴스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이슈 뉴스 설정에서 선택한 카테고리의 뉴스를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상단에는 </a:t>
            </a:r>
            <a:r>
              <a:rPr lang="en-US" altLang="ko-KR" dirty="0"/>
              <a:t>4</a:t>
            </a:r>
            <a:r>
              <a:rPr lang="ko-KR" altLang="en-US" dirty="0" smtClean="0"/>
              <a:t>개까지 </a:t>
            </a:r>
            <a:r>
              <a:rPr lang="ko-KR" altLang="en-US" dirty="0"/>
              <a:t>고정으로 나타나며</a:t>
            </a:r>
            <a:r>
              <a:rPr lang="en-US" altLang="ko-KR" dirty="0"/>
              <a:t>, </a:t>
            </a:r>
            <a:r>
              <a:rPr lang="ko-KR" altLang="en-US" dirty="0"/>
              <a:t>좌우 스크롤을 통해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한 섹션 당 </a:t>
            </a:r>
            <a:r>
              <a:rPr lang="en-US" altLang="ko-KR" dirty="0"/>
              <a:t>5</a:t>
            </a:r>
            <a:r>
              <a:rPr lang="ko-KR" altLang="en-US" dirty="0"/>
              <a:t>개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07368" y="908720"/>
            <a:ext cx="7416824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이슈 뉴스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7368" y="1238118"/>
            <a:ext cx="7416824" cy="3198994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62016" y="135777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7" name="타원 6"/>
          <p:cNvSpPr/>
          <p:nvPr/>
        </p:nvSpPr>
        <p:spPr>
          <a:xfrm>
            <a:off x="7039885" y="3596882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038906" y="997074"/>
            <a:ext cx="577320" cy="163313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Curation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591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/>
              <a:t>이슈 뉴스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타파 뉴스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4x2, min</a:t>
            </a:r>
            <a:r>
              <a:rPr lang="ko-KR" altLang="en-US" dirty="0"/>
              <a:t> </a:t>
            </a:r>
            <a:r>
              <a:rPr lang="en-US" altLang="ko-KR" dirty="0"/>
              <a:t>2x1, max : 4x2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간편 뉴스 </a:t>
            </a:r>
            <a:r>
              <a:rPr lang="en-US" altLang="ko-KR" dirty="0"/>
              <a:t>: </a:t>
            </a:r>
            <a:r>
              <a:rPr lang="ko-KR" altLang="en-US" dirty="0" err="1" smtClean="0"/>
              <a:t>고정사이즈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1. </a:t>
            </a:r>
            <a:r>
              <a:rPr lang="ko-KR" altLang="en-US" dirty="0"/>
              <a:t>간편 뉴스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이슈 뉴스의 간편 기능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상하 버튼으로 기사를 움직일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기사 제목을 선택하면 </a:t>
            </a:r>
            <a:r>
              <a:rPr lang="ko-KR" altLang="en-US" dirty="0" smtClean="0"/>
              <a:t>팝업 </a:t>
            </a:r>
            <a:r>
              <a:rPr lang="en-US" altLang="ko-KR" dirty="0" smtClean="0"/>
              <a:t>a </a:t>
            </a:r>
            <a:r>
              <a:rPr lang="ko-KR" altLang="en-US" dirty="0" smtClean="0"/>
              <a:t>노출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-&gt;</a:t>
            </a:r>
            <a:r>
              <a:rPr lang="ko-KR" altLang="en-US" dirty="0" smtClean="0"/>
              <a:t> </a:t>
            </a:r>
            <a:r>
              <a:rPr lang="ko-KR" altLang="en-US" dirty="0"/>
              <a:t>기사 항목을 볼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a. </a:t>
            </a:r>
            <a:r>
              <a:rPr lang="ko-KR" altLang="en-US" dirty="0" smtClean="0"/>
              <a:t>간편뉴스에서 선택한 기사의 글이 보여지는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간편 기사의 글이 </a:t>
            </a:r>
            <a:r>
              <a:rPr lang="ko-KR" altLang="en-US" dirty="0" err="1" smtClean="0"/>
              <a:t>최상단에</a:t>
            </a:r>
            <a:r>
              <a:rPr lang="ko-KR" altLang="en-US" dirty="0" smtClean="0"/>
              <a:t> 노출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간편 기사와 관련된 뉴스를 노출함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908720"/>
            <a:ext cx="3175025" cy="267893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694587" y="83539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4295800" y="908720"/>
            <a:ext cx="3013378" cy="3255233"/>
            <a:chOff x="6240663" y="4134207"/>
            <a:chExt cx="3013378" cy="3255233"/>
          </a:xfrm>
        </p:grpSpPr>
        <p:grpSp>
          <p:nvGrpSpPr>
            <p:cNvPr id="6" name="그룹 5"/>
            <p:cNvGrpSpPr/>
            <p:nvPr/>
          </p:nvGrpSpPr>
          <p:grpSpPr>
            <a:xfrm>
              <a:off x="6240663" y="4134207"/>
              <a:ext cx="3013378" cy="3255233"/>
              <a:chOff x="523452" y="5674879"/>
              <a:chExt cx="3013378" cy="3255233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523452" y="5674879"/>
                <a:ext cx="3013378" cy="32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간편 뉴스</a:t>
                </a:r>
                <a:endPara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523452" y="6004277"/>
                <a:ext cx="3013378" cy="2925835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1695865" y="8632167"/>
                <a:ext cx="668547" cy="2222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smtClean="0">
                    <a:solidFill>
                      <a:srgbClr val="373737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닫기</a:t>
                </a:r>
                <a:endPara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5767" y="4549421"/>
              <a:ext cx="2503163" cy="2487384"/>
            </a:xfrm>
            <a:prstGeom prst="rect">
              <a:avLst/>
            </a:prstGeom>
          </p:spPr>
        </p:pic>
      </p:grpSp>
      <p:sp>
        <p:nvSpPr>
          <p:cNvPr id="12" name="타원 11"/>
          <p:cNvSpPr/>
          <p:nvPr/>
        </p:nvSpPr>
        <p:spPr>
          <a:xfrm>
            <a:off x="4229671" y="84918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13" name="타원 12"/>
          <p:cNvSpPr/>
          <p:nvPr/>
        </p:nvSpPr>
        <p:spPr>
          <a:xfrm>
            <a:off x="4497682" y="177281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4" name="타원 13"/>
          <p:cNvSpPr/>
          <p:nvPr/>
        </p:nvSpPr>
        <p:spPr>
          <a:xfrm>
            <a:off x="211074" y="1172024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994570" y="3693435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887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이슈 미디어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a. </a:t>
            </a:r>
            <a:r>
              <a:rPr lang="ko-KR" altLang="en-US" dirty="0" err="1" smtClean="0"/>
              <a:t>이슈영상</a:t>
            </a:r>
            <a:r>
              <a:rPr lang="ko-KR" altLang="en-US" dirty="0" smtClean="0"/>
              <a:t> </a:t>
            </a:r>
            <a:r>
              <a:rPr lang="ko-KR" altLang="en-US" dirty="0"/>
              <a:t>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dirty="0" smtClean="0"/>
              <a:t>1. </a:t>
            </a:r>
            <a:r>
              <a:rPr lang="ko-KR" altLang="en-US" dirty="0"/>
              <a:t>원하는 카테고리의 뉴스를 </a:t>
            </a:r>
            <a:r>
              <a:rPr lang="ko-KR" altLang="en-US" dirty="0" err="1"/>
              <a:t>큐레이션</a:t>
            </a:r>
            <a:r>
              <a:rPr lang="ko-KR" altLang="en-US" dirty="0"/>
              <a:t> 하는 영역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/>
              <a:t>테스트 도메인의 기준으로 데이터 추출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* </a:t>
            </a:r>
            <a:r>
              <a:rPr lang="ko-KR" altLang="en-US" dirty="0" smtClean="0"/>
              <a:t>위젯 </a:t>
            </a:r>
            <a:r>
              <a:rPr lang="ko-KR" altLang="en-US" dirty="0"/>
              <a:t>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smtClean="0"/>
              <a:t>타파 미디어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고정 사이즈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타파 미디어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이슈 </a:t>
            </a:r>
            <a:r>
              <a:rPr lang="ko-KR" altLang="en-US" dirty="0" smtClean="0"/>
              <a:t>미디어 설정에서 선택한 카테고리를 선택할 수 있는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- 2</a:t>
            </a:r>
            <a:r>
              <a:rPr lang="ko-KR" altLang="en-US" dirty="0" err="1" smtClean="0"/>
              <a:t>개까지가</a:t>
            </a:r>
            <a:r>
              <a:rPr lang="ko-KR" altLang="en-US" dirty="0" smtClean="0"/>
              <a:t> </a:t>
            </a:r>
            <a:r>
              <a:rPr lang="ko-KR" altLang="en-US" dirty="0"/>
              <a:t>고정으로 나타나며</a:t>
            </a:r>
            <a:r>
              <a:rPr lang="en-US" altLang="ko-KR" dirty="0"/>
              <a:t>, </a:t>
            </a:r>
            <a:r>
              <a:rPr lang="ko-KR" altLang="en-US" dirty="0"/>
              <a:t>좌우 스크롤을 통해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26" name="직사각형 25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31" name="타원 30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724952" y="744334"/>
            <a:ext cx="3223857" cy="2505626"/>
            <a:chOff x="3595678" y="4872625"/>
            <a:chExt cx="3223857" cy="2505626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807584" y="698122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이슈 미디어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595678" y="5202023"/>
              <a:ext cx="3223857" cy="2176228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37" name="타원 36"/>
          <p:cNvSpPr/>
          <p:nvPr/>
        </p:nvSpPr>
        <p:spPr>
          <a:xfrm>
            <a:off x="670435" y="70445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18786" y="1218524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811091" y="120720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0" name="직사각형 39"/>
          <p:cNvSpPr/>
          <p:nvPr/>
        </p:nvSpPr>
        <p:spPr>
          <a:xfrm>
            <a:off x="2234654" y="1273231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516072" y="1273231"/>
            <a:ext cx="109243" cy="1079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13825" y="1215732"/>
            <a:ext cx="1047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유통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32416" y="121573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은행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80" y="1205923"/>
            <a:ext cx="178279" cy="178279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2233894" y="1482439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969944" y="1258217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71813" y="1200718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증권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331656" y="142494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보험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15" y="1617065"/>
            <a:ext cx="178279" cy="178279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1516063" y="1479659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613825" y="142216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카드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72" y="1215732"/>
            <a:ext cx="178279" cy="178279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2975584" y="1478931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73346" y="142143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외식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233894" y="169846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331656" y="1640964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패션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516063" y="169568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13825" y="163818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화장품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975584" y="1694955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073346" y="1637456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통신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233894" y="1914487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331656" y="1856988"/>
            <a:ext cx="256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IT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516063" y="1911707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613825" y="1854208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자동차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975584" y="1910979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73346" y="1853480"/>
            <a:ext cx="593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방송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연예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232361" y="2142920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330123" y="2085421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여행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514530" y="2140140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612292" y="2082641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공공정책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974051" y="2139412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071813" y="2081913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스포츠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697422" y="4225265"/>
            <a:ext cx="4131909" cy="1846895"/>
            <a:chOff x="4971469" y="3906478"/>
            <a:chExt cx="4131909" cy="1846895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4"/>
            <a:srcRect b="44340"/>
            <a:stretch/>
          </p:blipFill>
          <p:spPr>
            <a:xfrm>
              <a:off x="7151188" y="3939512"/>
              <a:ext cx="1952190" cy="1149489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5"/>
            <a:srcRect b="43024"/>
            <a:stretch/>
          </p:blipFill>
          <p:spPr>
            <a:xfrm>
              <a:off x="4971469" y="3906478"/>
              <a:ext cx="1988151" cy="1182523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4971469" y="5101734"/>
              <a:ext cx="20040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뷰티</a:t>
              </a:r>
              <a:r>
                <a:rPr lang="ko-KR" altLang="en-US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다이어트 약</a:t>
              </a:r>
              <a: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 </a:t>
              </a:r>
              <a:r>
                <a:rPr lang="ko-KR" altLang="en-US" sz="600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코딱지리무버</a:t>
              </a:r>
              <a: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 </a:t>
              </a:r>
              <a:r>
                <a:rPr lang="ko-KR" altLang="en-US" sz="600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헤어식초</a:t>
              </a:r>
              <a: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 </a:t>
              </a:r>
              <a:r>
                <a:rPr lang="ko-KR" altLang="en-US" sz="600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제모크림</a:t>
              </a:r>
              <a: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....</a:t>
              </a:r>
              <a:b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2017.07.10</a:t>
              </a:r>
              <a:b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ko-KR" altLang="en-US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조회수 </a:t>
              </a:r>
              <a: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502,806	</a:t>
              </a:r>
              <a:r>
                <a:rPr lang="ko-KR" altLang="en-US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댓글 </a:t>
              </a:r>
              <a: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1,221</a:t>
              </a:r>
            </a:p>
            <a:p>
              <a:endPara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Lena’s Pocket Beauty              </a:t>
              </a:r>
              <a:r>
                <a:rPr lang="ko-KR" altLang="en-US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좋아요 </a:t>
              </a:r>
              <a: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8,734, </a:t>
              </a:r>
              <a:r>
                <a:rPr lang="ko-KR" altLang="en-US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나빠요 </a:t>
              </a:r>
              <a: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215</a:t>
              </a:r>
              <a:endParaRPr lang="ko-KR" altLang="en-US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082341" y="5107042"/>
              <a:ext cx="20040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뷰티</a:t>
              </a:r>
              <a: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| </a:t>
              </a:r>
              <a:r>
                <a:rPr lang="ko-KR" altLang="en-US" sz="6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아침마다 </a:t>
              </a:r>
              <a:r>
                <a:rPr lang="en-US" altLang="ko-KR" sz="6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10</a:t>
              </a:r>
              <a:r>
                <a:rPr lang="ko-KR" altLang="en-US" sz="6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</a:t>
              </a:r>
              <a:r>
                <a:rPr lang="en-US" altLang="ko-KR" sz="6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! </a:t>
              </a:r>
              <a:r>
                <a:rPr lang="ko-KR" altLang="en-US" sz="6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완벽 베이스 메이크업 </a:t>
              </a:r>
              <a:r>
                <a:rPr lang="ko-KR" altLang="en-US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따라하기 </a:t>
              </a:r>
              <a: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l </a:t>
              </a:r>
              <a:r>
                <a:rPr lang="ko-KR" altLang="en-US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이</a:t>
              </a:r>
              <a: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...</a:t>
              </a:r>
              <a:b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6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6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6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2017.07.10</a:t>
              </a:r>
              <a:br>
                <a:rPr lang="en-US" altLang="ko-KR" sz="6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ko-KR" altLang="en-US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조회수 </a:t>
              </a:r>
              <a: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502,806	</a:t>
              </a:r>
              <a:r>
                <a:rPr lang="ko-KR" altLang="en-US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댓글 </a:t>
              </a:r>
              <a: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1,221</a:t>
              </a:r>
            </a:p>
            <a:p>
              <a:endPara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Lena’s Pocket Beauty              </a:t>
              </a:r>
              <a:r>
                <a:rPr lang="ko-KR" altLang="en-US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좋아요 </a:t>
              </a:r>
              <a: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8,734, </a:t>
              </a:r>
              <a:r>
                <a:rPr lang="ko-KR" altLang="en-US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나빠요 </a:t>
              </a:r>
              <a:r>
                <a:rPr lang="en-US" altLang="ko-KR" sz="6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215</a:t>
              </a:r>
              <a:endParaRPr lang="ko-KR" altLang="en-US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87" name="직사각형 86"/>
          <p:cNvSpPr/>
          <p:nvPr/>
        </p:nvSpPr>
        <p:spPr>
          <a:xfrm>
            <a:off x="732996" y="4258299"/>
            <a:ext cx="202317" cy="175530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572206" y="4332102"/>
            <a:ext cx="182379" cy="175530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endParaRPr lang="ko-KR" alt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463831" y="4034711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선택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3401549" y="395846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91" name="직사각형 90"/>
          <p:cNvSpPr/>
          <p:nvPr/>
        </p:nvSpPr>
        <p:spPr>
          <a:xfrm>
            <a:off x="580211" y="3586467"/>
            <a:ext cx="4291654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이슈 미디어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80211" y="3915865"/>
            <a:ext cx="4291654" cy="2321447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4605605" y="5266216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177265" y="3678169"/>
            <a:ext cx="577320" cy="163313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Curation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0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455" y="4337456"/>
            <a:ext cx="1807877" cy="1007723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97" y="4331245"/>
            <a:ext cx="1662262" cy="101219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/>
              <a:t>커버스토리 </a:t>
            </a:r>
            <a:r>
              <a:rPr lang="en-US" altLang="ko-KR" dirty="0"/>
              <a:t>&gt; MY biz 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/>
              <a:t>산업 맞춤 </a:t>
            </a:r>
            <a:r>
              <a:rPr lang="ko-KR" altLang="en-US" dirty="0" smtClean="0"/>
              <a:t>보고서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a. </a:t>
            </a:r>
            <a:r>
              <a:rPr lang="ko-KR" altLang="en-US" dirty="0"/>
              <a:t>산업 맞춤 보고서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dirty="0" smtClean="0"/>
              <a:t>1. </a:t>
            </a:r>
            <a:r>
              <a:rPr lang="ko-KR" altLang="en-US" dirty="0"/>
              <a:t>원하는 카테고리의 </a:t>
            </a:r>
            <a:r>
              <a:rPr lang="ko-KR" altLang="en-US" dirty="0" smtClean="0"/>
              <a:t>보고서를 </a:t>
            </a:r>
            <a:r>
              <a:rPr lang="ko-KR" altLang="en-US" dirty="0" err="1"/>
              <a:t>큐레이션</a:t>
            </a:r>
            <a:r>
              <a:rPr lang="ko-KR" altLang="en-US" dirty="0"/>
              <a:t> 하는 영역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/>
              <a:t>테스트 도메인의 기준으로 데이터 추출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* </a:t>
            </a:r>
            <a:r>
              <a:rPr lang="ko-KR" altLang="en-US" dirty="0" smtClean="0"/>
              <a:t>위젯 </a:t>
            </a:r>
            <a:r>
              <a:rPr lang="ko-KR" altLang="en-US" dirty="0"/>
              <a:t>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산업 맞춤 보고서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고정 사이즈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2. </a:t>
            </a:r>
            <a:r>
              <a:rPr lang="ko-KR" altLang="en-US" dirty="0"/>
              <a:t>산업 맞춤 보고서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이슈 </a:t>
            </a:r>
            <a:r>
              <a:rPr lang="ko-KR" altLang="en-US" dirty="0" smtClean="0"/>
              <a:t>미디어 설정에서 선택한 카테고리를 선택할 수 있는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- 2</a:t>
            </a:r>
            <a:r>
              <a:rPr lang="ko-KR" altLang="en-US" dirty="0" err="1" smtClean="0"/>
              <a:t>개까지가</a:t>
            </a:r>
            <a:r>
              <a:rPr lang="ko-KR" altLang="en-US" dirty="0" smtClean="0"/>
              <a:t> </a:t>
            </a:r>
            <a:r>
              <a:rPr lang="ko-KR" altLang="en-US" dirty="0"/>
              <a:t>고정으로 나타나며</a:t>
            </a:r>
            <a:r>
              <a:rPr lang="en-US" altLang="ko-KR" dirty="0"/>
              <a:t>, </a:t>
            </a:r>
            <a:r>
              <a:rPr lang="ko-KR" altLang="en-US" dirty="0"/>
              <a:t>좌우 스크롤을 통해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26" name="직사각형 25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31" name="타원 30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724952" y="744334"/>
            <a:ext cx="3223857" cy="2505626"/>
            <a:chOff x="3595678" y="4872625"/>
            <a:chExt cx="3223857" cy="2505626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807584" y="698122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산업 맞춤 보고서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595678" y="5202023"/>
              <a:ext cx="3223857" cy="2176228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37" name="타원 36"/>
          <p:cNvSpPr/>
          <p:nvPr/>
        </p:nvSpPr>
        <p:spPr>
          <a:xfrm>
            <a:off x="670435" y="70445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18786" y="1218524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811091" y="120720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0" name="직사각형 39"/>
          <p:cNvSpPr/>
          <p:nvPr/>
        </p:nvSpPr>
        <p:spPr>
          <a:xfrm>
            <a:off x="2234654" y="1273231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516072" y="1273231"/>
            <a:ext cx="109243" cy="1079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13825" y="1215732"/>
            <a:ext cx="1047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유통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32416" y="121573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은행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80" y="1205923"/>
            <a:ext cx="178279" cy="178279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2233894" y="1482439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969944" y="1258217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71813" y="1200718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증권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331656" y="142494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보험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15" y="1617065"/>
            <a:ext cx="178279" cy="178279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1516063" y="1479659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613825" y="142216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카드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72" y="1215732"/>
            <a:ext cx="178279" cy="178279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2975584" y="1478931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73346" y="142143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외식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233894" y="169846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331656" y="1640964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패션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516063" y="169568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13825" y="163818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화장품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975584" y="1694955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073346" y="1637456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통신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233894" y="1914487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331656" y="1856988"/>
            <a:ext cx="256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IT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516063" y="1911707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613825" y="1854208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자동차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975584" y="1910979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73346" y="1853480"/>
            <a:ext cx="593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방송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연예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232361" y="2142920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330123" y="2085421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여행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514530" y="2140140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612292" y="2082641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공공정책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974051" y="2139412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071813" y="2081913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스포츠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97421" y="5420521"/>
            <a:ext cx="1907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유통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2017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편의점 판매 상품 </a:t>
            </a:r>
            <a:r>
              <a:rPr lang="ko-KR" altLang="en-US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변화</a:t>
            </a:r>
            <a:endParaRPr lang="en-US" altLang="ko-KR" sz="6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조회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192,000 |  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작성일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2017.05.20</a:t>
            </a:r>
          </a:p>
          <a:p>
            <a:endParaRPr lang="en-US" altLang="ko-KR" sz="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808293" y="5425829"/>
            <a:ext cx="194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유통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2017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편의점 판매 상품 변화</a:t>
            </a:r>
            <a:endParaRPr lang="en-US" altLang="ko-KR" sz="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조회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192,000 |  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작성일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en-US" altLang="ko-KR" sz="6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2017.05.20</a:t>
            </a:r>
            <a:endParaRPr lang="en-US" altLang="ko-KR" sz="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32996" y="4335933"/>
            <a:ext cx="202317" cy="175530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572206" y="4332102"/>
            <a:ext cx="182379" cy="175530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endParaRPr lang="ko-KR" alt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463831" y="4034711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선택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3401549" y="395846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00" name="직사각형 99"/>
          <p:cNvSpPr/>
          <p:nvPr/>
        </p:nvSpPr>
        <p:spPr>
          <a:xfrm>
            <a:off x="580211" y="3586467"/>
            <a:ext cx="4291654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산업 맞춤 보고서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580211" y="3915865"/>
            <a:ext cx="4291654" cy="2321447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127082" y="5952195"/>
            <a:ext cx="458061" cy="1717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구매하기</a:t>
            </a:r>
            <a:endParaRPr lang="ko-KR" altLang="en-US" sz="5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1646679" y="5952195"/>
            <a:ext cx="458061" cy="1717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스크랩</a:t>
            </a:r>
            <a:endParaRPr lang="ko-KR" altLang="en-US" sz="5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3322914" y="5952195"/>
            <a:ext cx="458061" cy="1717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구매하기</a:t>
            </a:r>
            <a:endParaRPr lang="ko-KR" altLang="en-US" sz="5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3842511" y="5952195"/>
            <a:ext cx="458061" cy="1717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스크랩</a:t>
            </a:r>
            <a:endParaRPr lang="ko-KR" altLang="en-US" sz="5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4518420" y="5078571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4160012" y="3660602"/>
            <a:ext cx="577320" cy="163313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Curation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09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login &gt; </a:t>
            </a:r>
            <a:r>
              <a:rPr lang="ko-KR" altLang="en-US" dirty="0" smtClean="0"/>
              <a:t>커버스토리 </a:t>
            </a:r>
            <a:r>
              <a:rPr lang="en-US" altLang="ko-KR" dirty="0" smtClean="0"/>
              <a:t>&gt; MY biz &gt; </a:t>
            </a:r>
            <a:r>
              <a:rPr lang="ko-KR" altLang="en-US" dirty="0" smtClean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포스트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smtClean="0"/>
              <a:t>포스트 위젯 </a:t>
            </a:r>
            <a:r>
              <a:rPr lang="ko-KR" altLang="en-US" dirty="0"/>
              <a:t>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dirty="0" smtClean="0"/>
              <a:t>1. </a:t>
            </a:r>
            <a:r>
              <a:rPr lang="ko-KR" altLang="en-US" dirty="0" smtClean="0"/>
              <a:t>최초 </a:t>
            </a:r>
            <a:r>
              <a:rPr lang="ko-KR" altLang="en-US" dirty="0" err="1" smtClean="0"/>
              <a:t>작성글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</a:t>
            </a:r>
            <a:r>
              <a:rPr lang="ko-KR" altLang="en-US" dirty="0" smtClean="0"/>
              <a:t>포함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최초 </a:t>
            </a:r>
            <a:r>
              <a:rPr lang="ko-KR" altLang="en-US" dirty="0" err="1" smtClean="0"/>
              <a:t>작성글을</a:t>
            </a:r>
            <a:r>
              <a:rPr lang="ko-KR" altLang="en-US" dirty="0" smtClean="0"/>
              <a:t> 리스트 상단에 표시해주는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- </a:t>
            </a:r>
            <a:r>
              <a:rPr lang="ko-KR" altLang="en-US" dirty="0" smtClean="0"/>
              <a:t>미포함 </a:t>
            </a:r>
            <a:r>
              <a:rPr lang="en-US" altLang="ko-KR" dirty="0" smtClean="0"/>
              <a:t>: </a:t>
            </a:r>
            <a:r>
              <a:rPr lang="ko-KR" altLang="en-US" dirty="0"/>
              <a:t>최초 </a:t>
            </a:r>
            <a:r>
              <a:rPr lang="ko-KR" altLang="en-US" dirty="0" err="1" smtClean="0"/>
              <a:t>작성글을</a:t>
            </a:r>
            <a:r>
              <a:rPr lang="ko-KR" altLang="en-US" dirty="0" smtClean="0"/>
              <a:t> 없이 리스트만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포스트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1x3, min 1x2, max 4x3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 </a:t>
            </a:r>
            <a:r>
              <a:rPr lang="ko-KR" altLang="en-US" dirty="0" smtClean="0"/>
              <a:t>포스트 </a:t>
            </a:r>
            <a:r>
              <a:rPr lang="en-US" altLang="ko-KR" dirty="0" smtClean="0"/>
              <a:t>RT</a:t>
            </a:r>
            <a:r>
              <a:rPr lang="ko-KR" altLang="en-US" dirty="0" smtClean="0"/>
              <a:t>글 포함 미포함 여부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트위터의 경우 수집된 포스트 중에서 </a:t>
            </a:r>
            <a:r>
              <a:rPr lang="en-US" altLang="ko-KR" dirty="0" smtClean="0"/>
              <a:t>RT</a:t>
            </a:r>
            <a:r>
              <a:rPr lang="ko-KR" altLang="en-US" dirty="0" smtClean="0"/>
              <a:t>글을 제외 할 수 있음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4. </a:t>
            </a:r>
            <a:r>
              <a:rPr lang="ko-KR" altLang="en-US" dirty="0" smtClean="0"/>
              <a:t>포스팅 부가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메일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포스트를 원하는 사람에게 메일로 발송 할 수 있는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스크랩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포스트를 나중에 보기 위해서 스크랩 폴더에 저장하는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5. </a:t>
            </a:r>
            <a:r>
              <a:rPr lang="ko-KR" altLang="en-US" dirty="0" smtClean="0"/>
              <a:t>최초 작성 글 포함으로 설정 시 나타나는 최초 작성 글 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4" name="직사각형 3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9" name="타원 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724952" y="744334"/>
            <a:ext cx="3223857" cy="1490530"/>
            <a:chOff x="3595678" y="4872625"/>
            <a:chExt cx="3223857" cy="149053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4788983" y="5973115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포스트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595678" y="5202024"/>
              <a:ext cx="3223857" cy="1161131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15" name="타원 14"/>
          <p:cNvSpPr/>
          <p:nvPr/>
        </p:nvSpPr>
        <p:spPr>
          <a:xfrm>
            <a:off x="670435" y="70445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8786" y="1362540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최초 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작성글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10948" y="134076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21" name="타원 20"/>
          <p:cNvSpPr/>
          <p:nvPr/>
        </p:nvSpPr>
        <p:spPr>
          <a:xfrm>
            <a:off x="2088743" y="1406471"/>
            <a:ext cx="115889" cy="1079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79508" y="1406471"/>
            <a:ext cx="117475" cy="10795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latinLnBrk="0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83826" y="1357641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ko-KR" altLang="en-US" dirty="0" smtClean="0"/>
              <a:t>포함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09570" y="135361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ko-KR" altLang="en-US" dirty="0" smtClean="0"/>
              <a:t>미포함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1386570" y="3263615"/>
            <a:ext cx="2639826" cy="3182861"/>
            <a:chOff x="450542" y="3340045"/>
            <a:chExt cx="2639826" cy="3182861"/>
          </a:xfrm>
        </p:grpSpPr>
        <p:sp>
          <p:nvSpPr>
            <p:cNvPr id="26" name="직사각형 25"/>
            <p:cNvSpPr/>
            <p:nvPr/>
          </p:nvSpPr>
          <p:spPr>
            <a:xfrm>
              <a:off x="450542" y="3340045"/>
              <a:ext cx="2639826" cy="3181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Rectangle 1"/>
            <p:cNvSpPr>
              <a:spLocks noChangeArrowheads="1"/>
            </p:cNvSpPr>
            <p:nvPr/>
          </p:nvSpPr>
          <p:spPr bwMode="auto">
            <a:xfrm>
              <a:off x="474358" y="3727345"/>
              <a:ext cx="2591470" cy="70788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ko-KR" altLang="ko-KR" sz="800" b="0" i="0" u="none" strike="noStrike" cap="none" normalizeH="0" baseline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akarakaman</a:t>
              </a:r>
              <a:r>
                <a:rPr kumimoji="0" lang="ko-KR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0 -10분 전 (05.02 13:48) || 좋아요 0개 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800" b="1" i="0" u="none" strike="noStrike" cap="none" normalizeH="0" baseline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 의원 14명 "홍준표 지지" 탈당 결의</a:t>
              </a:r>
              <a:r>
                <a:rPr kumimoji="0" lang="en-US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kumimoji="0" lang="en-US" altLang="ko-KR" sz="8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474720" y="3381428"/>
              <a:ext cx="2591470" cy="338554"/>
              <a:chOff x="474720" y="3346260"/>
              <a:chExt cx="2591470" cy="338554"/>
            </a:xfrm>
          </p:grpSpPr>
          <p:sp>
            <p:nvSpPr>
              <p:cNvPr id="35" name="Rectangle 1"/>
              <p:cNvSpPr>
                <a:spLocks noChangeArrowheads="1"/>
              </p:cNvSpPr>
              <p:nvPr/>
            </p:nvSpPr>
            <p:spPr bwMode="auto">
              <a:xfrm>
                <a:off x="474720" y="3346260"/>
                <a:ext cx="2591470" cy="3385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38088" tIns="45720" rIns="19044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    </a:t>
                </a:r>
                <a:r>
                  <a:rPr lang="ko-KR" altLang="en-US" sz="8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바른정당</a:t>
                </a:r>
                <a:r>
                  <a:rPr lang="ko-KR" alt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2017.03.02 ~ 2017.05.02</a:t>
                </a:r>
                <a:b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</a:b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    Total 153,373                           </a:t>
                </a:r>
                <a:r>
                  <a:rPr lang="ko-KR" altLang="en-US" sz="8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ㅁ</a:t>
                </a:r>
                <a:r>
                  <a:rPr lang="ko-KR" alt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RT</a:t>
                </a:r>
                <a:r>
                  <a:rPr lang="ko-KR" alt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글 포함 </a:t>
                </a:r>
                <a:r>
                  <a:rPr lang="en-US" altLang="ko-KR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(130,682)</a:t>
                </a:r>
              </a:p>
            </p:txBody>
          </p:sp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863" y="3397903"/>
                <a:ext cx="127655" cy="131303"/>
              </a:xfrm>
              <a:prstGeom prst="rect">
                <a:avLst/>
              </a:prstGeom>
            </p:spPr>
          </p:pic>
        </p:grpSp>
        <p:sp>
          <p:nvSpPr>
            <p:cNvPr id="29" name="Rectangle 1"/>
            <p:cNvSpPr>
              <a:spLocks noChangeArrowheads="1"/>
            </p:cNvSpPr>
            <p:nvPr/>
          </p:nvSpPr>
          <p:spPr bwMode="auto">
            <a:xfrm>
              <a:off x="474358" y="4453938"/>
              <a:ext cx="2591470" cy="9541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latinLnBrk="0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Hosoonchoi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latinLnBrk="0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0 -9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 전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(05.02 13:47) ||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좋아요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[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사설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]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최소한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정치도의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마저 저버린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의원 집단 탈당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네이버 뉴스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출처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헤럴드경제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네이버 뉴스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 http://naver.me/589ZIpGG </a:t>
              </a:r>
              <a:b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0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88" y="3790023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27" y="4495205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1"/>
            <p:cNvSpPr>
              <a:spLocks noChangeArrowheads="1"/>
            </p:cNvSpPr>
            <p:nvPr/>
          </p:nvSpPr>
          <p:spPr bwMode="auto">
            <a:xfrm>
              <a:off x="474358" y="5431738"/>
              <a:ext cx="2591470" cy="83099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latinLnBrk="0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OhmyNews_Korea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</a:p>
            <a:p>
              <a:pPr lvl="0" latinLnBrk="0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0 -5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 전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(05.02 13:43) ||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좋아요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ohmynews_korea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,[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오마이포토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]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탈당 회견 참석한 권성동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장제원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자유한국당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권성동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장제원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권우성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기자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3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27" y="5476025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308267" y="6276685"/>
              <a:ext cx="9236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◀ </a:t>
              </a:r>
              <a:r>
                <a:rPr lang="en-US" altLang="ko-KR" sz="1000" b="1" dirty="0">
                  <a:solidFill>
                    <a:srgbClr val="0070C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,2,3,4,5 </a:t>
              </a:r>
              <a:r>
                <a: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▶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20791" y="2433818"/>
            <a:ext cx="2639826" cy="4216695"/>
            <a:chOff x="6909622" y="24718"/>
            <a:chExt cx="2639826" cy="4216695"/>
          </a:xfrm>
        </p:grpSpPr>
        <p:sp>
          <p:nvSpPr>
            <p:cNvPr id="38" name="직사각형 37"/>
            <p:cNvSpPr/>
            <p:nvPr/>
          </p:nvSpPr>
          <p:spPr>
            <a:xfrm>
              <a:off x="6909622" y="24718"/>
              <a:ext cx="2639826" cy="421669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1"/>
            <p:cNvSpPr>
              <a:spLocks noChangeArrowheads="1"/>
            </p:cNvSpPr>
            <p:nvPr/>
          </p:nvSpPr>
          <p:spPr bwMode="auto">
            <a:xfrm>
              <a:off x="6933438" y="1369556"/>
              <a:ext cx="2591470" cy="70788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ko-KR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akarakaman</a:t>
              </a:r>
              <a:r>
                <a: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0 -10분 전 (05.02 13:48) || 좋아요 0개 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 의원 14명 "홍준표 지지" 탈당 결의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defTabSz="91440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6933800" y="66101"/>
              <a:ext cx="2591470" cy="338554"/>
              <a:chOff x="474720" y="3346260"/>
              <a:chExt cx="2591470" cy="338554"/>
            </a:xfrm>
          </p:grpSpPr>
          <p:sp>
            <p:nvSpPr>
              <p:cNvPr id="50" name="Rectangle 1"/>
              <p:cNvSpPr>
                <a:spLocks noChangeArrowheads="1"/>
              </p:cNvSpPr>
              <p:nvPr/>
            </p:nvSpPr>
            <p:spPr bwMode="auto">
              <a:xfrm>
                <a:off x="474720" y="3346260"/>
                <a:ext cx="2591470" cy="3385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38088" tIns="45720" rIns="19044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/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    </a:t>
                </a:r>
                <a:r>
                  <a:rPr lang="ko-KR" altLang="en-US" sz="800" b="1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바른정당</a:t>
                </a:r>
                <a:r>
                  <a:rPr lang="ko-KR" altLang="en-US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2017.03.02 ~ 2017.05.02</a:t>
                </a:r>
                <a:b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</a:br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    Total 153,373                           </a:t>
                </a:r>
                <a:r>
                  <a:rPr lang="ko-KR" altLang="en-US" sz="800" b="1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ㅁ</a:t>
                </a:r>
                <a:r>
                  <a:rPr lang="ko-KR" altLang="en-US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</a:t>
                </a:r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RT</a:t>
                </a:r>
                <a:r>
                  <a:rPr lang="ko-KR" altLang="en-US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글 포함 </a:t>
                </a:r>
                <a:r>
                  <a:rPr lang="en-US" altLang="ko-KR" sz="8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(130,682)</a:t>
                </a:r>
              </a:p>
            </p:txBody>
          </p:sp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863" y="3397903"/>
                <a:ext cx="127655" cy="131303"/>
              </a:xfrm>
              <a:prstGeom prst="rect">
                <a:avLst/>
              </a:prstGeom>
            </p:spPr>
          </p:pic>
        </p:grpSp>
        <p:sp>
          <p:nvSpPr>
            <p:cNvPr id="41" name="Rectangle 1"/>
            <p:cNvSpPr>
              <a:spLocks noChangeArrowheads="1"/>
            </p:cNvSpPr>
            <p:nvPr/>
          </p:nvSpPr>
          <p:spPr bwMode="auto">
            <a:xfrm>
              <a:off x="6933438" y="2096149"/>
              <a:ext cx="2591470" cy="9541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en-US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Hosoonchoi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0 -9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 전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(05.02 13:47) ||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좋아요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[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사설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]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최소한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정치도의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마저 저버린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의원 집단 탈당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네이버 뉴스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출처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헤럴드경제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네이버 뉴스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 http://naver.me/589ZIpGG </a:t>
              </a:r>
              <a:b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defTabSz="91440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2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7368" y="1432234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4207" y="2137416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1"/>
            <p:cNvSpPr>
              <a:spLocks noChangeArrowheads="1"/>
            </p:cNvSpPr>
            <p:nvPr/>
          </p:nvSpPr>
          <p:spPr bwMode="auto">
            <a:xfrm>
              <a:off x="6933438" y="3073949"/>
              <a:ext cx="2591470" cy="83099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en-US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OhmyNews_Korea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0 -5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 전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(05.02 13:43) ||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좋아요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</a:t>
              </a:r>
              <a:r>
                <a:rPr kumimoji="0" lang="en-US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ohmynews_korea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,[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오마이포토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]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탈당 회견 참석한 권성동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장제원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자유한국당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권성동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#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장제원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권우성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기자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defTabSz="91440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5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4207" y="3118236"/>
              <a:ext cx="123391" cy="12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7767347" y="3918896"/>
              <a:ext cx="9236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latinLnBrk="1"/>
              <a:r>
                <a:rPr lang="ko-KR" altLang="en-US" sz="1000" dirty="0">
                  <a:solidFill>
                    <a:prstClr val="black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◀ </a:t>
              </a:r>
              <a:r>
                <a:rPr lang="en-US" altLang="ko-KR" sz="1000" b="1" dirty="0">
                  <a:solidFill>
                    <a:srgbClr val="0070C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1000" dirty="0">
                  <a:solidFill>
                    <a:prstClr val="black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,2,3,4,5 </a:t>
              </a:r>
              <a:r>
                <a:rPr lang="ko-KR" altLang="en-US" sz="1000" dirty="0">
                  <a:solidFill>
                    <a:prstClr val="black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▶</a:t>
              </a:r>
            </a:p>
          </p:txBody>
        </p:sp>
        <p:sp>
          <p:nvSpPr>
            <p:cNvPr id="47" name="Rectangle 1"/>
            <p:cNvSpPr>
              <a:spLocks noChangeArrowheads="1"/>
            </p:cNvSpPr>
            <p:nvPr/>
          </p:nvSpPr>
          <p:spPr bwMode="auto">
            <a:xfrm>
              <a:off x="6933438" y="498861"/>
              <a:ext cx="2591470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  <a:effectLst/>
          </p:spPr>
          <p:txBody>
            <a:bodyPr vert="horz" wrap="square" lIns="38088" tIns="45720" rIns="19044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RT 0 RE 0 -10분 전 (05.02 13:48) || 좋아요 0개 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바른정당</a:t>
              </a:r>
              <a:r>
                <a:rPr kumimoji="0" lang="ko-KR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 의원 14명 "홍준표 지지" 탈당 결의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defTabSz="914400">
                <a:defRPr/>
              </a:pP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메일 </a:t>
              </a:r>
              <a:r>
                <a:rPr lang="en-US" altLang="ko-KR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8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스크랩</a:t>
              </a:r>
              <a:endPara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8" name="Picture 2" descr="http://121.254.177.157/images/common/setting_media_C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7368" y="543955"/>
              <a:ext cx="123391" cy="1233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cxnSp>
          <p:nvCxnSpPr>
            <p:cNvPr id="49" name="직선 연결선 48"/>
            <p:cNvCxnSpPr/>
            <p:nvPr/>
          </p:nvCxnSpPr>
          <p:spPr>
            <a:xfrm>
              <a:off x="6959943" y="1253800"/>
              <a:ext cx="2564965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타원 51"/>
          <p:cNvSpPr/>
          <p:nvPr/>
        </p:nvSpPr>
        <p:spPr>
          <a:xfrm>
            <a:off x="2884479" y="340095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53" name="타원 52"/>
          <p:cNvSpPr/>
          <p:nvPr/>
        </p:nvSpPr>
        <p:spPr>
          <a:xfrm>
            <a:off x="1325153" y="409531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54" name="타원 53"/>
          <p:cNvSpPr/>
          <p:nvPr/>
        </p:nvSpPr>
        <p:spPr>
          <a:xfrm>
            <a:off x="6728372" y="300312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55" name="타원 54"/>
          <p:cNvSpPr/>
          <p:nvPr/>
        </p:nvSpPr>
        <p:spPr>
          <a:xfrm>
            <a:off x="307108" y="280864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6776265" y="3070866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137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625120" y="817939"/>
            <a:ext cx="1146186" cy="449637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22" name="직사각형 321"/>
          <p:cNvSpPr/>
          <p:nvPr/>
        </p:nvSpPr>
        <p:spPr>
          <a:xfrm>
            <a:off x="2771306" y="815566"/>
            <a:ext cx="1161471" cy="44963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 smtClean="0"/>
              <a:t>간편 분석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 smtClean="0"/>
              <a:t>N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/>
              <a:t>기본적인 위젯 </a:t>
            </a:r>
            <a:r>
              <a:rPr lang="ko-KR" altLang="en-US" dirty="0" err="1" smtClean="0"/>
              <a:t>셋팅</a:t>
            </a:r>
            <a:r>
              <a:rPr lang="ko-KR" altLang="en-US" dirty="0" smtClean="0"/>
              <a:t> 화면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smtClean="0"/>
              <a:t>빠른 </a:t>
            </a:r>
            <a:r>
              <a:rPr lang="ko-KR" altLang="en-US" dirty="0" err="1" smtClean="0"/>
              <a:t>검색어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en-US" altLang="ko-KR" dirty="0"/>
              <a:t>: </a:t>
            </a:r>
            <a:r>
              <a:rPr lang="ko-KR" altLang="en-US" dirty="0" smtClean="0"/>
              <a:t>간편분석에서 자주 사용하는 </a:t>
            </a:r>
            <a:r>
              <a:rPr lang="ko-KR" altLang="en-US" dirty="0" err="1" smtClean="0"/>
              <a:t>검색식을</a:t>
            </a:r>
            <a:r>
              <a:rPr lang="ko-KR" altLang="en-US" dirty="0" smtClean="0"/>
              <a:t> 저장하여 빠르게 사용할 수 있는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SET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고객이 분석을 할 기간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검색어를</a:t>
            </a:r>
            <a:r>
              <a:rPr lang="ko-KR" altLang="en-US" dirty="0" smtClean="0"/>
              <a:t> 입력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버즈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</a:t>
            </a:r>
            <a:r>
              <a:rPr lang="en-US" altLang="ko-KR" dirty="0"/>
              <a:t>: </a:t>
            </a:r>
            <a:r>
              <a:rPr lang="ko-KR" altLang="en-US" dirty="0" smtClean="0"/>
              <a:t>고객이 분석한 검색어의 </a:t>
            </a:r>
            <a:r>
              <a:rPr lang="ko-KR" altLang="en-US" dirty="0" err="1" smtClean="0"/>
              <a:t>버즈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 추이를 확인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smtClean="0"/>
              <a:t>포스트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 smtClean="0"/>
              <a:t>고객이 분석 시 입력한 검색어가 포함된 </a:t>
            </a:r>
            <a:r>
              <a:rPr lang="ko-KR" altLang="en-US" dirty="0"/>
              <a:t>포스트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- 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: </a:t>
            </a:r>
            <a:r>
              <a:rPr lang="ko-KR" altLang="en-US" dirty="0" smtClean="0"/>
              <a:t>고객이 분석 시 입력한 검색어의 연관된 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 </a:t>
            </a:r>
            <a:r>
              <a:rPr lang="ko-KR" altLang="en-US" dirty="0" err="1" smtClean="0"/>
              <a:t>긍</a:t>
            </a:r>
            <a:r>
              <a:rPr lang="en-US" altLang="ko-KR" dirty="0"/>
              <a:t>, </a:t>
            </a:r>
            <a:r>
              <a:rPr lang="ko-KR" altLang="en-US" dirty="0"/>
              <a:t>부정어 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: </a:t>
            </a:r>
            <a:r>
              <a:rPr lang="ko-KR" altLang="en-US" dirty="0" smtClean="0"/>
              <a:t>고객이 분석 시 입력한 검색어의 연관된 </a:t>
            </a:r>
            <a:r>
              <a:rPr lang="ko-KR" altLang="en-US" dirty="0" err="1" smtClean="0"/>
              <a:t>감성어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</a:t>
            </a:r>
            <a:r>
              <a:rPr lang="en-US" altLang="ko-KR" dirty="0" smtClean="0"/>
              <a:t>)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err="1" smtClean="0"/>
              <a:t>채널별</a:t>
            </a:r>
            <a:r>
              <a:rPr lang="ko-KR" altLang="en-US" dirty="0" smtClean="0"/>
              <a:t> 비율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: </a:t>
            </a:r>
            <a:r>
              <a:rPr lang="ko-KR" altLang="en-US" dirty="0" err="1" smtClean="0"/>
              <a:t>버즈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</a:t>
            </a:r>
            <a:r>
              <a:rPr lang="en-US" altLang="ko-KR" dirty="0"/>
              <a:t> </a:t>
            </a:r>
            <a:r>
              <a:rPr lang="ko-KR" altLang="en-US" dirty="0" smtClean="0"/>
              <a:t>차트의 </a:t>
            </a:r>
            <a:r>
              <a:rPr lang="ko-KR" altLang="en-US" dirty="0" err="1" smtClean="0"/>
              <a:t>채널별</a:t>
            </a:r>
            <a:r>
              <a:rPr lang="ko-KR" altLang="en-US" dirty="0" smtClean="0"/>
              <a:t> 비율을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사용 가능한 위젯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- </a:t>
            </a:r>
            <a:r>
              <a:rPr lang="ko-KR" altLang="en-US" dirty="0" err="1"/>
              <a:t>빠른검색어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- </a:t>
            </a:r>
            <a:r>
              <a:rPr lang="ko-KR" altLang="en-US" dirty="0"/>
              <a:t>검색 </a:t>
            </a:r>
            <a:r>
              <a:rPr lang="en-US" altLang="ko-KR" dirty="0"/>
              <a:t>SET</a:t>
            </a:r>
            <a:br>
              <a:rPr lang="en-US" altLang="ko-KR" dirty="0"/>
            </a:br>
            <a:r>
              <a:rPr lang="en-US" altLang="ko-KR" dirty="0" smtClean="0"/>
              <a:t>    - </a:t>
            </a:r>
            <a:r>
              <a:rPr lang="ko-KR" altLang="en-US" dirty="0" err="1"/>
              <a:t>버즈차트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- 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/>
              <a:t>부정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- 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긍</a:t>
            </a:r>
            <a:r>
              <a:rPr lang="en-US" altLang="ko-KR" dirty="0"/>
              <a:t>,</a:t>
            </a:r>
            <a:r>
              <a:rPr lang="ko-KR" altLang="en-US" dirty="0"/>
              <a:t>부정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- </a:t>
            </a:r>
            <a:r>
              <a:rPr lang="ko-KR" altLang="en-US" dirty="0" err="1"/>
              <a:t>매체별</a:t>
            </a:r>
            <a:r>
              <a:rPr lang="ko-KR" altLang="en-US" dirty="0"/>
              <a:t> 비율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- </a:t>
            </a:r>
            <a:r>
              <a:rPr lang="ko-KR" altLang="en-US" dirty="0" err="1"/>
              <a:t>연관어</a:t>
            </a:r>
            <a:r>
              <a:rPr lang="ko-KR" altLang="en-US" dirty="0"/>
              <a:t>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- </a:t>
            </a:r>
            <a:r>
              <a:rPr lang="ko-KR" altLang="en-US" dirty="0" err="1"/>
              <a:t>감성어</a:t>
            </a:r>
            <a:r>
              <a:rPr lang="ko-KR" altLang="en-US" dirty="0"/>
              <a:t>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- </a:t>
            </a:r>
            <a:r>
              <a:rPr lang="en-US" altLang="ko-KR" dirty="0"/>
              <a:t>TPO </a:t>
            </a:r>
            <a:r>
              <a:rPr lang="ko-KR" altLang="en-US" dirty="0" smtClean="0"/>
              <a:t>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dirty="0" smtClean="0"/>
              <a:t>   - </a:t>
            </a:r>
            <a:r>
              <a:rPr lang="ko-KR" altLang="en-US" dirty="0" err="1"/>
              <a:t>연관어</a:t>
            </a:r>
            <a:r>
              <a:rPr lang="en-US" altLang="ko-KR" dirty="0"/>
              <a:t>, </a:t>
            </a:r>
            <a:r>
              <a:rPr lang="ko-KR" altLang="en-US" dirty="0" err="1"/>
              <a:t>감성어</a:t>
            </a:r>
            <a:r>
              <a:rPr lang="en-US" altLang="ko-KR" dirty="0"/>
              <a:t>, TPO</a:t>
            </a:r>
            <a:r>
              <a:rPr lang="ko-KR" altLang="en-US" dirty="0"/>
              <a:t>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- </a:t>
            </a:r>
            <a:r>
              <a:rPr lang="ko-KR" altLang="en-US" dirty="0"/>
              <a:t>포스트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872" y="1923494"/>
            <a:ext cx="1112148" cy="1733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625120" y="928319"/>
            <a:ext cx="1143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유통산업분석</a:t>
            </a:r>
            <a:endParaRPr lang="ko-KR" altLang="en-US" sz="105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71307" y="928319"/>
            <a:ext cx="1158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대시보드 </a:t>
            </a:r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781838" y="1909921"/>
            <a:ext cx="1582541" cy="212242"/>
            <a:chOff x="4393634" y="4429513"/>
            <a:chExt cx="1582541" cy="212242"/>
          </a:xfrm>
        </p:grpSpPr>
        <p:sp>
          <p:nvSpPr>
            <p:cNvPr id="31" name="직사각형 30"/>
            <p:cNvSpPr/>
            <p:nvPr/>
          </p:nvSpPr>
          <p:spPr>
            <a:xfrm>
              <a:off x="4549925" y="4429513"/>
              <a:ext cx="1426250" cy="212242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2017-01-08~ 2017-05-08</a:t>
              </a:r>
              <a:endParaRPr lang="ko-KR" altLang="en-US" sz="799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634" y="4465447"/>
              <a:ext cx="148116" cy="14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294" y="1909921"/>
            <a:ext cx="1177854" cy="215877"/>
          </a:xfrm>
          <a:prstGeom prst="rect">
            <a:avLst/>
          </a:prstGeom>
        </p:spPr>
      </p:pic>
      <p:cxnSp>
        <p:nvCxnSpPr>
          <p:cNvPr id="50" name="직선 연결선 49"/>
          <p:cNvCxnSpPr/>
          <p:nvPr/>
        </p:nvCxnSpPr>
        <p:spPr>
          <a:xfrm>
            <a:off x="1741428" y="1348190"/>
            <a:ext cx="59397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1831538" y="1394282"/>
            <a:ext cx="4652063" cy="403244"/>
            <a:chOff x="2258545" y="2015128"/>
            <a:chExt cx="4652063" cy="403244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8545" y="2015128"/>
              <a:ext cx="632807" cy="19638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8421" y="2015128"/>
              <a:ext cx="632807" cy="196388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8297" y="2015128"/>
              <a:ext cx="632807" cy="196388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8173" y="2015128"/>
              <a:ext cx="632807" cy="196388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8049" y="2015128"/>
              <a:ext cx="632807" cy="196388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7925" y="2015128"/>
              <a:ext cx="632807" cy="196388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7801" y="2015128"/>
              <a:ext cx="632807" cy="196388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8545" y="2221984"/>
              <a:ext cx="632807" cy="196388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8421" y="2221984"/>
              <a:ext cx="632807" cy="196388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8297" y="2221984"/>
              <a:ext cx="632807" cy="196388"/>
            </a:xfrm>
            <a:prstGeom prst="rect">
              <a:avLst/>
            </a:prstGeom>
          </p:spPr>
        </p:pic>
      </p:grpSp>
      <p:cxnSp>
        <p:nvCxnSpPr>
          <p:cNvPr id="62" name="직선 연결선 61"/>
          <p:cNvCxnSpPr/>
          <p:nvPr/>
        </p:nvCxnSpPr>
        <p:spPr>
          <a:xfrm>
            <a:off x="1741428" y="1823659"/>
            <a:ext cx="59397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/>
          <p:cNvGrpSpPr/>
          <p:nvPr/>
        </p:nvGrpSpPr>
        <p:grpSpPr>
          <a:xfrm>
            <a:off x="1778859" y="2196609"/>
            <a:ext cx="5862568" cy="2003481"/>
            <a:chOff x="2214188" y="4873855"/>
            <a:chExt cx="3275422" cy="2003481"/>
          </a:xfrm>
          <a:solidFill>
            <a:schemeClr val="bg1"/>
          </a:solidFill>
        </p:grpSpPr>
        <p:sp>
          <p:nvSpPr>
            <p:cNvPr id="66" name="직사각형 65"/>
            <p:cNvSpPr/>
            <p:nvPr/>
          </p:nvSpPr>
          <p:spPr>
            <a:xfrm>
              <a:off x="2214189" y="5089585"/>
              <a:ext cx="3275421" cy="1787751"/>
            </a:xfrm>
            <a:prstGeom prst="rect">
              <a:avLst/>
            </a:pr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214188" y="4873855"/>
              <a:ext cx="3275422" cy="215732"/>
            </a:xfrm>
            <a:prstGeom prst="rect">
              <a:avLst/>
            </a:pr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1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긍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부정 차트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778858" y="4233538"/>
            <a:ext cx="2887231" cy="1787750"/>
            <a:chOff x="2210968" y="4902216"/>
            <a:chExt cx="2488222" cy="1787750"/>
          </a:xfrm>
        </p:grpSpPr>
        <p:sp>
          <p:nvSpPr>
            <p:cNvPr id="69" name="직사각형 68"/>
            <p:cNvSpPr/>
            <p:nvPr/>
          </p:nvSpPr>
          <p:spPr>
            <a:xfrm>
              <a:off x="2210969" y="5089585"/>
              <a:ext cx="2488221" cy="1600381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210968" y="4902216"/>
              <a:ext cx="2488220" cy="1827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연관어</a:t>
              </a:r>
              <a:r>
                <a:rPr lang="ko-KR" alt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pic>
        <p:nvPicPr>
          <p:cNvPr id="168" name="그림 1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45" y="1624117"/>
            <a:ext cx="128477" cy="128477"/>
          </a:xfrm>
          <a:prstGeom prst="rect">
            <a:avLst/>
          </a:prstGeom>
        </p:spPr>
      </p:pic>
      <p:grpSp>
        <p:nvGrpSpPr>
          <p:cNvPr id="131" name="그룹 130"/>
          <p:cNvGrpSpPr/>
          <p:nvPr/>
        </p:nvGrpSpPr>
        <p:grpSpPr>
          <a:xfrm>
            <a:off x="2993695" y="2713651"/>
            <a:ext cx="4551376" cy="1064880"/>
            <a:chOff x="2459438" y="4009528"/>
            <a:chExt cx="2984446" cy="1889185"/>
          </a:xfrm>
        </p:grpSpPr>
        <p:cxnSp>
          <p:nvCxnSpPr>
            <p:cNvPr id="132" name="직선 연결선 131"/>
            <p:cNvCxnSpPr/>
            <p:nvPr/>
          </p:nvCxnSpPr>
          <p:spPr>
            <a:xfrm flipV="1">
              <a:off x="2459438" y="4009528"/>
              <a:ext cx="0" cy="188918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/>
            <p:cNvCxnSpPr/>
            <p:nvPr/>
          </p:nvCxnSpPr>
          <p:spPr>
            <a:xfrm>
              <a:off x="2459438" y="5898713"/>
              <a:ext cx="298444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/>
          <p:cNvSpPr txBox="1"/>
          <p:nvPr/>
        </p:nvSpPr>
        <p:spPr>
          <a:xfrm>
            <a:off x="6691208" y="3756637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7/20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2934426" y="3755406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7/13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520633" y="3755406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7/14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924343" y="3755406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7/15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477320" y="3755406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7/16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881030" y="3755406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7/17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443757" y="3755406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7/18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6025987" y="3755406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7/19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047082" y="2894720"/>
            <a:ext cx="4251279" cy="810059"/>
            <a:chOff x="789251" y="1046092"/>
            <a:chExt cx="2854823" cy="1622302"/>
          </a:xfrm>
        </p:grpSpPr>
        <p:grpSp>
          <p:nvGrpSpPr>
            <p:cNvPr id="142" name="그룹 141"/>
            <p:cNvGrpSpPr/>
            <p:nvPr/>
          </p:nvGrpSpPr>
          <p:grpSpPr>
            <a:xfrm>
              <a:off x="834262" y="1316864"/>
              <a:ext cx="2776903" cy="1351530"/>
              <a:chOff x="4138309" y="1409101"/>
              <a:chExt cx="2776903" cy="1351530"/>
            </a:xfrm>
          </p:grpSpPr>
          <p:cxnSp>
            <p:nvCxnSpPr>
              <p:cNvPr id="143" name="직선 연결선 142"/>
              <p:cNvCxnSpPr/>
              <p:nvPr/>
            </p:nvCxnSpPr>
            <p:spPr>
              <a:xfrm flipV="1">
                <a:off x="4138309" y="2432642"/>
                <a:ext cx="422112" cy="327989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/>
              <p:nvPr/>
            </p:nvCxnSpPr>
            <p:spPr>
              <a:xfrm>
                <a:off x="4560547" y="2431411"/>
                <a:ext cx="143648" cy="153632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 flipV="1">
                <a:off x="4704321" y="2349538"/>
                <a:ext cx="398130" cy="235506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 flipH="1">
                <a:off x="5097300" y="2258884"/>
                <a:ext cx="295954" cy="9065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/>
              <p:nvPr/>
            </p:nvCxnSpPr>
            <p:spPr>
              <a:xfrm flipH="1">
                <a:off x="5401775" y="1630385"/>
                <a:ext cx="354933" cy="628202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 flipV="1">
                <a:off x="5756708" y="1550938"/>
                <a:ext cx="421766" cy="7915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/>
              <p:cNvCxnSpPr/>
              <p:nvPr/>
            </p:nvCxnSpPr>
            <p:spPr>
              <a:xfrm>
                <a:off x="6178474" y="1550938"/>
                <a:ext cx="421766" cy="147593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/>
              <p:nvPr/>
            </p:nvCxnSpPr>
            <p:spPr>
              <a:xfrm flipV="1">
                <a:off x="6599765" y="1409101"/>
                <a:ext cx="315447" cy="285689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그룹 150"/>
            <p:cNvGrpSpPr/>
            <p:nvPr/>
          </p:nvGrpSpPr>
          <p:grpSpPr>
            <a:xfrm>
              <a:off x="860208" y="1630845"/>
              <a:ext cx="2783866" cy="959621"/>
              <a:chOff x="4238610" y="1609968"/>
              <a:chExt cx="2783866" cy="959621"/>
            </a:xfrm>
          </p:grpSpPr>
          <p:cxnSp>
            <p:nvCxnSpPr>
              <p:cNvPr id="152" name="직선 연결선 151"/>
              <p:cNvCxnSpPr/>
              <p:nvPr/>
            </p:nvCxnSpPr>
            <p:spPr>
              <a:xfrm flipV="1">
                <a:off x="4238610" y="2408088"/>
                <a:ext cx="477327" cy="5895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>
                <a:off x="4712947" y="2411291"/>
                <a:ext cx="143648" cy="15363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flipV="1">
                <a:off x="4856721" y="2329418"/>
                <a:ext cx="398130" cy="23550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 flipH="1" flipV="1">
                <a:off x="5249700" y="2329418"/>
                <a:ext cx="278702" cy="23550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 flipH="1">
                <a:off x="5536419" y="1610265"/>
                <a:ext cx="372690" cy="95932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>
                <a:off x="5909108" y="1609968"/>
                <a:ext cx="421262" cy="44072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 flipV="1">
                <a:off x="6330133" y="1678411"/>
                <a:ext cx="422507" cy="37014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/>
              <p:cNvCxnSpPr/>
              <p:nvPr/>
            </p:nvCxnSpPr>
            <p:spPr>
              <a:xfrm>
                <a:off x="6752165" y="1674671"/>
                <a:ext cx="270311" cy="54792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그룹 159"/>
            <p:cNvGrpSpPr/>
            <p:nvPr/>
          </p:nvGrpSpPr>
          <p:grpSpPr>
            <a:xfrm>
              <a:off x="789251" y="1046092"/>
              <a:ext cx="2776903" cy="1351530"/>
              <a:chOff x="788185" y="960039"/>
              <a:chExt cx="2776903" cy="1351530"/>
            </a:xfrm>
          </p:grpSpPr>
          <p:cxnSp>
            <p:nvCxnSpPr>
              <p:cNvPr id="161" name="직선 연결선 160"/>
              <p:cNvCxnSpPr/>
              <p:nvPr/>
            </p:nvCxnSpPr>
            <p:spPr>
              <a:xfrm flipV="1">
                <a:off x="788185" y="1983580"/>
                <a:ext cx="422112" cy="3279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/>
              <p:cNvCxnSpPr/>
              <p:nvPr/>
            </p:nvCxnSpPr>
            <p:spPr>
              <a:xfrm>
                <a:off x="1210423" y="1982349"/>
                <a:ext cx="143648" cy="1536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/>
              <p:cNvCxnSpPr/>
              <p:nvPr/>
            </p:nvCxnSpPr>
            <p:spPr>
              <a:xfrm flipV="1">
                <a:off x="1354197" y="1900476"/>
                <a:ext cx="398130" cy="2355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/>
              <p:cNvCxnSpPr/>
              <p:nvPr/>
            </p:nvCxnSpPr>
            <p:spPr>
              <a:xfrm flipH="1">
                <a:off x="1747176" y="1809822"/>
                <a:ext cx="295954" cy="906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/>
              <p:cNvCxnSpPr/>
              <p:nvPr/>
            </p:nvCxnSpPr>
            <p:spPr>
              <a:xfrm flipH="1">
                <a:off x="2051651" y="1181323"/>
                <a:ext cx="354933" cy="6282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 165"/>
              <p:cNvCxnSpPr/>
              <p:nvPr/>
            </p:nvCxnSpPr>
            <p:spPr>
              <a:xfrm flipV="1">
                <a:off x="2406584" y="1101876"/>
                <a:ext cx="421766" cy="791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/>
              <p:cNvCxnSpPr/>
              <p:nvPr/>
            </p:nvCxnSpPr>
            <p:spPr>
              <a:xfrm>
                <a:off x="2828350" y="1101876"/>
                <a:ext cx="421766" cy="1475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 flipV="1">
                <a:off x="3249641" y="960039"/>
                <a:ext cx="315447" cy="2856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70" name="그림 1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1741" y="2749638"/>
            <a:ext cx="1069359" cy="1219972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3431704" y="3987932"/>
            <a:ext cx="3216523" cy="225268"/>
            <a:chOff x="1991544" y="3232081"/>
            <a:chExt cx="3216523" cy="225268"/>
          </a:xfrm>
        </p:grpSpPr>
        <p:pic>
          <p:nvPicPr>
            <p:cNvPr id="171" name="그림 17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6806" y="3276874"/>
              <a:ext cx="142760" cy="133154"/>
            </a:xfrm>
            <a:prstGeom prst="rect">
              <a:avLst/>
            </a:prstGeom>
          </p:spPr>
        </p:pic>
        <p:pic>
          <p:nvPicPr>
            <p:cNvPr id="172" name="그림 17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255" y="3276404"/>
              <a:ext cx="142760" cy="133154"/>
            </a:xfrm>
            <a:prstGeom prst="rect">
              <a:avLst/>
            </a:prstGeom>
          </p:spPr>
        </p:pic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6886" y="3276874"/>
              <a:ext cx="142760" cy="133154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732" y="3276404"/>
              <a:ext cx="142760" cy="133154"/>
            </a:xfrm>
            <a:prstGeom prst="rect">
              <a:avLst/>
            </a:prstGeom>
          </p:spPr>
        </p:pic>
        <p:pic>
          <p:nvPicPr>
            <p:cNvPr id="175" name="그림 17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91544" y="3276748"/>
              <a:ext cx="142391" cy="132810"/>
            </a:xfrm>
            <a:prstGeom prst="rect">
              <a:avLst/>
            </a:prstGeom>
          </p:spPr>
        </p:pic>
        <p:sp>
          <p:nvSpPr>
            <p:cNvPr id="176" name="TextBox 175"/>
            <p:cNvSpPr txBox="1"/>
            <p:nvPr/>
          </p:nvSpPr>
          <p:spPr>
            <a:xfrm>
              <a:off x="2140687" y="3235259"/>
              <a:ext cx="2904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00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884202" y="3241564"/>
              <a:ext cx="2904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00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3572919" y="3241905"/>
              <a:ext cx="2904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00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245261" y="3236993"/>
              <a:ext cx="2904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00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4917603" y="3232081"/>
              <a:ext cx="2904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00</a:t>
              </a:r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850228" y="2460607"/>
            <a:ext cx="5717764" cy="220288"/>
            <a:chOff x="872893" y="1186862"/>
            <a:chExt cx="5717764" cy="220288"/>
          </a:xfrm>
        </p:grpSpPr>
        <p:cxnSp>
          <p:nvCxnSpPr>
            <p:cNvPr id="181" name="직선 연결선 180"/>
            <p:cNvCxnSpPr/>
            <p:nvPr/>
          </p:nvCxnSpPr>
          <p:spPr>
            <a:xfrm>
              <a:off x="872893" y="1407150"/>
              <a:ext cx="56948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2" name="그림 18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4633" y="1186897"/>
              <a:ext cx="942460" cy="170012"/>
            </a:xfrm>
            <a:prstGeom prst="rect">
              <a:avLst/>
            </a:prstGeom>
          </p:spPr>
        </p:pic>
        <p:sp>
          <p:nvSpPr>
            <p:cNvPr id="183" name="모서리가 둥근 직사각형 182"/>
            <p:cNvSpPr/>
            <p:nvPr/>
          </p:nvSpPr>
          <p:spPr>
            <a:xfrm>
              <a:off x="6072961" y="1186862"/>
              <a:ext cx="517696" cy="170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다운로드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4" name="모서리가 둥근 직사각형 183"/>
            <p:cNvSpPr/>
            <p:nvPr/>
          </p:nvSpPr>
          <p:spPr>
            <a:xfrm>
              <a:off x="2302395" y="1189592"/>
              <a:ext cx="418437" cy="164458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일별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5" name="모서리가 둥근 직사각형 184"/>
            <p:cNvSpPr/>
            <p:nvPr/>
          </p:nvSpPr>
          <p:spPr>
            <a:xfrm>
              <a:off x="2758496" y="1189592"/>
              <a:ext cx="418437" cy="164458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주</a:t>
              </a:r>
              <a:r>
                <a:rPr lang="ko-KR" altLang="en-US" sz="800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별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6" name="모서리가 둥근 직사각형 185"/>
            <p:cNvSpPr/>
            <p:nvPr/>
          </p:nvSpPr>
          <p:spPr>
            <a:xfrm>
              <a:off x="3214597" y="1189592"/>
              <a:ext cx="418437" cy="164458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월</a:t>
              </a:r>
              <a:r>
                <a:rPr lang="ko-KR" altLang="en-US" sz="800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별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7" name="모서리가 둥근 직사각형 186"/>
            <p:cNvSpPr/>
            <p:nvPr/>
          </p:nvSpPr>
          <p:spPr>
            <a:xfrm>
              <a:off x="3670698" y="1189592"/>
              <a:ext cx="418437" cy="164458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분기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8" name="모서리가 둥근 직사각형 187"/>
            <p:cNvSpPr/>
            <p:nvPr/>
          </p:nvSpPr>
          <p:spPr>
            <a:xfrm>
              <a:off x="4126799" y="1189592"/>
              <a:ext cx="487810" cy="164458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요일별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7131882" y="3758986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7/21</a:t>
            </a:r>
          </a:p>
        </p:txBody>
      </p:sp>
      <p:grpSp>
        <p:nvGrpSpPr>
          <p:cNvPr id="190" name="그룹 189"/>
          <p:cNvGrpSpPr/>
          <p:nvPr/>
        </p:nvGrpSpPr>
        <p:grpSpPr>
          <a:xfrm>
            <a:off x="4754196" y="4228846"/>
            <a:ext cx="2887231" cy="1787750"/>
            <a:chOff x="2210968" y="4902216"/>
            <a:chExt cx="2488222" cy="1787750"/>
          </a:xfrm>
        </p:grpSpPr>
        <p:sp>
          <p:nvSpPr>
            <p:cNvPr id="191" name="직사각형 190"/>
            <p:cNvSpPr/>
            <p:nvPr/>
          </p:nvSpPr>
          <p:spPr>
            <a:xfrm>
              <a:off x="2210969" y="5089585"/>
              <a:ext cx="2488221" cy="1600381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2210968" y="4902216"/>
              <a:ext cx="2488220" cy="1827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감성어</a:t>
              </a:r>
              <a:r>
                <a:rPr lang="ko-KR" alt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9508" y="4494075"/>
            <a:ext cx="2596070" cy="1450853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15009" y="4512255"/>
            <a:ext cx="2765602" cy="1408299"/>
          </a:xfrm>
          <a:prstGeom prst="rect">
            <a:avLst/>
          </a:prstGeom>
        </p:spPr>
      </p:pic>
      <p:sp>
        <p:nvSpPr>
          <p:cNvPr id="98" name="타원 97"/>
          <p:cNvSpPr/>
          <p:nvPr/>
        </p:nvSpPr>
        <p:spPr>
          <a:xfrm>
            <a:off x="7112532" y="1209595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11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smtClean="0"/>
              <a:t>간편 분석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/>
              <a:t>기본적인 위젯 </a:t>
            </a:r>
            <a:r>
              <a:rPr lang="ko-KR" altLang="en-US" dirty="0" err="1"/>
              <a:t>셋팅</a:t>
            </a:r>
            <a:r>
              <a:rPr lang="ko-KR" altLang="en-US" dirty="0"/>
              <a:t> 화면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빠른 </a:t>
            </a:r>
            <a:r>
              <a:rPr lang="ko-KR" altLang="en-US" dirty="0" err="1"/>
              <a:t>검색어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간편분석에서 자주 사용하는 </a:t>
            </a:r>
            <a:r>
              <a:rPr lang="ko-KR" altLang="en-US" dirty="0" err="1"/>
              <a:t>검색식을</a:t>
            </a:r>
            <a:r>
              <a:rPr lang="ko-KR" altLang="en-US" dirty="0"/>
              <a:t> 저장하여 빠르게 사용할 수 있는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검색 </a:t>
            </a:r>
            <a:r>
              <a:rPr lang="en-US" altLang="ko-KR" dirty="0"/>
              <a:t>SET</a:t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고객이 분석을 할 기간</a:t>
            </a:r>
            <a:r>
              <a:rPr lang="en-US" altLang="ko-KR" dirty="0"/>
              <a:t>, </a:t>
            </a:r>
            <a:r>
              <a:rPr lang="ko-KR" altLang="en-US" dirty="0"/>
              <a:t>매체</a:t>
            </a:r>
            <a:r>
              <a:rPr lang="en-US" altLang="ko-KR" dirty="0"/>
              <a:t>, </a:t>
            </a:r>
            <a:r>
              <a:rPr lang="ko-KR" altLang="en-US" dirty="0" err="1"/>
              <a:t>검색어를</a:t>
            </a:r>
            <a:r>
              <a:rPr lang="ko-KR" altLang="en-US" dirty="0"/>
              <a:t> 입력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/>
              <a:t>부정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: </a:t>
            </a:r>
            <a:r>
              <a:rPr lang="ko-KR" altLang="en-US" dirty="0"/>
              <a:t>고객이 분석한 검색어의 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/>
              <a:t>부정 추이를 확인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포스트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고객이 분석 시 입력한 검색어가 포함된 포스트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연관어</a:t>
            </a:r>
            <a:r>
              <a:rPr lang="ko-KR" altLang="en-US" dirty="0"/>
              <a:t>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고객이 분석 시 입력한 검색어의 연관된 </a:t>
            </a:r>
            <a:r>
              <a:rPr lang="ko-KR" altLang="en-US" dirty="0" err="1"/>
              <a:t>연관어</a:t>
            </a:r>
            <a:r>
              <a:rPr lang="ko-KR" altLang="en-US" dirty="0"/>
              <a:t>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 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/>
              <a:t>부정어 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고객이 분석 시 입력한 검색어의 연관된 </a:t>
            </a:r>
            <a:r>
              <a:rPr lang="ko-KR" altLang="en-US" dirty="0" err="1"/>
              <a:t>감성어</a:t>
            </a:r>
            <a:r>
              <a:rPr lang="en-US" altLang="ko-KR" dirty="0"/>
              <a:t>(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/>
              <a:t>부정</a:t>
            </a:r>
            <a:r>
              <a:rPr lang="en-US" altLang="ko-KR" dirty="0"/>
              <a:t>)</a:t>
            </a:r>
            <a:r>
              <a:rPr lang="ko-KR" altLang="en-US" dirty="0"/>
              <a:t>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채널별</a:t>
            </a:r>
            <a:r>
              <a:rPr lang="ko-KR" altLang="en-US" dirty="0"/>
              <a:t> 비율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/>
              <a:t>부정</a:t>
            </a:r>
            <a:r>
              <a:rPr lang="en-US" altLang="ko-KR" dirty="0"/>
              <a:t> </a:t>
            </a:r>
            <a:r>
              <a:rPr lang="ko-KR" altLang="en-US" dirty="0"/>
              <a:t>차트의 </a:t>
            </a:r>
            <a:r>
              <a:rPr lang="ko-KR" altLang="en-US" dirty="0" err="1"/>
              <a:t>채널별</a:t>
            </a:r>
            <a:r>
              <a:rPr lang="ko-KR" altLang="en-US" dirty="0"/>
              <a:t> 비율을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사용 가능한 위젯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</a:t>
            </a:r>
            <a:r>
              <a:rPr lang="en-US" altLang="ko-KR" dirty="0"/>
              <a:t>- </a:t>
            </a:r>
            <a:r>
              <a:rPr lang="ko-KR" altLang="en-US" dirty="0" err="1"/>
              <a:t>빠른검색어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검색 </a:t>
            </a:r>
            <a:r>
              <a:rPr lang="en-US" altLang="ko-KR" dirty="0"/>
              <a:t>SET</a:t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버즈차트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/>
              <a:t>부정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긍</a:t>
            </a:r>
            <a:r>
              <a:rPr lang="en-US" altLang="ko-KR" dirty="0"/>
              <a:t>,</a:t>
            </a:r>
            <a:r>
              <a:rPr lang="ko-KR" altLang="en-US" dirty="0"/>
              <a:t>부정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매체별</a:t>
            </a:r>
            <a:r>
              <a:rPr lang="ko-KR" altLang="en-US" dirty="0"/>
              <a:t> 비율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연관어</a:t>
            </a:r>
            <a:r>
              <a:rPr lang="ko-KR" altLang="en-US" dirty="0"/>
              <a:t>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감성어</a:t>
            </a:r>
            <a:r>
              <a:rPr lang="ko-KR" altLang="en-US" dirty="0"/>
              <a:t>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TPO </a:t>
            </a:r>
            <a:r>
              <a:rPr lang="ko-KR" altLang="en-US" dirty="0"/>
              <a:t>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연관어</a:t>
            </a:r>
            <a:r>
              <a:rPr lang="en-US" altLang="ko-KR" dirty="0"/>
              <a:t>, </a:t>
            </a:r>
            <a:r>
              <a:rPr lang="ko-KR" altLang="en-US" dirty="0" err="1"/>
              <a:t>감성어</a:t>
            </a:r>
            <a:r>
              <a:rPr lang="en-US" altLang="ko-KR" dirty="0"/>
              <a:t>, TPO</a:t>
            </a:r>
            <a:r>
              <a:rPr lang="ko-KR" altLang="en-US" dirty="0"/>
              <a:t>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포스트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998" y="1340768"/>
            <a:ext cx="5867224" cy="204490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083" y="3426187"/>
            <a:ext cx="5877053" cy="25737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9" name="직사각형 148"/>
          <p:cNvSpPr/>
          <p:nvPr/>
        </p:nvSpPr>
        <p:spPr>
          <a:xfrm>
            <a:off x="1127448" y="817939"/>
            <a:ext cx="1146186" cy="449637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2273634" y="815566"/>
            <a:ext cx="1161471" cy="44963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127448" y="928319"/>
            <a:ext cx="1143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유통산업분석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2273635" y="928319"/>
            <a:ext cx="1158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대시보드 </a:t>
            </a:r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45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smtClean="0"/>
              <a:t>간편 분석 </a:t>
            </a:r>
            <a:r>
              <a:rPr lang="en-US" altLang="ko-KR" dirty="0"/>
              <a:t>&gt; </a:t>
            </a:r>
            <a:r>
              <a:rPr lang="ko-KR" altLang="en-US" dirty="0" smtClean="0"/>
              <a:t>대시보드 </a:t>
            </a:r>
            <a:r>
              <a:rPr lang="en-US" altLang="ko-KR" dirty="0" smtClean="0"/>
              <a:t>N &gt;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/>
              <a:t>대시보드에 사용 할 수 있는 </a:t>
            </a:r>
            <a:r>
              <a:rPr lang="ko-KR" altLang="en-US" dirty="0" err="1"/>
              <a:t>위젯리스트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동일한 위젯을 선택한 경우 팝업 </a:t>
            </a:r>
            <a:r>
              <a:rPr lang="en-US" altLang="ko-KR" dirty="0"/>
              <a:t>a</a:t>
            </a:r>
            <a:r>
              <a:rPr lang="ko-KR" altLang="en-US" dirty="0" smtClean="0"/>
              <a:t>노출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계약이 되지않은 위젯리스트의 경우는 비활성화 표시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ko-KR" altLang="en-US" dirty="0" smtClean="0"/>
              <a:t>클릭 시 </a:t>
            </a:r>
            <a:r>
              <a:rPr lang="en-US" altLang="ko-KR" dirty="0" smtClean="0"/>
              <a:t>h</a:t>
            </a:r>
            <a:r>
              <a:rPr lang="ko-KR" altLang="en-US" dirty="0" smtClean="0"/>
              <a:t>팝업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설정 할 대시보드 영역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smtClean="0"/>
              <a:t>이름 수정이 가능함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/>
              <a:t>삭제 </a:t>
            </a:r>
            <a:r>
              <a:rPr lang="ko-KR" altLang="en-US" dirty="0" smtClean="0"/>
              <a:t>버튼을 </a:t>
            </a:r>
            <a:r>
              <a:rPr lang="ko-KR" altLang="en-US" dirty="0"/>
              <a:t>누를 경우 팝업 </a:t>
            </a:r>
            <a:r>
              <a:rPr lang="en-US" altLang="ko-KR" dirty="0"/>
              <a:t>b</a:t>
            </a:r>
            <a:r>
              <a:rPr lang="ko-KR" altLang="en-US" dirty="0"/>
              <a:t>가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 smtClean="0"/>
              <a:t>대시보드가 </a:t>
            </a:r>
            <a:r>
              <a:rPr lang="ko-KR" altLang="en-US" dirty="0"/>
              <a:t>한 개인 경우 삭제가 되지 않음 </a:t>
            </a:r>
            <a:r>
              <a:rPr lang="en-US" altLang="ko-KR" dirty="0"/>
              <a:t>(</a:t>
            </a:r>
            <a:r>
              <a:rPr lang="ko-KR" altLang="en-US" dirty="0"/>
              <a:t>팝업 </a:t>
            </a:r>
            <a:r>
              <a:rPr lang="en-US" altLang="ko-KR" dirty="0"/>
              <a:t>c)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대시보드를 </a:t>
            </a:r>
            <a:r>
              <a:rPr lang="ko-KR" altLang="en-US" dirty="0"/>
              <a:t>추가 할 수 있음 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 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개수 확장은 문의하기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: </a:t>
            </a:r>
            <a:r>
              <a:rPr lang="ko-KR" altLang="en-US" dirty="0"/>
              <a:t>한도 개수 초과 시 팝업 </a:t>
            </a:r>
            <a:r>
              <a:rPr lang="en-US" altLang="ko-KR" dirty="0"/>
              <a:t>d</a:t>
            </a:r>
            <a:r>
              <a:rPr lang="ko-KR" altLang="en-US" dirty="0"/>
              <a:t> </a:t>
            </a:r>
            <a:r>
              <a:rPr lang="ko-KR" altLang="en-US" dirty="0" smtClean="0"/>
              <a:t>노출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 </a:t>
            </a:r>
            <a:r>
              <a:rPr lang="ko-KR" altLang="en-US" dirty="0" smtClean="0"/>
              <a:t>빠른 </a:t>
            </a:r>
            <a:r>
              <a:rPr lang="ko-KR" altLang="en-US" dirty="0" err="1" smtClean="0"/>
              <a:t>검색어</a:t>
            </a:r>
            <a:r>
              <a:rPr lang="ko-KR" altLang="en-US" dirty="0" smtClean="0"/>
              <a:t> 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분석에 필요한 내용을 버튼으로 설정하여 사용 할 수 있는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설정을 마치고 대시보드에서도 추가 삭제는 가능함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설정 개수가 초과 할 경우 팝업 </a:t>
            </a:r>
            <a:r>
              <a:rPr lang="en-US" altLang="ko-KR" dirty="0" smtClean="0"/>
              <a:t>d</a:t>
            </a:r>
            <a:r>
              <a:rPr lang="ko-KR" altLang="en-US" dirty="0" smtClean="0"/>
              <a:t>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4. </a:t>
            </a:r>
            <a:r>
              <a:rPr lang="ko-KR" altLang="en-US" dirty="0"/>
              <a:t>위젯 이동 및 크기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위젯을 선택하여 위치를 변경하거나 크기를 변경 할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* </a:t>
            </a:r>
            <a:r>
              <a:rPr lang="ko-KR" altLang="en-US" dirty="0"/>
              <a:t>위치 변경은 정해진 그리드의 영역에 따라 이동이 되며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      </a:t>
            </a:r>
            <a:r>
              <a:rPr lang="ko-KR" altLang="en-US" dirty="0"/>
              <a:t>크기는 위젯에 정해진 크기로만 변경이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5. </a:t>
            </a:r>
            <a:r>
              <a:rPr lang="ko-KR" altLang="en-US" dirty="0"/>
              <a:t>각 각의 위젯의 기능을 설정하는 버튼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각각의 세부적인 위젯의 설정 기능은 별도 페이지에서 정의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6. </a:t>
            </a:r>
            <a:r>
              <a:rPr lang="ko-KR" altLang="en-US" dirty="0"/>
              <a:t>선택 위젯을 삭제하는 버튼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버튼을 클릭 할 경우 팝업 </a:t>
            </a:r>
            <a:r>
              <a:rPr lang="en-US" altLang="ko-KR" dirty="0"/>
              <a:t>e</a:t>
            </a:r>
            <a:r>
              <a:rPr lang="ko-KR" altLang="en-US" dirty="0" smtClean="0"/>
              <a:t>가 노출됨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7.</a:t>
            </a:r>
            <a:r>
              <a:rPr lang="ko-KR" altLang="en-US" dirty="0"/>
              <a:t> 대시보드를 수정한 내역을 저장 또는 취소하는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취소 </a:t>
            </a:r>
            <a:r>
              <a:rPr lang="en-US" altLang="ko-KR" dirty="0"/>
              <a:t>: </a:t>
            </a:r>
            <a:r>
              <a:rPr lang="ko-KR" altLang="en-US" dirty="0"/>
              <a:t>수정 내역을 반영하지 않고 기존 상태로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팝업</a:t>
            </a:r>
            <a:r>
              <a:rPr lang="en-US" altLang="ko-KR" dirty="0" smtClean="0"/>
              <a:t>f </a:t>
            </a:r>
            <a:r>
              <a:rPr lang="ko-KR" altLang="en-US" dirty="0" smtClean="0"/>
              <a:t>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저장 </a:t>
            </a:r>
            <a:r>
              <a:rPr lang="en-US" altLang="ko-KR" dirty="0"/>
              <a:t>: </a:t>
            </a:r>
            <a:r>
              <a:rPr lang="ko-KR" altLang="en-US" dirty="0"/>
              <a:t>수정 내역을 반영하여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팝업</a:t>
            </a:r>
            <a:r>
              <a:rPr lang="en-US" altLang="ko-KR" dirty="0" smtClean="0"/>
              <a:t>g </a:t>
            </a:r>
            <a:r>
              <a:rPr lang="ko-KR" altLang="en-US" dirty="0" smtClean="0"/>
              <a:t>노출</a:t>
            </a:r>
            <a:endParaRPr lang="ko-KR" altLang="en-US" dirty="0"/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767" y="1386322"/>
            <a:ext cx="1073843" cy="193985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555039"/>
            <a:ext cx="168887" cy="168887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082699" y="1595178"/>
            <a:ext cx="1202162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빠른검색어</a:t>
            </a:r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 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SET</a:t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버즈차트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긍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부정 차트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긍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부정</a:t>
            </a:r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차트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매체별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비율 차트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감성어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TPO 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차트</a:t>
            </a:r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err="1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050" dirty="0" err="1" smtClean="0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감성어</a:t>
            </a:r>
            <a:r>
              <a:rPr lang="en-US" altLang="ko-KR" sz="1050" dirty="0" smtClean="0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br>
              <a:rPr lang="en-US" altLang="ko-KR" sz="1050" dirty="0" smtClean="0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TPO</a:t>
            </a:r>
            <a:r>
              <a:rPr lang="ko-KR" altLang="en-US" sz="1050" dirty="0" smtClean="0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차트</a:t>
            </a:r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05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포스트</a:t>
            </a:r>
            <a:endParaRPr lang="en-US" altLang="ko-KR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1072885" y="129773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91" name="직사각형 90"/>
          <p:cNvSpPr/>
          <p:nvPr/>
        </p:nvSpPr>
        <p:spPr>
          <a:xfrm>
            <a:off x="3675509" y="1347179"/>
            <a:ext cx="1385629" cy="20868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b="1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대시보드 </a:t>
            </a:r>
            <a:r>
              <a:rPr lang="en-US" altLang="ko-KR" sz="800" b="1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  |</a:t>
            </a:r>
            <a:endParaRPr lang="ko-KR" altLang="en-US" sz="8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59" y="1386134"/>
            <a:ext cx="132451" cy="13245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41" y="1393843"/>
            <a:ext cx="116154" cy="116154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858" y="1373494"/>
            <a:ext cx="159102" cy="159102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4673496" y="1317752"/>
            <a:ext cx="209383" cy="2800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3743249" y="1375021"/>
            <a:ext cx="476331" cy="14551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" name="사각형: 둥근 모서리 79"/>
          <p:cNvSpPr/>
          <p:nvPr/>
        </p:nvSpPr>
        <p:spPr>
          <a:xfrm>
            <a:off x="2152645" y="1705860"/>
            <a:ext cx="45719" cy="767894"/>
          </a:xfrm>
          <a:prstGeom prst="roundRect">
            <a:avLst/>
          </a:prstGeom>
          <a:solidFill>
            <a:srgbClr val="BFBFB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2249610" y="1242699"/>
            <a:ext cx="0" cy="47480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284861" y="1347179"/>
            <a:ext cx="1385629" cy="20868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b="1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유통산업분석</a:t>
            </a: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353" y="1379264"/>
            <a:ext cx="132451" cy="132451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628" y="1390768"/>
            <a:ext cx="116154" cy="116154"/>
          </a:xfrm>
          <a:prstGeom prst="rect">
            <a:avLst/>
          </a:prstGeom>
        </p:spPr>
      </p:pic>
      <p:sp>
        <p:nvSpPr>
          <p:cNvPr id="74" name="타원 73"/>
          <p:cNvSpPr/>
          <p:nvPr/>
        </p:nvSpPr>
        <p:spPr>
          <a:xfrm>
            <a:off x="2314870" y="130487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861" y="1634015"/>
            <a:ext cx="5424193" cy="4328324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97" name="직선 연결선 96"/>
          <p:cNvCxnSpPr/>
          <p:nvPr/>
        </p:nvCxnSpPr>
        <p:spPr>
          <a:xfrm>
            <a:off x="2719699" y="1555862"/>
            <a:ext cx="4956985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2" name="타원 101"/>
          <p:cNvSpPr/>
          <p:nvPr/>
        </p:nvSpPr>
        <p:spPr>
          <a:xfrm>
            <a:off x="2306051" y="163357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76" name="타원 75"/>
          <p:cNvSpPr/>
          <p:nvPr/>
        </p:nvSpPr>
        <p:spPr>
          <a:xfrm>
            <a:off x="2284861" y="239327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grpSp>
        <p:nvGrpSpPr>
          <p:cNvPr id="41" name="그룹 40"/>
          <p:cNvGrpSpPr/>
          <p:nvPr/>
        </p:nvGrpSpPr>
        <p:grpSpPr>
          <a:xfrm>
            <a:off x="4491840" y="4306823"/>
            <a:ext cx="324955" cy="132451"/>
            <a:chOff x="6094546" y="2564904"/>
            <a:chExt cx="324955" cy="132451"/>
          </a:xfrm>
        </p:grpSpPr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546" y="2564904"/>
              <a:ext cx="132451" cy="132451"/>
            </a:xfrm>
            <a:prstGeom prst="rect">
              <a:avLst/>
            </a:prstGeom>
          </p:spPr>
        </p:pic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7050" y="2564904"/>
              <a:ext cx="132451" cy="132451"/>
            </a:xfrm>
            <a:prstGeom prst="rect">
              <a:avLst/>
            </a:prstGeom>
          </p:spPr>
        </p:pic>
      </p:grpSp>
      <p:grpSp>
        <p:nvGrpSpPr>
          <p:cNvPr id="188" name="그룹 187"/>
          <p:cNvGrpSpPr/>
          <p:nvPr/>
        </p:nvGrpSpPr>
        <p:grpSpPr>
          <a:xfrm>
            <a:off x="7325943" y="2437989"/>
            <a:ext cx="324955" cy="132451"/>
            <a:chOff x="6094546" y="2564904"/>
            <a:chExt cx="324955" cy="132451"/>
          </a:xfrm>
        </p:grpSpPr>
        <p:pic>
          <p:nvPicPr>
            <p:cNvPr id="189" name="그림 18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546" y="2564904"/>
              <a:ext cx="132451" cy="132451"/>
            </a:xfrm>
            <a:prstGeom prst="rect">
              <a:avLst/>
            </a:prstGeom>
          </p:spPr>
        </p:pic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7050" y="2564904"/>
              <a:ext cx="132451" cy="132451"/>
            </a:xfrm>
            <a:prstGeom prst="rect">
              <a:avLst/>
            </a:prstGeom>
          </p:spPr>
        </p:pic>
      </p:grpSp>
      <p:grpSp>
        <p:nvGrpSpPr>
          <p:cNvPr id="191" name="그룹 190"/>
          <p:cNvGrpSpPr/>
          <p:nvPr/>
        </p:nvGrpSpPr>
        <p:grpSpPr>
          <a:xfrm>
            <a:off x="7322812" y="4306823"/>
            <a:ext cx="324955" cy="132451"/>
            <a:chOff x="6094546" y="2564904"/>
            <a:chExt cx="324955" cy="132451"/>
          </a:xfrm>
        </p:grpSpPr>
        <p:pic>
          <p:nvPicPr>
            <p:cNvPr id="192" name="그림 19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546" y="2564904"/>
              <a:ext cx="132451" cy="132451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7050" y="2564904"/>
              <a:ext cx="132451" cy="132451"/>
            </a:xfrm>
            <a:prstGeom prst="rect">
              <a:avLst/>
            </a:prstGeom>
          </p:spPr>
        </p:pic>
      </p:grpSp>
      <p:pic>
        <p:nvPicPr>
          <p:cNvPr id="197" name="그림 19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874" y="1649577"/>
            <a:ext cx="132451" cy="132451"/>
          </a:xfrm>
          <a:prstGeom prst="rect">
            <a:avLst/>
          </a:prstGeom>
        </p:spPr>
      </p:pic>
      <p:sp>
        <p:nvSpPr>
          <p:cNvPr id="77" name="타원 76"/>
          <p:cNvSpPr/>
          <p:nvPr/>
        </p:nvSpPr>
        <p:spPr>
          <a:xfrm>
            <a:off x="7248591" y="232331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157" name="타원 156"/>
          <p:cNvSpPr/>
          <p:nvPr/>
        </p:nvSpPr>
        <p:spPr>
          <a:xfrm>
            <a:off x="7453034" y="231994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  <p:grpSp>
        <p:nvGrpSpPr>
          <p:cNvPr id="279" name="그룹 278"/>
          <p:cNvGrpSpPr/>
          <p:nvPr/>
        </p:nvGrpSpPr>
        <p:grpSpPr>
          <a:xfrm>
            <a:off x="6767262" y="1374034"/>
            <a:ext cx="926197" cy="144016"/>
            <a:chOff x="8194139" y="4077072"/>
            <a:chExt cx="926197" cy="144016"/>
          </a:xfrm>
        </p:grpSpPr>
        <p:sp>
          <p:nvSpPr>
            <p:cNvPr id="280" name="모서리가 둥근 직사각형 279"/>
            <p:cNvSpPr/>
            <p:nvPr/>
          </p:nvSpPr>
          <p:spPr>
            <a:xfrm>
              <a:off x="8688288" y="4077072"/>
              <a:ext cx="432048" cy="14401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저장</a:t>
              </a:r>
            </a:p>
          </p:txBody>
        </p:sp>
        <p:sp>
          <p:nvSpPr>
            <p:cNvPr id="281" name="모서리가 둥근 직사각형 280"/>
            <p:cNvSpPr/>
            <p:nvPr/>
          </p:nvSpPr>
          <p:spPr>
            <a:xfrm>
              <a:off x="8194139" y="4077072"/>
              <a:ext cx="432048" cy="14401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</p:grpSp>
      <p:sp>
        <p:nvSpPr>
          <p:cNvPr id="282" name="타원 281"/>
          <p:cNvSpPr/>
          <p:nvPr/>
        </p:nvSpPr>
        <p:spPr>
          <a:xfrm>
            <a:off x="6662887" y="133472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  <p:sp>
        <p:nvSpPr>
          <p:cNvPr id="284" name="직사각형 283"/>
          <p:cNvSpPr/>
          <p:nvPr/>
        </p:nvSpPr>
        <p:spPr>
          <a:xfrm>
            <a:off x="6744072" y="845198"/>
            <a:ext cx="960895" cy="382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5" name="직사각형 284"/>
          <p:cNvSpPr/>
          <p:nvPr/>
        </p:nvSpPr>
        <p:spPr>
          <a:xfrm>
            <a:off x="1127448" y="817939"/>
            <a:ext cx="1146186" cy="449637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6" name="직사각형 285"/>
          <p:cNvSpPr/>
          <p:nvPr/>
        </p:nvSpPr>
        <p:spPr>
          <a:xfrm>
            <a:off x="2273634" y="815566"/>
            <a:ext cx="1161471" cy="44963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1127448" y="928319"/>
            <a:ext cx="1143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유통산업분석</a:t>
            </a:r>
          </a:p>
        </p:txBody>
      </p:sp>
      <p:sp>
        <p:nvSpPr>
          <p:cNvPr id="288" name="TextBox 287"/>
          <p:cNvSpPr txBox="1"/>
          <p:nvPr/>
        </p:nvSpPr>
        <p:spPr>
          <a:xfrm>
            <a:off x="2273635" y="928319"/>
            <a:ext cx="1158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대시보드 </a:t>
            </a:r>
            <a:r>
              <a:rPr lang="en-US" altLang="ko-KR" sz="105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endParaRPr lang="ko-KR" altLang="en-US" sz="105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3302331" y="2364168"/>
            <a:ext cx="209383" cy="280092"/>
            <a:chOff x="4825896" y="1470152"/>
            <a:chExt cx="209383" cy="280092"/>
          </a:xfrm>
        </p:grpSpPr>
        <p:pic>
          <p:nvPicPr>
            <p:cNvPr id="289" name="그림 28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141" y="1546243"/>
              <a:ext cx="116154" cy="116154"/>
            </a:xfrm>
            <a:prstGeom prst="rect">
              <a:avLst/>
            </a:prstGeom>
          </p:spPr>
        </p:pic>
        <p:sp>
          <p:nvSpPr>
            <p:cNvPr id="290" name="직사각형 289"/>
            <p:cNvSpPr/>
            <p:nvPr/>
          </p:nvSpPr>
          <p:spPr>
            <a:xfrm>
              <a:off x="4825896" y="1470152"/>
              <a:ext cx="209383" cy="2800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b="1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291" name="그룹 290"/>
          <p:cNvGrpSpPr/>
          <p:nvPr/>
        </p:nvGrpSpPr>
        <p:grpSpPr>
          <a:xfrm>
            <a:off x="2948897" y="4233002"/>
            <a:ext cx="209383" cy="280092"/>
            <a:chOff x="4825896" y="1470152"/>
            <a:chExt cx="209383" cy="280092"/>
          </a:xfrm>
        </p:grpSpPr>
        <p:pic>
          <p:nvPicPr>
            <p:cNvPr id="292" name="그림 29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141" y="1546243"/>
              <a:ext cx="116154" cy="116154"/>
            </a:xfrm>
            <a:prstGeom prst="rect">
              <a:avLst/>
            </a:prstGeom>
          </p:spPr>
        </p:pic>
        <p:sp>
          <p:nvSpPr>
            <p:cNvPr id="293" name="직사각형 292"/>
            <p:cNvSpPr/>
            <p:nvPr/>
          </p:nvSpPr>
          <p:spPr>
            <a:xfrm>
              <a:off x="4825896" y="1470152"/>
              <a:ext cx="209383" cy="2800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b="1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294" name="그룹 293"/>
          <p:cNvGrpSpPr/>
          <p:nvPr/>
        </p:nvGrpSpPr>
        <p:grpSpPr>
          <a:xfrm>
            <a:off x="5683450" y="4233002"/>
            <a:ext cx="209383" cy="280092"/>
            <a:chOff x="4825896" y="1470152"/>
            <a:chExt cx="209383" cy="280092"/>
          </a:xfrm>
        </p:grpSpPr>
        <p:pic>
          <p:nvPicPr>
            <p:cNvPr id="295" name="그림 29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141" y="1546243"/>
              <a:ext cx="116154" cy="116154"/>
            </a:xfrm>
            <a:prstGeom prst="rect">
              <a:avLst/>
            </a:prstGeom>
          </p:spPr>
        </p:pic>
        <p:sp>
          <p:nvSpPr>
            <p:cNvPr id="296" name="직사각형 295"/>
            <p:cNvSpPr/>
            <p:nvPr/>
          </p:nvSpPr>
          <p:spPr>
            <a:xfrm>
              <a:off x="4825896" y="1470152"/>
              <a:ext cx="209383" cy="2800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b="1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53" name="타원 52"/>
          <p:cNvSpPr/>
          <p:nvPr/>
        </p:nvSpPr>
        <p:spPr>
          <a:xfrm>
            <a:off x="8472264" y="5085184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745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</a:t>
            </a:r>
            <a:r>
              <a:rPr lang="en-US" altLang="ko-KR" dirty="0" smtClean="0"/>
              <a:t>login </a:t>
            </a:r>
            <a:r>
              <a:rPr lang="en-US" altLang="ko-KR" dirty="0"/>
              <a:t>&gt; </a:t>
            </a:r>
            <a:r>
              <a:rPr lang="ko-KR" altLang="en-US" dirty="0" smtClean="0"/>
              <a:t>간편 분석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 smtClean="0"/>
              <a:t>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a. </a:t>
            </a:r>
            <a:r>
              <a:rPr lang="ko-KR" altLang="en-US" dirty="0" smtClean="0"/>
              <a:t>위젯 목록에서 동일한 위젯을 선택했을 경우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b. My biz</a:t>
            </a:r>
            <a:r>
              <a:rPr lang="ko-KR" altLang="en-US" dirty="0" smtClean="0"/>
              <a:t>의 탭의 삭제버튼을 누를 경우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c. </a:t>
            </a:r>
            <a:r>
              <a:rPr lang="ko-KR" altLang="en-US" dirty="0" smtClean="0"/>
              <a:t>팝업 </a:t>
            </a:r>
            <a:r>
              <a:rPr lang="en-US" altLang="ko-KR" dirty="0" smtClean="0"/>
              <a:t>b</a:t>
            </a:r>
            <a:r>
              <a:rPr lang="ko-KR" altLang="en-US" dirty="0" smtClean="0"/>
              <a:t>에서 확인을 눌렀을 경우 </a:t>
            </a:r>
            <a:r>
              <a:rPr lang="en-US" altLang="ko-KR" dirty="0" smtClean="0"/>
              <a:t>My biz</a:t>
            </a:r>
            <a:r>
              <a:rPr lang="ko-KR" altLang="en-US" dirty="0" smtClean="0"/>
              <a:t>가 한 개인 경우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d. My biz</a:t>
            </a:r>
            <a:r>
              <a:rPr lang="ko-KR" altLang="en-US" dirty="0" smtClean="0"/>
              <a:t>의 개수가 최대 일 때 추가 버튼을 누르면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e. </a:t>
            </a:r>
            <a:r>
              <a:rPr lang="ko-KR" altLang="en-US" dirty="0" smtClean="0"/>
              <a:t>위젯에서 삭제 버튼을 눌렀을 때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f. </a:t>
            </a:r>
            <a:r>
              <a:rPr lang="ko-KR" altLang="en-US" dirty="0"/>
              <a:t>대시보드 취소 버튼을 눌렀을 때 노출되는 </a:t>
            </a:r>
            <a:r>
              <a:rPr lang="ko-KR" altLang="en-US" dirty="0" smtClean="0"/>
              <a:t>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g. </a:t>
            </a:r>
            <a:r>
              <a:rPr lang="ko-KR" altLang="en-US" dirty="0" smtClean="0"/>
              <a:t>대시보드 저장 버튼을 눌렀을 때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h. </a:t>
            </a:r>
            <a:r>
              <a:rPr lang="ko-KR" altLang="en-US" dirty="0" smtClean="0"/>
              <a:t>계약되지 않은 위젯리스트를 클릭 시 노출되는 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grpSp>
        <p:nvGrpSpPr>
          <p:cNvPr id="90" name="그룹 89"/>
          <p:cNvGrpSpPr/>
          <p:nvPr/>
        </p:nvGrpSpPr>
        <p:grpSpPr>
          <a:xfrm>
            <a:off x="3656990" y="1243944"/>
            <a:ext cx="3013378" cy="1506973"/>
            <a:chOff x="523452" y="2358565"/>
            <a:chExt cx="3013378" cy="1506973"/>
          </a:xfrm>
        </p:grpSpPr>
        <p:sp>
          <p:nvSpPr>
            <p:cNvPr id="51" name="직사각형 50"/>
            <p:cNvSpPr/>
            <p:nvPr/>
          </p:nvSpPr>
          <p:spPr>
            <a:xfrm>
              <a:off x="523452" y="2358565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 확인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23452" y="2687963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219435" y="352336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2081743" y="352336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3452" y="3011968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“</a:t>
              </a:r>
              <a:r>
                <a:rPr lang="ko-KR" altLang="en-US" sz="800" b="1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대시보드 </a:t>
              </a:r>
              <a:r>
                <a:rPr lang="en-US" altLang="ko-KR" sz="800" b="1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name”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항목을 삭제하시겠습니까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2445678"/>
              <a:ext cx="156469" cy="156469"/>
            </a:xfrm>
            <a:prstGeom prst="rect">
              <a:avLst/>
            </a:prstGeom>
          </p:spPr>
        </p:pic>
      </p:grpSp>
      <p:grpSp>
        <p:nvGrpSpPr>
          <p:cNvPr id="89" name="그룹 88"/>
          <p:cNvGrpSpPr/>
          <p:nvPr/>
        </p:nvGrpSpPr>
        <p:grpSpPr>
          <a:xfrm>
            <a:off x="428240" y="2958178"/>
            <a:ext cx="3013378" cy="1506973"/>
            <a:chOff x="3595679" y="2358565"/>
            <a:chExt cx="3013378" cy="1506973"/>
          </a:xfrm>
        </p:grpSpPr>
        <p:sp>
          <p:nvSpPr>
            <p:cNvPr id="56" name="모서리가 둥근 직사각형 55"/>
            <p:cNvSpPr/>
            <p:nvPr/>
          </p:nvSpPr>
          <p:spPr>
            <a:xfrm>
              <a:off x="4768094" y="3525421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595679" y="3020035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최소 한 개의 항목이 존재해야 하기 때문에 삭제 할 수 없습니다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595679" y="2358565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 확인</a:t>
              </a: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3595679" y="2687963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2445678"/>
              <a:ext cx="156469" cy="156469"/>
            </a:xfrm>
            <a:prstGeom prst="rect">
              <a:avLst/>
            </a:prstGeom>
          </p:spPr>
        </p:pic>
      </p:grpSp>
      <p:grpSp>
        <p:nvGrpSpPr>
          <p:cNvPr id="91" name="그룹 90"/>
          <p:cNvGrpSpPr/>
          <p:nvPr/>
        </p:nvGrpSpPr>
        <p:grpSpPr>
          <a:xfrm>
            <a:off x="3656990" y="2958178"/>
            <a:ext cx="3013378" cy="1506973"/>
            <a:chOff x="523452" y="4041596"/>
            <a:chExt cx="3013378" cy="1506973"/>
          </a:xfrm>
        </p:grpSpPr>
        <p:sp>
          <p:nvSpPr>
            <p:cNvPr id="59" name="TextBox 58"/>
            <p:cNvSpPr txBox="1"/>
            <p:nvPr/>
          </p:nvSpPr>
          <p:spPr>
            <a:xfrm>
              <a:off x="523452" y="4691301"/>
              <a:ext cx="301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최대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추가 개수를 초과하였습니다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추가하시고 싶은 경우 고객센터로 문의 주시기 바랍니다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23452" y="4041596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추가 확인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23452" y="4370994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4128709"/>
              <a:ext cx="156469" cy="156469"/>
            </a:xfrm>
            <a:prstGeom prst="rect">
              <a:avLst/>
            </a:prstGeom>
          </p:spPr>
        </p:pic>
        <p:sp>
          <p:nvSpPr>
            <p:cNvPr id="66" name="모서리가 둥근 직사각형 65"/>
            <p:cNvSpPr/>
            <p:nvPr/>
          </p:nvSpPr>
          <p:spPr>
            <a:xfrm>
              <a:off x="1695866" y="5163464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435754" y="1233987"/>
            <a:ext cx="3013378" cy="1506973"/>
            <a:chOff x="3595679" y="4872625"/>
            <a:chExt cx="3013378" cy="1506973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4768094" y="6039481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595679" y="5481091"/>
              <a:ext cx="301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동일한 위젯을 추가하실 수 없습니다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확인해주세요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3595679" y="4872625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 확인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595679" y="5202023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93" name="타원 92"/>
          <p:cNvSpPr/>
          <p:nvPr/>
        </p:nvSpPr>
        <p:spPr>
          <a:xfrm>
            <a:off x="381236" y="119410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94" name="타원 93"/>
          <p:cNvSpPr/>
          <p:nvPr/>
        </p:nvSpPr>
        <p:spPr>
          <a:xfrm>
            <a:off x="3583665" y="119897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95" name="타원 94"/>
          <p:cNvSpPr/>
          <p:nvPr/>
        </p:nvSpPr>
        <p:spPr>
          <a:xfrm>
            <a:off x="3588072" y="292333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d</a:t>
            </a:r>
            <a:endParaRPr lang="ko-KR" altLang="en-US" sz="1050" b="1" dirty="0"/>
          </a:p>
        </p:txBody>
      </p:sp>
      <p:sp>
        <p:nvSpPr>
          <p:cNvPr id="96" name="타원 95"/>
          <p:cNvSpPr/>
          <p:nvPr/>
        </p:nvSpPr>
        <p:spPr>
          <a:xfrm>
            <a:off x="381236" y="292333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c</a:t>
            </a:r>
            <a:endParaRPr lang="ko-KR" altLang="en-US" sz="1050" b="1" dirty="0"/>
          </a:p>
        </p:txBody>
      </p:sp>
      <p:grpSp>
        <p:nvGrpSpPr>
          <p:cNvPr id="40" name="그룹 39"/>
          <p:cNvGrpSpPr/>
          <p:nvPr/>
        </p:nvGrpSpPr>
        <p:grpSpPr>
          <a:xfrm>
            <a:off x="6821120" y="2981223"/>
            <a:ext cx="3013378" cy="1506973"/>
            <a:chOff x="523452" y="5674879"/>
            <a:chExt cx="3013378" cy="1506973"/>
          </a:xfrm>
        </p:grpSpPr>
        <p:sp>
          <p:nvSpPr>
            <p:cNvPr id="41" name="직사각형 40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 확인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219435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2081743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선택하신 위젯을 삭제하시겠습니까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47" name="타원 46"/>
          <p:cNvSpPr/>
          <p:nvPr/>
        </p:nvSpPr>
        <p:spPr>
          <a:xfrm>
            <a:off x="6774117" y="295229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e</a:t>
            </a:r>
            <a:endParaRPr lang="ko-KR" altLang="en-US" sz="1050" b="1" dirty="0"/>
          </a:p>
        </p:txBody>
      </p:sp>
      <p:grpSp>
        <p:nvGrpSpPr>
          <p:cNvPr id="68" name="그룹 67"/>
          <p:cNvGrpSpPr/>
          <p:nvPr/>
        </p:nvGrpSpPr>
        <p:grpSpPr>
          <a:xfrm>
            <a:off x="381236" y="4586323"/>
            <a:ext cx="3013378" cy="1506973"/>
            <a:chOff x="523452" y="5674879"/>
            <a:chExt cx="3013378" cy="1506973"/>
          </a:xfrm>
        </p:grpSpPr>
        <p:sp>
          <p:nvSpPr>
            <p:cNvPr id="69" name="직사각형 68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1219435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2081743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대시보드 변경 사항을 </a:t>
              </a:r>
              <a:r>
                <a:rPr lang="ko-KR" altLang="en-US" sz="800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취소하시겟습니까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75" name="타원 74"/>
          <p:cNvSpPr/>
          <p:nvPr/>
        </p:nvSpPr>
        <p:spPr>
          <a:xfrm>
            <a:off x="307911" y="455673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f</a:t>
            </a:r>
            <a:endParaRPr lang="ko-KR" altLang="en-US" sz="1050" b="1" dirty="0"/>
          </a:p>
        </p:txBody>
      </p:sp>
      <p:grpSp>
        <p:nvGrpSpPr>
          <p:cNvPr id="76" name="그룹 75"/>
          <p:cNvGrpSpPr/>
          <p:nvPr/>
        </p:nvGrpSpPr>
        <p:grpSpPr>
          <a:xfrm>
            <a:off x="3672259" y="4583802"/>
            <a:ext cx="3013378" cy="1506973"/>
            <a:chOff x="523452" y="5674879"/>
            <a:chExt cx="3013378" cy="1506973"/>
          </a:xfrm>
        </p:grpSpPr>
        <p:sp>
          <p:nvSpPr>
            <p:cNvPr id="79" name="직사각형 78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4" name="모서리가 둥근 직사각형 83"/>
            <p:cNvSpPr/>
            <p:nvPr/>
          </p:nvSpPr>
          <p:spPr>
            <a:xfrm>
              <a:off x="1219435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2081743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대시보드 변경 사항을 저장하시겠습니까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92" name="타원 91"/>
          <p:cNvSpPr/>
          <p:nvPr/>
        </p:nvSpPr>
        <p:spPr>
          <a:xfrm>
            <a:off x="3598934" y="455421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g</a:t>
            </a:r>
            <a:endParaRPr lang="ko-KR" altLang="en-US" sz="1050" b="1" dirty="0"/>
          </a:p>
        </p:txBody>
      </p:sp>
      <p:grpSp>
        <p:nvGrpSpPr>
          <p:cNvPr id="67" name="그룹 66"/>
          <p:cNvGrpSpPr/>
          <p:nvPr/>
        </p:nvGrpSpPr>
        <p:grpSpPr>
          <a:xfrm>
            <a:off x="6827038" y="4583802"/>
            <a:ext cx="3013378" cy="1506973"/>
            <a:chOff x="523452" y="5674879"/>
            <a:chExt cx="3013378" cy="1506973"/>
          </a:xfrm>
        </p:grpSpPr>
        <p:sp>
          <p:nvSpPr>
            <p:cNvPr id="97" name="직사각형 96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1219435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2081743" y="683968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취소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사용을 위해서는 고객센터에 문의해주시기 바랍니다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03" name="타원 102"/>
          <p:cNvSpPr/>
          <p:nvPr/>
        </p:nvSpPr>
        <p:spPr>
          <a:xfrm>
            <a:off x="6753713" y="455421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h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38690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/>
          <p:nvPr/>
        </p:nvSpPr>
        <p:spPr>
          <a:xfrm>
            <a:off x="647450" y="4638324"/>
            <a:ext cx="2384474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23"/>
            <a:r>
              <a:rPr lang="ko-KR" altLang="en-US" sz="3600" b="1" spc="97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</a:rPr>
              <a:t>화면 구성 </a:t>
            </a:r>
            <a:endParaRPr lang="en-US" altLang="ko-KR" sz="3600" b="1" spc="97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</a:endParaRPr>
          </a:p>
          <a:p>
            <a:pPr marL="11723"/>
            <a:endParaRPr lang="en-US" altLang="ko-KR" sz="2400" b="1" spc="97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</a:endParaRPr>
          </a:p>
          <a:p>
            <a:pPr marL="11723"/>
            <a:r>
              <a:rPr lang="en-US" altLang="ko-KR" sz="2400" b="1" spc="97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</a:rPr>
              <a:t>- TrendUp4.0</a:t>
            </a:r>
            <a:endParaRPr sz="24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600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27" y="1085694"/>
            <a:ext cx="4267278" cy="3076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304" y="2830171"/>
            <a:ext cx="4252760" cy="306633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smtClean="0"/>
              <a:t>간편 분석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빠른검색어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a. </a:t>
            </a:r>
            <a:r>
              <a:rPr lang="ko-KR" altLang="en-US" dirty="0" err="1" smtClean="0"/>
              <a:t>빠른검색어</a:t>
            </a:r>
            <a:r>
              <a:rPr lang="ko-KR" altLang="en-US" dirty="0" smtClean="0"/>
              <a:t>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</a:t>
            </a:r>
            <a:r>
              <a:rPr lang="en-US" altLang="ko-KR" dirty="0"/>
              <a:t>1. </a:t>
            </a:r>
            <a:r>
              <a:rPr lang="ko-KR" altLang="en-US" dirty="0" err="1" smtClean="0"/>
              <a:t>빠른검색어</a:t>
            </a:r>
            <a:r>
              <a:rPr lang="ko-KR" altLang="en-US" dirty="0" smtClean="0"/>
              <a:t> 명 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대시보드에 등록될 이름 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err="1"/>
              <a:t>검색어명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빠른검색어로</a:t>
            </a:r>
            <a:r>
              <a:rPr lang="ko-KR" altLang="en-US" dirty="0"/>
              <a:t> 등록할 명칭을 입력하세요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그리고 </a:t>
            </a:r>
            <a:r>
              <a:rPr lang="en-US" altLang="ko-KR" dirty="0"/>
              <a:t>:</a:t>
            </a:r>
            <a:r>
              <a:rPr lang="ko-KR" altLang="en-US" dirty="0"/>
              <a:t> 입력한 단어가 동시에 포함된 문서 </a:t>
            </a:r>
            <a:r>
              <a:rPr lang="ko-KR" altLang="en-US" dirty="0" smtClean="0"/>
              <a:t>검색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20</a:t>
            </a:r>
            <a:r>
              <a:rPr lang="ko-KR" altLang="en-US" dirty="0"/>
              <a:t>개까지 가능</a:t>
            </a:r>
            <a:r>
              <a:rPr lang="en-US" altLang="ko-KR" dirty="0"/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/>
              <a:t>또는 </a:t>
            </a:r>
            <a:r>
              <a:rPr lang="en-US" altLang="ko-KR" dirty="0"/>
              <a:t>: </a:t>
            </a:r>
            <a:r>
              <a:rPr lang="ko-KR" altLang="en-US" dirty="0"/>
              <a:t>입력한 단어 중 하나가 포함된 문서 </a:t>
            </a:r>
            <a:r>
              <a:rPr lang="ko-KR" altLang="en-US" dirty="0" smtClean="0"/>
              <a:t>검색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20</a:t>
            </a:r>
            <a:r>
              <a:rPr lang="ko-KR" altLang="en-US" dirty="0"/>
              <a:t>개까지 가능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- </a:t>
            </a:r>
            <a:r>
              <a:rPr lang="ko-KR" altLang="en-US" dirty="0"/>
              <a:t>제외 </a:t>
            </a:r>
            <a:r>
              <a:rPr lang="en-US" altLang="ko-KR" dirty="0"/>
              <a:t>: </a:t>
            </a:r>
            <a:r>
              <a:rPr lang="ko-KR" altLang="en-US" dirty="0"/>
              <a:t>입력한 단어가 포함된 문서는 </a:t>
            </a:r>
            <a:r>
              <a:rPr lang="ko-KR" altLang="en-US" dirty="0" smtClean="0"/>
              <a:t>제외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20</a:t>
            </a:r>
            <a:r>
              <a:rPr lang="ko-KR" altLang="en-US" dirty="0"/>
              <a:t>개까지 가능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smtClean="0"/>
              <a:t>      </a:t>
            </a:r>
            <a:br>
              <a:rPr lang="en-US" altLang="ko-KR" dirty="0" smtClean="0"/>
            </a:br>
            <a:r>
              <a:rPr lang="en-US" altLang="ko-KR" dirty="0" smtClean="0"/>
              <a:t>   2. </a:t>
            </a:r>
            <a:r>
              <a:rPr lang="ko-KR" altLang="en-US" dirty="0" err="1" smtClean="0"/>
              <a:t>빠른검색어로</a:t>
            </a:r>
            <a:r>
              <a:rPr lang="ko-KR" altLang="en-US" dirty="0" smtClean="0"/>
              <a:t> 등록된 리스트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등록한 빠른 </a:t>
            </a:r>
            <a:r>
              <a:rPr lang="ko-KR" altLang="en-US" dirty="0" err="1" smtClean="0"/>
              <a:t>검색어</a:t>
            </a:r>
            <a:r>
              <a:rPr lang="ko-KR" altLang="en-US" dirty="0" smtClean="0"/>
              <a:t> 조회 및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 </a:t>
            </a:r>
            <a:r>
              <a:rPr lang="ko-KR" altLang="en-US" dirty="0" err="1" smtClean="0"/>
              <a:t>즐겨찾기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폴더 관리 가능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폴더 관리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빠른 </a:t>
            </a:r>
            <a:r>
              <a:rPr lang="ko-KR" altLang="en-US" dirty="0" err="1" smtClean="0"/>
              <a:t>검색어를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하이어라키</a:t>
            </a:r>
            <a:r>
              <a:rPr lang="ko-KR" altLang="en-US" dirty="0" smtClean="0"/>
              <a:t> 구조로 관리 가능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          </a:t>
            </a:r>
            <a:r>
              <a:rPr lang="ko-KR" altLang="en-US" dirty="0" smtClean="0"/>
              <a:t>편집을 누르면 폴더를 추가 하거나 이동이 가능한 상태로 변경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삭제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폴더와 등록된 </a:t>
            </a:r>
            <a:r>
              <a:rPr lang="ko-KR" altLang="en-US" dirty="0" err="1" smtClean="0"/>
              <a:t>빠른검색어</a:t>
            </a:r>
            <a:r>
              <a:rPr lang="ko-KR" altLang="en-US" dirty="0" smtClean="0"/>
              <a:t> 삭제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    </a:t>
            </a:r>
            <a:r>
              <a:rPr lang="ko-KR" altLang="en-US" dirty="0" err="1" smtClean="0"/>
              <a:t>삭제시</a:t>
            </a:r>
            <a:r>
              <a:rPr lang="ko-KR" altLang="en-US" dirty="0" smtClean="0"/>
              <a:t> 팝업 노출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다음장</a:t>
            </a:r>
            <a:r>
              <a:rPr lang="ko-KR" altLang="en-US" dirty="0" smtClean="0"/>
              <a:t> </a:t>
            </a:r>
            <a:r>
              <a:rPr lang="en-US" altLang="ko-KR" dirty="0" smtClean="0"/>
              <a:t>c</a:t>
            </a:r>
            <a:r>
              <a:rPr lang="ko-KR" altLang="en-US" dirty="0" smtClean="0"/>
              <a:t>팝업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즐겨 찾기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화면에 노출되는 </a:t>
            </a:r>
            <a:r>
              <a:rPr lang="ko-KR" altLang="en-US" dirty="0" err="1" smtClean="0"/>
              <a:t>빠른검색어</a:t>
            </a:r>
            <a:r>
              <a:rPr lang="ko-KR" altLang="en-US" dirty="0"/>
              <a:t> </a:t>
            </a:r>
            <a:r>
              <a:rPr lang="ko-KR" altLang="en-US" dirty="0" smtClean="0"/>
              <a:t>설정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20</a:t>
            </a:r>
            <a:r>
              <a:rPr lang="ko-KR" altLang="en-US" dirty="0"/>
              <a:t>개까지 가능</a:t>
            </a:r>
            <a:r>
              <a:rPr lang="en-US" altLang="ko-KR" dirty="0"/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          </a:t>
            </a:r>
            <a:r>
              <a:rPr lang="ko-KR" altLang="en-US" dirty="0" smtClean="0"/>
              <a:t>개수 초과시 팝업 노출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다음장</a:t>
            </a:r>
            <a:r>
              <a:rPr lang="ko-KR" altLang="en-US" dirty="0" smtClean="0"/>
              <a:t> </a:t>
            </a:r>
            <a:r>
              <a:rPr lang="en-US" altLang="ko-KR" dirty="0" smtClean="0"/>
              <a:t>d</a:t>
            </a:r>
            <a:r>
              <a:rPr lang="ko-KR" altLang="en-US" dirty="0" smtClean="0"/>
              <a:t>팝업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  - 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폴더명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빠른검색어명</a:t>
            </a:r>
            <a:r>
              <a:rPr lang="ko-KR" altLang="en-US" dirty="0" smtClean="0"/>
              <a:t> 수정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3. </a:t>
            </a:r>
            <a:r>
              <a:rPr lang="ko-KR" altLang="en-US" dirty="0"/>
              <a:t>비교 </a:t>
            </a:r>
            <a:r>
              <a:rPr lang="ko-KR" altLang="en-US" dirty="0" err="1"/>
              <a:t>검색어를</a:t>
            </a:r>
            <a:r>
              <a:rPr lang="ko-KR" altLang="en-US" dirty="0"/>
              <a:t> 저장하는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4. </a:t>
            </a:r>
            <a:r>
              <a:rPr lang="ko-KR" altLang="en-US" dirty="0"/>
              <a:t>등록 설정을 완료하는 버튼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5. </a:t>
            </a:r>
            <a:r>
              <a:rPr lang="ko-KR" altLang="en-US" dirty="0" smtClean="0"/>
              <a:t>도움말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- </a:t>
            </a:r>
            <a:r>
              <a:rPr lang="ko-KR" altLang="en-US" dirty="0" smtClean="0"/>
              <a:t>빠른 </a:t>
            </a:r>
            <a:r>
              <a:rPr lang="ko-KR" altLang="en-US" dirty="0" err="1" smtClean="0"/>
              <a:t>검색어</a:t>
            </a:r>
            <a:r>
              <a:rPr lang="ko-KR" altLang="en-US" dirty="0" smtClean="0"/>
              <a:t> 설정에서 필요한 설명을 볼 수 있음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- </a:t>
            </a:r>
            <a:r>
              <a:rPr lang="ko-KR" altLang="en-US" dirty="0" err="1" smtClean="0"/>
              <a:t>툴팁</a:t>
            </a:r>
            <a:r>
              <a:rPr lang="ko-KR" altLang="en-US" dirty="0" smtClean="0"/>
              <a:t> 기능으로 마우스 오버 기능 지원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</a:t>
            </a:r>
            <a:r>
              <a:rPr lang="en-US" altLang="ko-KR" dirty="0"/>
              <a:t>. </a:t>
            </a:r>
            <a:r>
              <a:rPr lang="ko-KR" altLang="en-US" dirty="0"/>
              <a:t>위젯 설정 완료 버튼을 누르면 노출되는 </a:t>
            </a:r>
            <a:r>
              <a:rPr lang="ko-KR" altLang="en-US" dirty="0" smtClean="0"/>
              <a:t>팝업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</a:t>
            </a:r>
            <a:r>
              <a:rPr lang="ko-KR" altLang="en-US" dirty="0" smtClean="0"/>
              <a:t>위젯 사이즈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err="1" smtClean="0"/>
              <a:t>빠른검색어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사이즈 고정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grpSp>
        <p:nvGrpSpPr>
          <p:cNvPr id="123" name="그룹 122"/>
          <p:cNvGrpSpPr/>
          <p:nvPr/>
        </p:nvGrpSpPr>
        <p:grpSpPr>
          <a:xfrm>
            <a:off x="5190742" y="479367"/>
            <a:ext cx="3081028" cy="1212654"/>
            <a:chOff x="8599923" y="1343815"/>
            <a:chExt cx="3081028" cy="1212654"/>
          </a:xfrm>
        </p:grpSpPr>
        <p:sp>
          <p:nvSpPr>
            <p:cNvPr id="120" name="사각형 설명선 119"/>
            <p:cNvSpPr/>
            <p:nvPr/>
          </p:nvSpPr>
          <p:spPr>
            <a:xfrm>
              <a:off x="8599923" y="1343815"/>
              <a:ext cx="3081028" cy="1212654"/>
            </a:xfrm>
            <a:prstGeom prst="wedgeRectCallout">
              <a:avLst>
                <a:gd name="adj1" fmla="val -71707"/>
                <a:gd name="adj2" fmla="val 12660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8599923" y="1431170"/>
              <a:ext cx="307327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* </a:t>
              </a:r>
              <a:r>
                <a:rPr lang="ko-KR" altLang="en-US" sz="800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빠른검색어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설정 안내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endPara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 err="1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검색어명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 err="1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빠른검색어로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등록할 명칭을 입력하세요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반드시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입력한 단어가 동시에 포함된 문서 검색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(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최대 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개까지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가능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</a:t>
              </a:r>
              <a:b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또는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입력한 단어 중 하나가 포함된 문서 검색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(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최대 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개까지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가능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</a:t>
              </a:r>
              <a:b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제외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입력한 단어가 포함된 문서는 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제외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최대 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개까지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가능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/>
              </a:r>
              <a:b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</a:b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-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저장 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: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입력한 정보로 빠른 </a:t>
              </a:r>
              <a:r>
                <a:rPr lang="ko-KR" altLang="en-US" sz="800" dirty="0" err="1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지정</a:t>
              </a:r>
              <a:endPara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181" name="타원 180"/>
          <p:cNvSpPr/>
          <p:nvPr/>
        </p:nvSpPr>
        <p:spPr>
          <a:xfrm>
            <a:off x="557231" y="103543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182" name="타원 181"/>
          <p:cNvSpPr/>
          <p:nvPr/>
        </p:nvSpPr>
        <p:spPr>
          <a:xfrm>
            <a:off x="622477" y="137235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83" name="타원 182"/>
          <p:cNvSpPr/>
          <p:nvPr/>
        </p:nvSpPr>
        <p:spPr>
          <a:xfrm>
            <a:off x="2325117" y="378002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184" name="타원 183"/>
          <p:cNvSpPr/>
          <p:nvPr/>
        </p:nvSpPr>
        <p:spPr>
          <a:xfrm>
            <a:off x="2992148" y="139392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85" name="타원 184"/>
          <p:cNvSpPr/>
          <p:nvPr/>
        </p:nvSpPr>
        <p:spPr>
          <a:xfrm>
            <a:off x="1762991" y="378002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cxnSp>
        <p:nvCxnSpPr>
          <p:cNvPr id="10" name="꺾인 연결선 9"/>
          <p:cNvCxnSpPr/>
          <p:nvPr/>
        </p:nvCxnSpPr>
        <p:spPr>
          <a:xfrm>
            <a:off x="4756585" y="1540574"/>
            <a:ext cx="2631057" cy="1489174"/>
          </a:xfrm>
          <a:prstGeom prst="bentConnector3">
            <a:avLst>
              <a:gd name="adj1" fmla="val 8245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2" name="그룹 751"/>
          <p:cNvGrpSpPr/>
          <p:nvPr/>
        </p:nvGrpSpPr>
        <p:grpSpPr>
          <a:xfrm>
            <a:off x="8530196" y="4902899"/>
            <a:ext cx="3013378" cy="1506973"/>
            <a:chOff x="523452" y="5674879"/>
            <a:chExt cx="3013378" cy="1506973"/>
          </a:xfrm>
        </p:grpSpPr>
        <p:sp>
          <p:nvSpPr>
            <p:cNvPr id="753" name="직사각형 752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754" name="직사각형 753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55" name="모서리가 둥근 직사각형 754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756" name="TextBox 755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57" name="그림 75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758" name="타원 757"/>
          <p:cNvSpPr/>
          <p:nvPr/>
        </p:nvSpPr>
        <p:spPr>
          <a:xfrm>
            <a:off x="8483193" y="487396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101" name="타원 100"/>
          <p:cNvSpPr/>
          <p:nvPr/>
        </p:nvSpPr>
        <p:spPr>
          <a:xfrm>
            <a:off x="4296339" y="105831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5" name="타원 4"/>
          <p:cNvSpPr/>
          <p:nvPr/>
        </p:nvSpPr>
        <p:spPr>
          <a:xfrm>
            <a:off x="622477" y="4509120"/>
            <a:ext cx="937019" cy="937019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폴더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구조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아님</a:t>
            </a:r>
          </a:p>
        </p:txBody>
      </p:sp>
      <p:sp>
        <p:nvSpPr>
          <p:cNvPr id="9" name="타원 8"/>
          <p:cNvSpPr/>
          <p:nvPr/>
        </p:nvSpPr>
        <p:spPr>
          <a:xfrm>
            <a:off x="2423592" y="4811144"/>
            <a:ext cx="1080120" cy="47607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제한개수는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관리자에서 설저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8038" y="1779376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4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smtClean="0"/>
              <a:t>간편 분석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빠른검색어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3839577" y="741690"/>
            <a:ext cx="3013378" cy="1506973"/>
            <a:chOff x="523452" y="2358565"/>
            <a:chExt cx="3013378" cy="1506973"/>
          </a:xfrm>
        </p:grpSpPr>
        <p:sp>
          <p:nvSpPr>
            <p:cNvPr id="4" name="직사각형 3"/>
            <p:cNvSpPr/>
            <p:nvPr/>
          </p:nvSpPr>
          <p:spPr>
            <a:xfrm>
              <a:off x="523452" y="2358565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즐겨찾기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23452" y="2687963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95867" y="352336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3452" y="3011968"/>
              <a:ext cx="301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최대 추가 개수를 초과하였습니다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추가하시고 싶은 경우 고객센터로 문의 주시기 바랍니다</a:t>
              </a:r>
              <a:r>
                <a:rPr lang="en-US" altLang="ko-KR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2445678"/>
              <a:ext cx="156469" cy="156469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18341" y="731733"/>
            <a:ext cx="3013378" cy="1506973"/>
            <a:chOff x="3595679" y="4872625"/>
            <a:chExt cx="3013378" cy="1506973"/>
          </a:xfrm>
        </p:grpSpPr>
        <p:sp>
          <p:nvSpPr>
            <p:cNvPr id="12" name="TextBox 11"/>
            <p:cNvSpPr txBox="1"/>
            <p:nvPr/>
          </p:nvSpPr>
          <p:spPr>
            <a:xfrm>
              <a:off x="3595679" y="5481091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err="1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빠른검색어를</a:t>
              </a:r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ko-KR" altLang="en-US" sz="8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삭제하시겠습니까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595679" y="4872625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삭제 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95679" y="5202023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16" name="타원 15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c</a:t>
            </a:r>
            <a:endParaRPr lang="ko-KR" altLang="en-US" sz="1050" b="1" dirty="0"/>
          </a:p>
        </p:txBody>
      </p:sp>
      <p:sp>
        <p:nvSpPr>
          <p:cNvPr id="17" name="타원 16"/>
          <p:cNvSpPr/>
          <p:nvPr/>
        </p:nvSpPr>
        <p:spPr>
          <a:xfrm>
            <a:off x="3766252" y="69672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d</a:t>
            </a:r>
            <a:endParaRPr lang="ko-KR" altLang="en-US" sz="1050" b="1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323658" y="1906491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확인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85966" y="1906491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427980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 smtClean="0"/>
              <a:t>간편 분석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검색어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SET)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</a:t>
            </a:r>
            <a:r>
              <a:rPr lang="en-US" altLang="ko-KR" dirty="0"/>
              <a:t>. </a:t>
            </a:r>
            <a:r>
              <a:rPr lang="ko-KR" altLang="en-US" dirty="0" err="1" smtClean="0"/>
              <a:t>검색어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1. </a:t>
            </a:r>
            <a:r>
              <a:rPr lang="ko-KR" altLang="en-US" dirty="0"/>
              <a:t>기본으로 입력하는 기간 설정 이외 간편하기 기간을 설정하는 버튼을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en-US" altLang="ko-KR" dirty="0"/>
              <a:t>* 2</a:t>
            </a:r>
            <a:r>
              <a:rPr lang="ko-KR" altLang="en-US" dirty="0"/>
              <a:t>년</a:t>
            </a:r>
            <a:r>
              <a:rPr lang="en-US" altLang="ko-KR" dirty="0"/>
              <a:t>, 5</a:t>
            </a:r>
            <a:r>
              <a:rPr lang="ko-KR" altLang="en-US" dirty="0"/>
              <a:t>년의 경우 특수한 계약에만 노출됨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고정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기간을 간편하게 설정하는 버튼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시작일은 기본 종료일 포함 </a:t>
            </a:r>
            <a:r>
              <a:rPr lang="en-US" altLang="ko-KR" dirty="0"/>
              <a:t>14</a:t>
            </a:r>
            <a:r>
              <a:rPr lang="ko-KR" altLang="en-US" dirty="0"/>
              <a:t>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ex : </a:t>
            </a:r>
            <a:r>
              <a:rPr lang="ko-KR" altLang="en-US" dirty="0"/>
              <a:t>현재일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27</a:t>
            </a:r>
            <a:r>
              <a:rPr lang="ko-KR" altLang="en-US" dirty="0"/>
              <a:t>일 </a:t>
            </a:r>
            <a:r>
              <a:rPr lang="en-US" altLang="ko-KR" dirty="0"/>
              <a:t>-&gt; </a:t>
            </a:r>
            <a:r>
              <a:rPr lang="ko-KR" altLang="en-US" dirty="0"/>
              <a:t>시작일 </a:t>
            </a:r>
            <a:r>
              <a:rPr lang="en-US" altLang="ko-KR" dirty="0"/>
              <a:t>(7</a:t>
            </a:r>
            <a:r>
              <a:rPr lang="ko-KR" altLang="en-US" dirty="0"/>
              <a:t>월 </a:t>
            </a:r>
            <a:r>
              <a:rPr lang="en-US" altLang="ko-KR" dirty="0"/>
              <a:t>14</a:t>
            </a:r>
            <a:r>
              <a:rPr lang="ko-KR" altLang="en-US" dirty="0"/>
              <a:t>일</a:t>
            </a:r>
            <a:r>
              <a:rPr lang="en-US" altLang="ko-KR" dirty="0"/>
              <a:t>), </a:t>
            </a:r>
            <a:r>
              <a:rPr lang="ko-KR" altLang="en-US" dirty="0"/>
              <a:t>종료일 </a:t>
            </a:r>
            <a:r>
              <a:rPr lang="en-US" altLang="ko-KR" dirty="0"/>
              <a:t>(7</a:t>
            </a:r>
            <a:r>
              <a:rPr lang="ko-KR" altLang="en-US" dirty="0"/>
              <a:t>월 </a:t>
            </a:r>
            <a:r>
              <a:rPr lang="en-US" altLang="ko-KR" dirty="0"/>
              <a:t>27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종료일은 </a:t>
            </a:r>
            <a:r>
              <a:rPr lang="ko-KR" altLang="en-US" dirty="0" err="1"/>
              <a:t>현재일을</a:t>
            </a:r>
            <a:r>
              <a:rPr lang="ko-KR" altLang="en-US" dirty="0"/>
              <a:t> </a:t>
            </a:r>
            <a:r>
              <a:rPr lang="en-US" altLang="ko-KR" dirty="0" err="1"/>
              <a:t>df</a:t>
            </a:r>
            <a:r>
              <a:rPr lang="ko-KR" altLang="en-US" dirty="0"/>
              <a:t>로 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5. </a:t>
            </a:r>
            <a:r>
              <a:rPr lang="ko-KR" altLang="en-US" dirty="0"/>
              <a:t>채널의 경우는 클릭으로 </a:t>
            </a:r>
            <a:r>
              <a:rPr lang="en-US" altLang="ko-KR" dirty="0"/>
              <a:t>on/off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811" y="3428417"/>
            <a:ext cx="1112148" cy="17337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911777" y="3414844"/>
            <a:ext cx="1582541" cy="212242"/>
            <a:chOff x="4393634" y="4429513"/>
            <a:chExt cx="1582541" cy="212242"/>
          </a:xfrm>
        </p:grpSpPr>
        <p:sp>
          <p:nvSpPr>
            <p:cNvPr id="5" name="직사각형 4"/>
            <p:cNvSpPr/>
            <p:nvPr/>
          </p:nvSpPr>
          <p:spPr>
            <a:xfrm>
              <a:off x="4549925" y="4429513"/>
              <a:ext cx="1426250" cy="212242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2017-01-08~ 2017-05-08</a:t>
              </a:r>
              <a:endParaRPr lang="ko-KR" altLang="en-US" sz="799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634" y="4465447"/>
              <a:ext cx="148116" cy="14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233" y="3414844"/>
            <a:ext cx="1177854" cy="215877"/>
          </a:xfrm>
          <a:prstGeom prst="rect">
            <a:avLst/>
          </a:prstGeom>
        </p:spPr>
      </p:pic>
      <p:sp>
        <p:nvSpPr>
          <p:cNvPr id="58" name="타원 57"/>
          <p:cNvSpPr/>
          <p:nvPr/>
        </p:nvSpPr>
        <p:spPr>
          <a:xfrm>
            <a:off x="2318491" y="333077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grpSp>
        <p:nvGrpSpPr>
          <p:cNvPr id="64" name="그룹 63"/>
          <p:cNvGrpSpPr/>
          <p:nvPr/>
        </p:nvGrpSpPr>
        <p:grpSpPr>
          <a:xfrm>
            <a:off x="830275" y="3681459"/>
            <a:ext cx="3373790" cy="2735216"/>
            <a:chOff x="1716370" y="2423160"/>
            <a:chExt cx="2072640" cy="2711362"/>
          </a:xfrm>
        </p:grpSpPr>
        <p:sp>
          <p:nvSpPr>
            <p:cNvPr id="65" name="직사각형 64"/>
            <p:cNvSpPr/>
            <p:nvPr/>
          </p:nvSpPr>
          <p:spPr>
            <a:xfrm>
              <a:off x="1716370" y="2423160"/>
              <a:ext cx="2072640" cy="2711362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>
              <a:off x="1716370" y="2850226"/>
              <a:ext cx="207264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5"/>
          <a:srcRect t="15477" b="42460"/>
          <a:stretch/>
        </p:blipFill>
        <p:spPr>
          <a:xfrm>
            <a:off x="932801" y="4237719"/>
            <a:ext cx="1484102" cy="180803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5"/>
          <a:srcRect t="57026" b="960"/>
          <a:stretch/>
        </p:blipFill>
        <p:spPr>
          <a:xfrm>
            <a:off x="2573919" y="4237719"/>
            <a:ext cx="1484102" cy="1805940"/>
          </a:xfrm>
          <a:prstGeom prst="rect">
            <a:avLst/>
          </a:prstGeom>
        </p:spPr>
      </p:pic>
      <p:grpSp>
        <p:nvGrpSpPr>
          <p:cNvPr id="69" name="그룹 68"/>
          <p:cNvGrpSpPr/>
          <p:nvPr/>
        </p:nvGrpSpPr>
        <p:grpSpPr>
          <a:xfrm>
            <a:off x="917561" y="3794019"/>
            <a:ext cx="3125220" cy="205740"/>
            <a:chOff x="1898009" y="2521466"/>
            <a:chExt cx="3125220" cy="205740"/>
          </a:xfrm>
        </p:grpSpPr>
        <p:sp>
          <p:nvSpPr>
            <p:cNvPr id="70" name="모서리가 둥근 직사각형 69"/>
            <p:cNvSpPr/>
            <p:nvPr/>
          </p:nvSpPr>
          <p:spPr>
            <a:xfrm>
              <a:off x="1898009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일</a:t>
              </a: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2349140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주</a:t>
              </a: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3251401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달</a:t>
              </a: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4153662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년</a:t>
              </a:r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2800271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주</a:t>
              </a: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3702531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6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달</a:t>
              </a:r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4604792" y="2521466"/>
              <a:ext cx="418437" cy="20574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년</a:t>
              </a:r>
            </a:p>
          </p:txBody>
        </p:sp>
      </p:grpSp>
      <p:sp>
        <p:nvSpPr>
          <p:cNvPr id="77" name="모서리가 둥근 직사각형 76"/>
          <p:cNvSpPr/>
          <p:nvPr/>
        </p:nvSpPr>
        <p:spPr>
          <a:xfrm>
            <a:off x="1894053" y="6136401"/>
            <a:ext cx="579602" cy="19270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2550985" y="6136401"/>
            <a:ext cx="579602" cy="19270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닫기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82477" y="1250382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간편 기간 선택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1622882" y="1264683"/>
            <a:ext cx="1766104" cy="381875"/>
            <a:chOff x="1902899" y="1561377"/>
            <a:chExt cx="1766104" cy="381875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1902899" y="1561380"/>
              <a:ext cx="383101" cy="1552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주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2363900" y="1561379"/>
              <a:ext cx="383101" cy="1552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주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2824901" y="1561378"/>
              <a:ext cx="383101" cy="1552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개월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4" name="모서리가 둥근 직사각형 83"/>
            <p:cNvSpPr/>
            <p:nvPr/>
          </p:nvSpPr>
          <p:spPr>
            <a:xfrm>
              <a:off x="3285902" y="1561377"/>
              <a:ext cx="383101" cy="1552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개월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1902899" y="1787975"/>
              <a:ext cx="383101" cy="1552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6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개월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2364617" y="1787973"/>
              <a:ext cx="383101" cy="1552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년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2822022" y="1787973"/>
              <a:ext cx="383101" cy="1552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년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3285902" y="1787973"/>
              <a:ext cx="383101" cy="1552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5</a:t>
              </a:r>
              <a:r>
                <a:rPr lang="ko-KR" altLang="en-US" sz="600" dirty="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년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>
            <a:off x="618341" y="731733"/>
            <a:ext cx="3013378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SET </a:t>
            </a: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설정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8341" y="1061131"/>
            <a:ext cx="3013378" cy="139077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86" y="818846"/>
            <a:ext cx="156469" cy="156469"/>
          </a:xfrm>
          <a:prstGeom prst="rect">
            <a:avLst/>
          </a:prstGeom>
        </p:spPr>
      </p:pic>
      <p:sp>
        <p:nvSpPr>
          <p:cNvPr id="92" name="모서리가 둥근 직사각형 91"/>
          <p:cNvSpPr/>
          <p:nvPr/>
        </p:nvSpPr>
        <p:spPr>
          <a:xfrm>
            <a:off x="1814432" y="1982588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확인</a:t>
            </a:r>
          </a:p>
        </p:txBody>
      </p:sp>
      <p:sp>
        <p:nvSpPr>
          <p:cNvPr id="93" name="타원 92"/>
          <p:cNvSpPr/>
          <p:nvPr/>
        </p:nvSpPr>
        <p:spPr>
          <a:xfrm>
            <a:off x="545016" y="67219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94" name="타원 93"/>
          <p:cNvSpPr/>
          <p:nvPr/>
        </p:nvSpPr>
        <p:spPr>
          <a:xfrm>
            <a:off x="1534302" y="11865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95" name="그룹 94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96" name="직사각형 95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01" name="타원 100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102" name="타원 101"/>
          <p:cNvSpPr/>
          <p:nvPr/>
        </p:nvSpPr>
        <p:spPr>
          <a:xfrm>
            <a:off x="824628" y="374135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03" name="타원 102"/>
          <p:cNvSpPr/>
          <p:nvPr/>
        </p:nvSpPr>
        <p:spPr>
          <a:xfrm>
            <a:off x="943938" y="426323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04" name="타원 103"/>
          <p:cNvSpPr/>
          <p:nvPr/>
        </p:nvSpPr>
        <p:spPr>
          <a:xfrm>
            <a:off x="2582020" y="42677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50" name="타원 49"/>
          <p:cNvSpPr/>
          <p:nvPr/>
        </p:nvSpPr>
        <p:spPr>
          <a:xfrm>
            <a:off x="4248722" y="3549512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86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smtClean="0"/>
              <a:t>간편 분석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 smtClean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버즈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 smtClean="0"/>
              <a:t>버즈</a:t>
            </a:r>
            <a:r>
              <a:rPr lang="ko-KR" altLang="en-US" dirty="0" smtClean="0"/>
              <a:t> </a:t>
            </a:r>
            <a:r>
              <a:rPr lang="ko-KR" altLang="en-US" dirty="0"/>
              <a:t>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/>
              <a:t>기간의 흐름에 따른 추이 변화를 보는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줌인 </a:t>
            </a:r>
            <a:r>
              <a:rPr lang="ko-KR" altLang="en-US" dirty="0" err="1"/>
              <a:t>시계열</a:t>
            </a:r>
            <a:r>
              <a:rPr lang="ko-KR" altLang="en-US" dirty="0"/>
              <a:t> 차트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 : </a:t>
            </a:r>
            <a:r>
              <a:rPr lang="ko-KR" altLang="en-US" dirty="0" err="1"/>
              <a:t>시계열</a:t>
            </a:r>
            <a:r>
              <a:rPr lang="ko-KR" altLang="en-US" dirty="0"/>
              <a:t> 차트에 원하는 기간을 상세하게 볼 수 있는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공간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 err="1"/>
              <a:t>선이아닌</a:t>
            </a:r>
            <a:r>
              <a:rPr lang="ko-KR" altLang="en-US" dirty="0"/>
              <a:t> 면적으로 추이 변화를 보는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심벌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 err="1"/>
              <a:t>시계열</a:t>
            </a:r>
            <a:r>
              <a:rPr lang="ko-KR" altLang="en-US" dirty="0"/>
              <a:t> 차트에 심벌이 붙어서 추이 변화를 보는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 err="1"/>
              <a:t>히트맵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 err="1"/>
              <a:t>버즈의</a:t>
            </a:r>
            <a:r>
              <a:rPr lang="ko-KR" altLang="en-US" dirty="0"/>
              <a:t> 수치에 따라 셀의 음영색상으로 차별화한 시각화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</a:t>
            </a:r>
            <a:br>
              <a:rPr lang="en-US" altLang="ko-KR" dirty="0"/>
            </a:br>
            <a:r>
              <a:rPr lang="en-US" altLang="ko-KR" dirty="0"/>
              <a:t>  2. </a:t>
            </a:r>
            <a:r>
              <a:rPr lang="ko-KR" altLang="en-US" dirty="0"/>
              <a:t>차트를 </a:t>
            </a:r>
            <a:r>
              <a:rPr lang="ko-KR" altLang="en-US" dirty="0" err="1"/>
              <a:t>볼때</a:t>
            </a:r>
            <a:r>
              <a:rPr lang="ko-KR" altLang="en-US" dirty="0"/>
              <a:t> 기준 주기를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일별</a:t>
            </a:r>
            <a:r>
              <a:rPr lang="en-US" altLang="ko-KR" dirty="0"/>
              <a:t>, </a:t>
            </a:r>
            <a:r>
              <a:rPr lang="ko-KR" altLang="en-US" dirty="0" err="1"/>
              <a:t>주별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), </a:t>
            </a:r>
            <a:r>
              <a:rPr lang="ko-KR" altLang="en-US" dirty="0"/>
              <a:t>월별</a:t>
            </a:r>
            <a:r>
              <a:rPr lang="en-US" altLang="ko-KR" dirty="0"/>
              <a:t>, </a:t>
            </a:r>
            <a:r>
              <a:rPr lang="ko-KR" altLang="en-US" dirty="0" err="1"/>
              <a:t>요일별</a:t>
            </a:r>
            <a:r>
              <a:rPr lang="en-US" altLang="ko-KR" dirty="0"/>
              <a:t>, </a:t>
            </a:r>
            <a:r>
              <a:rPr lang="ko-KR" altLang="en-US" dirty="0"/>
              <a:t>분기별</a:t>
            </a:r>
            <a:r>
              <a:rPr lang="en-US" altLang="ko-KR" dirty="0"/>
              <a:t>, </a:t>
            </a:r>
            <a:r>
              <a:rPr lang="ko-KR" altLang="en-US" dirty="0" err="1"/>
              <a:t>년도별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618340" y="731733"/>
            <a:ext cx="3223857" cy="1995955"/>
            <a:chOff x="3595678" y="4872625"/>
            <a:chExt cx="3223857" cy="1995955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4788983" y="646420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595678" y="5202024"/>
              <a:ext cx="3223857" cy="1666556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86" name="타원 85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712174" y="11837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1408296" y="1187796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709826" y="11443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172" name="그룹 171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173" name="직사각형 172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5" name="모서리가 둥근 직사각형 174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78" name="그림 1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79" name="타원 17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217" name="직사각형 216"/>
          <p:cNvSpPr/>
          <p:nvPr/>
        </p:nvSpPr>
        <p:spPr>
          <a:xfrm>
            <a:off x="2011376" y="1610980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712174" y="154367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주기 설정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1416921" y="1610980"/>
            <a:ext cx="109243" cy="1079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1514674" y="1553481"/>
            <a:ext cx="1047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109138" y="1553481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02" y="1543672"/>
            <a:ext cx="178279" cy="178279"/>
          </a:xfrm>
          <a:prstGeom prst="rect">
            <a:avLst/>
          </a:prstGeom>
        </p:spPr>
      </p:pic>
      <p:sp>
        <p:nvSpPr>
          <p:cNvPr id="223" name="직사각형 222"/>
          <p:cNvSpPr/>
          <p:nvPr/>
        </p:nvSpPr>
        <p:spPr>
          <a:xfrm>
            <a:off x="2010616" y="188323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2602650" y="1595966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2704519" y="1538467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2108378" y="182573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27" name="그림 2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21" y="1531422"/>
            <a:ext cx="178279" cy="178279"/>
          </a:xfrm>
          <a:prstGeom prst="rect">
            <a:avLst/>
          </a:prstGeom>
        </p:spPr>
      </p:pic>
      <p:sp>
        <p:nvSpPr>
          <p:cNvPr id="228" name="직사각형 227"/>
          <p:cNvSpPr/>
          <p:nvPr/>
        </p:nvSpPr>
        <p:spPr>
          <a:xfrm>
            <a:off x="1416912" y="188045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1514674" y="182295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30" name="그림 2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21" y="1553481"/>
            <a:ext cx="178279" cy="178279"/>
          </a:xfrm>
          <a:prstGeom prst="rect">
            <a:avLst/>
          </a:prstGeom>
        </p:spPr>
      </p:pic>
      <p:sp>
        <p:nvSpPr>
          <p:cNvPr id="231" name="직사각형 230"/>
          <p:cNvSpPr/>
          <p:nvPr/>
        </p:nvSpPr>
        <p:spPr>
          <a:xfrm>
            <a:off x="2608290" y="1879725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2706052" y="1822226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년도별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5" name="타원 534"/>
          <p:cNvSpPr/>
          <p:nvPr/>
        </p:nvSpPr>
        <p:spPr>
          <a:xfrm>
            <a:off x="704336" y="152190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21735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41" y="1744341"/>
            <a:ext cx="1122532" cy="126917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smtClean="0"/>
              <a:t>간편 분석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버즈</a:t>
            </a:r>
            <a:r>
              <a:rPr lang="ko-KR" altLang="en-US" dirty="0"/>
              <a:t>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df</a:t>
            </a:r>
            <a:r>
              <a:rPr lang="en-US" altLang="ko-KR" dirty="0"/>
              <a:t> 3x1, min 3x1, max 4x2</a:t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줌인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3x1, max 4x2</a:t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공간 </a:t>
            </a:r>
            <a:r>
              <a:rPr lang="ko-KR" altLang="en-US" dirty="0" err="1"/>
              <a:t>시계열</a:t>
            </a:r>
            <a:r>
              <a:rPr lang="ko-KR" altLang="en-US" dirty="0"/>
              <a:t> 차트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3x1, max 4x2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 smtClean="0"/>
              <a:t>버즈를</a:t>
            </a:r>
            <a:r>
              <a:rPr lang="ko-KR" altLang="en-US" dirty="0" smtClean="0"/>
              <a:t> </a:t>
            </a:r>
            <a:r>
              <a:rPr lang="ko-KR" altLang="en-US" dirty="0"/>
              <a:t>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err="1" smtClean="0"/>
              <a:t>버즈</a:t>
            </a:r>
            <a:r>
              <a:rPr lang="ko-KR" altLang="en-US" dirty="0" smtClean="0"/>
              <a:t> </a:t>
            </a:r>
            <a:r>
              <a:rPr lang="ko-KR" altLang="en-US" dirty="0"/>
              <a:t>차트의 요약정보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smtClean="0"/>
              <a:t>검색 키워드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검색기간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</a:t>
            </a:r>
            <a:r>
              <a:rPr lang="ko-KR" altLang="en-US" dirty="0" err="1" smtClean="0"/>
              <a:t>버즈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채널별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버즈를</a:t>
            </a:r>
            <a:r>
              <a:rPr lang="ko-KR" altLang="en-US" dirty="0" smtClean="0"/>
              <a:t>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3. </a:t>
            </a:r>
            <a:r>
              <a:rPr lang="ko-KR" altLang="en-US" dirty="0"/>
              <a:t>상세보기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차트에 대한 테이블 </a:t>
            </a:r>
            <a:r>
              <a:rPr lang="ko-KR" altLang="en-US" dirty="0" err="1"/>
              <a:t>테이블</a:t>
            </a:r>
            <a:r>
              <a:rPr lang="ko-KR" altLang="en-US" dirty="0"/>
              <a:t> 데이터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4. </a:t>
            </a:r>
            <a:r>
              <a:rPr lang="ko-KR" altLang="en-US" dirty="0" err="1" smtClean="0"/>
              <a:t>버즈</a:t>
            </a:r>
            <a:r>
              <a:rPr lang="ko-KR" altLang="en-US" dirty="0" smtClean="0"/>
              <a:t> 차트 기준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df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주별이며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주의 </a:t>
            </a:r>
            <a:r>
              <a:rPr lang="ko-KR" altLang="en-US" dirty="0" err="1" smtClean="0"/>
              <a:t>버즈</a:t>
            </a:r>
            <a:r>
              <a:rPr lang="ko-KR" altLang="en-US" dirty="0" smtClean="0"/>
              <a:t> 차트 노출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팝업에서 설정한 기준만 노출됨</a:t>
            </a:r>
            <a:r>
              <a:rPr lang="en-US" altLang="ko-KR" dirty="0" smtClean="0"/>
              <a:t>Excel </a:t>
            </a:r>
            <a:r>
              <a:rPr lang="ko-KR" altLang="en-US" dirty="0"/>
              <a:t>파일 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 smtClean="0"/>
              <a:t>버즈차트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 smtClean="0"/>
              <a:t>버즈</a:t>
            </a:r>
            <a:r>
              <a:rPr lang="en-US" altLang="ko-KR" dirty="0" smtClean="0"/>
              <a:t>raw</a:t>
            </a:r>
            <a:r>
              <a:rPr lang="ko-KR" altLang="en-US" dirty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 </a:t>
            </a:r>
            <a:r>
              <a:rPr lang="en-US" altLang="ko-KR" dirty="0"/>
              <a:t>: Excel </a:t>
            </a:r>
            <a:r>
              <a:rPr lang="ko-KR" altLang="en-US" dirty="0"/>
              <a:t>다운로드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18341" y="731733"/>
            <a:ext cx="4685572" cy="2841283"/>
            <a:chOff x="3595679" y="4872625"/>
            <a:chExt cx="4685572" cy="2841283"/>
          </a:xfrm>
        </p:grpSpPr>
        <p:sp>
          <p:nvSpPr>
            <p:cNvPr id="4" name="직사각형 3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95679" y="5202024"/>
              <a:ext cx="4685572" cy="251188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3" name="타원 12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22" name="타원 21"/>
          <p:cNvSpPr/>
          <p:nvPr/>
        </p:nvSpPr>
        <p:spPr>
          <a:xfrm>
            <a:off x="839416" y="170247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23" name="타원 22"/>
          <p:cNvSpPr/>
          <p:nvPr/>
        </p:nvSpPr>
        <p:spPr>
          <a:xfrm>
            <a:off x="845254" y="28198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1673539"/>
            <a:ext cx="3097232" cy="1480688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672683" y="3717612"/>
            <a:ext cx="8627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줌인 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419304" y="3685729"/>
            <a:ext cx="8627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공간 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2078279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534380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2990481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3446582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3902683" y="1189592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2033395" y="112844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95" y="4187924"/>
            <a:ext cx="3095103" cy="1978346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5439190" y="1068549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045" y="4187924"/>
            <a:ext cx="3249450" cy="1807945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806" y="3276874"/>
            <a:ext cx="142760" cy="133154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55" y="3276404"/>
            <a:ext cx="142760" cy="133154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86" y="3276874"/>
            <a:ext cx="142760" cy="133154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32" y="3276404"/>
            <a:ext cx="142760" cy="133154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1544" y="3276748"/>
            <a:ext cx="142391" cy="132810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2140687" y="3235259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2884202" y="3241564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3572919" y="324190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4245261" y="3236993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917603" y="3232081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70" y="6248428"/>
            <a:ext cx="142760" cy="133154"/>
          </a:xfrm>
          <a:prstGeom prst="rect">
            <a:avLst/>
          </a:prstGeom>
        </p:spPr>
      </p:pic>
      <p:pic>
        <p:nvPicPr>
          <p:cNvPr id="162" name="그림 16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19" y="6247958"/>
            <a:ext cx="142760" cy="133154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50" y="6248428"/>
            <a:ext cx="142760" cy="133154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596" y="6247958"/>
            <a:ext cx="142760" cy="133154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408" y="6248302"/>
            <a:ext cx="142391" cy="132810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933551" y="6206813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677066" y="6213118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2365783" y="6213459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038125" y="6208547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710467" y="620363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1" y="6180805"/>
            <a:ext cx="142760" cy="133154"/>
          </a:xfrm>
          <a:prstGeom prst="rect">
            <a:avLst/>
          </a:prstGeom>
        </p:spPr>
      </p:pic>
      <p:pic>
        <p:nvPicPr>
          <p:cNvPr id="172" name="그림 17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50" y="6180335"/>
            <a:ext cx="142760" cy="133154"/>
          </a:xfrm>
          <a:prstGeom prst="rect">
            <a:avLst/>
          </a:prstGeom>
        </p:spPr>
      </p:pic>
      <p:pic>
        <p:nvPicPr>
          <p:cNvPr id="173" name="그림 17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81" y="6180805"/>
            <a:ext cx="142760" cy="133154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927" y="6180335"/>
            <a:ext cx="142760" cy="133154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4739" y="6180679"/>
            <a:ext cx="142391" cy="132810"/>
          </a:xfrm>
          <a:prstGeom prst="rect">
            <a:avLst/>
          </a:prstGeom>
        </p:spPr>
      </p:pic>
      <p:sp>
        <p:nvSpPr>
          <p:cNvPr id="176" name="TextBox 175"/>
          <p:cNvSpPr txBox="1"/>
          <p:nvPr/>
        </p:nvSpPr>
        <p:spPr>
          <a:xfrm>
            <a:off x="4583882" y="6139190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327397" y="614549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6016114" y="6145836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688456" y="6140924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7360798" y="6136012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1" name="타원 180"/>
          <p:cNvSpPr/>
          <p:nvPr/>
        </p:nvSpPr>
        <p:spPr>
          <a:xfrm>
            <a:off x="6384032" y="1700808"/>
            <a:ext cx="1080120" cy="1080120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위젯 별 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기간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설정</a:t>
            </a:r>
            <a:r>
              <a:rPr lang="en-US" altLang="ko-KR" sz="1050" dirty="0" smtClean="0">
                <a:solidFill>
                  <a:schemeClr val="tx1"/>
                </a:solidFill>
              </a:rPr>
              <a:t>??</a:t>
            </a:r>
            <a:endParaRPr lang="ko-KR" altLang="en-US" sz="105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060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smtClean="0"/>
              <a:t>간편 분석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 smtClean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버즈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a. </a:t>
            </a:r>
            <a:r>
              <a:rPr lang="ko-KR" altLang="en-US" dirty="0" err="1" smtClean="0"/>
              <a:t>버즈</a:t>
            </a:r>
            <a:r>
              <a:rPr lang="ko-KR" altLang="en-US" dirty="0" smtClean="0"/>
              <a:t> </a:t>
            </a:r>
            <a:r>
              <a:rPr lang="ko-KR" altLang="en-US" dirty="0"/>
              <a:t>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/>
              <a:t>기간의 흐름에 따른 추이 변화를 보는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줌인 </a:t>
            </a:r>
            <a:r>
              <a:rPr lang="ko-KR" altLang="en-US" dirty="0" err="1"/>
              <a:t>시계열</a:t>
            </a:r>
            <a:r>
              <a:rPr lang="ko-KR" altLang="en-US" dirty="0"/>
              <a:t> 차트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 : </a:t>
            </a:r>
            <a:r>
              <a:rPr lang="ko-KR" altLang="en-US" dirty="0" err="1"/>
              <a:t>시계열</a:t>
            </a:r>
            <a:r>
              <a:rPr lang="ko-KR" altLang="en-US" dirty="0"/>
              <a:t> 차트에 원하는 기간을 상세하게 볼 수 있는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공간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 err="1"/>
              <a:t>선이아닌</a:t>
            </a:r>
            <a:r>
              <a:rPr lang="ko-KR" altLang="en-US" dirty="0"/>
              <a:t> 면적으로 추이 변화를 보는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심벌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 err="1"/>
              <a:t>시계열</a:t>
            </a:r>
            <a:r>
              <a:rPr lang="ko-KR" altLang="en-US" dirty="0"/>
              <a:t> 차트에 심벌이 붙어서 추이 변화를 보는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 err="1"/>
              <a:t>히트맵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 err="1"/>
              <a:t>버즈의</a:t>
            </a:r>
            <a:r>
              <a:rPr lang="ko-KR" altLang="en-US" dirty="0"/>
              <a:t> 수치에 따라 셀의 음영색상으로 차별화한 시각화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</a:t>
            </a:r>
            <a:br>
              <a:rPr lang="en-US" altLang="ko-KR" dirty="0"/>
            </a:br>
            <a:r>
              <a:rPr lang="en-US" altLang="ko-KR" dirty="0"/>
              <a:t>  2. </a:t>
            </a:r>
            <a:r>
              <a:rPr lang="ko-KR" altLang="en-US" dirty="0"/>
              <a:t>차트를 </a:t>
            </a:r>
            <a:r>
              <a:rPr lang="ko-KR" altLang="en-US" dirty="0" err="1"/>
              <a:t>볼때</a:t>
            </a:r>
            <a:r>
              <a:rPr lang="ko-KR" altLang="en-US" dirty="0"/>
              <a:t> 기준 주기를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일별</a:t>
            </a:r>
            <a:r>
              <a:rPr lang="en-US" altLang="ko-KR" dirty="0"/>
              <a:t>, </a:t>
            </a:r>
            <a:r>
              <a:rPr lang="ko-KR" altLang="en-US" dirty="0" err="1"/>
              <a:t>주별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), </a:t>
            </a:r>
            <a:r>
              <a:rPr lang="ko-KR" altLang="en-US" dirty="0"/>
              <a:t>월별</a:t>
            </a:r>
            <a:r>
              <a:rPr lang="en-US" altLang="ko-KR" dirty="0"/>
              <a:t>, </a:t>
            </a:r>
            <a:r>
              <a:rPr lang="ko-KR" altLang="en-US" dirty="0" err="1"/>
              <a:t>요일별</a:t>
            </a:r>
            <a:r>
              <a:rPr lang="en-US" altLang="ko-KR" dirty="0"/>
              <a:t>, </a:t>
            </a:r>
            <a:r>
              <a:rPr lang="ko-KR" altLang="en-US" dirty="0"/>
              <a:t>분기별</a:t>
            </a:r>
            <a:r>
              <a:rPr lang="en-US" altLang="ko-KR" dirty="0"/>
              <a:t>, </a:t>
            </a:r>
            <a:r>
              <a:rPr lang="ko-KR" altLang="en-US" dirty="0" err="1"/>
              <a:t>년도별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grpSp>
        <p:nvGrpSpPr>
          <p:cNvPr id="80" name="그룹 79"/>
          <p:cNvGrpSpPr/>
          <p:nvPr/>
        </p:nvGrpSpPr>
        <p:grpSpPr>
          <a:xfrm>
            <a:off x="618340" y="731733"/>
            <a:ext cx="3223857" cy="1995955"/>
            <a:chOff x="3595678" y="4872625"/>
            <a:chExt cx="3223857" cy="1995955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4788983" y="646420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595678" y="5202024"/>
              <a:ext cx="3223857" cy="1666556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86" name="타원 85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712174" y="11837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1408296" y="1187796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709826" y="11443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172" name="그룹 171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173" name="직사각형 172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5" name="모서리가 둥근 직사각형 174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78" name="그림 1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79" name="타원 17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217" name="직사각형 216"/>
          <p:cNvSpPr/>
          <p:nvPr/>
        </p:nvSpPr>
        <p:spPr>
          <a:xfrm>
            <a:off x="2011376" y="1610980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712174" y="154367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주기 설정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1416921" y="1610980"/>
            <a:ext cx="109243" cy="1079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1514674" y="1553481"/>
            <a:ext cx="1047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109138" y="1553481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02" y="1543672"/>
            <a:ext cx="178279" cy="178279"/>
          </a:xfrm>
          <a:prstGeom prst="rect">
            <a:avLst/>
          </a:prstGeom>
        </p:spPr>
      </p:pic>
      <p:sp>
        <p:nvSpPr>
          <p:cNvPr id="223" name="직사각형 222"/>
          <p:cNvSpPr/>
          <p:nvPr/>
        </p:nvSpPr>
        <p:spPr>
          <a:xfrm>
            <a:off x="2010616" y="188323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2602650" y="1595966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2704519" y="1538467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2108378" y="182573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27" name="그림 2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21" y="1531422"/>
            <a:ext cx="178279" cy="178279"/>
          </a:xfrm>
          <a:prstGeom prst="rect">
            <a:avLst/>
          </a:prstGeom>
        </p:spPr>
      </p:pic>
      <p:sp>
        <p:nvSpPr>
          <p:cNvPr id="228" name="직사각형 227"/>
          <p:cNvSpPr/>
          <p:nvPr/>
        </p:nvSpPr>
        <p:spPr>
          <a:xfrm>
            <a:off x="1416912" y="188045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1514674" y="182295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30" name="그림 2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21" y="1553481"/>
            <a:ext cx="178279" cy="178279"/>
          </a:xfrm>
          <a:prstGeom prst="rect">
            <a:avLst/>
          </a:prstGeom>
        </p:spPr>
      </p:pic>
      <p:sp>
        <p:nvSpPr>
          <p:cNvPr id="231" name="직사각형 230"/>
          <p:cNvSpPr/>
          <p:nvPr/>
        </p:nvSpPr>
        <p:spPr>
          <a:xfrm>
            <a:off x="2608290" y="1879725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2706052" y="1822226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년도별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5" name="타원 534"/>
          <p:cNvSpPr/>
          <p:nvPr/>
        </p:nvSpPr>
        <p:spPr>
          <a:xfrm>
            <a:off x="704336" y="152190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92340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 smtClean="0"/>
              <a:t>간편 분석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버즈</a:t>
            </a:r>
            <a:r>
              <a:rPr lang="ko-KR" altLang="en-US" dirty="0"/>
              <a:t> 차트</a:t>
            </a:r>
            <a:r>
              <a:rPr lang="en-US" altLang="ko-KR" dirty="0"/>
              <a:t>)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심벌시계열</a:t>
            </a:r>
            <a:r>
              <a:rPr lang="ko-KR" altLang="en-US" dirty="0"/>
              <a:t> 차트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df</a:t>
            </a:r>
            <a:r>
              <a:rPr lang="en-US" altLang="ko-KR" dirty="0"/>
              <a:t> 3x1, min 3x1, max 4x2</a:t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히트맵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3x2, min 2x1, max 4x2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 smtClean="0"/>
              <a:t>버즈를</a:t>
            </a:r>
            <a:r>
              <a:rPr lang="ko-KR" altLang="en-US" dirty="0" smtClean="0"/>
              <a:t> </a:t>
            </a:r>
            <a:r>
              <a:rPr lang="ko-KR" altLang="en-US" dirty="0"/>
              <a:t>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버즈</a:t>
            </a:r>
            <a:r>
              <a:rPr lang="ko-KR" altLang="en-US" dirty="0"/>
              <a:t> 차트의 요약정보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 err="1"/>
              <a:t>검색기간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버즈를</a:t>
            </a:r>
            <a:r>
              <a:rPr lang="ko-KR" altLang="en-US" dirty="0"/>
              <a:t>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상세보기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차트에 대한 테이블 </a:t>
            </a:r>
            <a:r>
              <a:rPr lang="ko-KR" altLang="en-US" dirty="0" err="1"/>
              <a:t>테이블</a:t>
            </a:r>
            <a:r>
              <a:rPr lang="ko-KR" altLang="en-US" dirty="0"/>
              <a:t> 데이터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 err="1"/>
              <a:t>버즈</a:t>
            </a:r>
            <a:r>
              <a:rPr lang="ko-KR" altLang="en-US" dirty="0"/>
              <a:t> 차트 기준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는 </a:t>
            </a:r>
            <a:r>
              <a:rPr lang="ko-KR" altLang="en-US" dirty="0" err="1"/>
              <a:t>주별이며</a:t>
            </a:r>
            <a:r>
              <a:rPr lang="en-US" altLang="ko-KR" dirty="0"/>
              <a:t>, 2</a:t>
            </a:r>
            <a:r>
              <a:rPr lang="ko-KR" altLang="en-US" dirty="0"/>
              <a:t>주의 </a:t>
            </a:r>
            <a:r>
              <a:rPr lang="ko-KR" altLang="en-US" dirty="0" err="1"/>
              <a:t>버즈</a:t>
            </a:r>
            <a:r>
              <a:rPr lang="ko-KR" altLang="en-US" dirty="0"/>
              <a:t> 차트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팝업에서 설정한 기준만 노출됨</a:t>
            </a:r>
            <a:r>
              <a:rPr lang="en-US" altLang="ko-KR" dirty="0"/>
              <a:t>Excel </a:t>
            </a:r>
            <a:r>
              <a:rPr lang="ko-KR" altLang="en-US" dirty="0"/>
              <a:t>파일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버즈차트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버즈</a:t>
            </a:r>
            <a:r>
              <a:rPr lang="en-US" altLang="ko-KR" dirty="0"/>
              <a:t>raw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: Excel </a:t>
            </a:r>
            <a:r>
              <a:rPr lang="ko-KR" altLang="en-US" dirty="0"/>
              <a:t>다운로드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41" y="1744341"/>
            <a:ext cx="1122532" cy="126917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18341" y="731733"/>
            <a:ext cx="4685572" cy="2841283"/>
            <a:chOff x="3595679" y="4872625"/>
            <a:chExt cx="4685572" cy="2841283"/>
          </a:xfrm>
        </p:grpSpPr>
        <p:sp>
          <p:nvSpPr>
            <p:cNvPr id="9" name="직사각형 8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595679" y="5202024"/>
              <a:ext cx="4685572" cy="251188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6" name="타원 15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7" name="타원 16"/>
          <p:cNvSpPr/>
          <p:nvPr/>
        </p:nvSpPr>
        <p:spPr>
          <a:xfrm>
            <a:off x="839416" y="170247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8" name="타원 17"/>
          <p:cNvSpPr/>
          <p:nvPr/>
        </p:nvSpPr>
        <p:spPr>
          <a:xfrm>
            <a:off x="845254" y="28198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078279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534380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990481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446582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02683" y="1189592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033395" y="112844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806" y="3276874"/>
            <a:ext cx="142760" cy="13315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55" y="3276404"/>
            <a:ext cx="142760" cy="13315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86" y="3276874"/>
            <a:ext cx="142760" cy="13315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32" y="3276404"/>
            <a:ext cx="142760" cy="13315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544" y="3276748"/>
            <a:ext cx="142391" cy="1328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40687" y="3235259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84202" y="3241564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72919" y="324190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45261" y="3236993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17603" y="3232081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7603" y="2475978"/>
            <a:ext cx="299932" cy="290559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3874" y="1783396"/>
            <a:ext cx="309305" cy="299932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3110" y="1744341"/>
            <a:ext cx="3220803" cy="1269170"/>
          </a:xfrm>
          <a:prstGeom prst="rect">
            <a:avLst/>
          </a:prstGeom>
        </p:spPr>
      </p:pic>
      <p:graphicFrame>
        <p:nvGraphicFramePr>
          <p:cNvPr id="134" name="표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92924"/>
              </p:ext>
            </p:extLst>
          </p:nvPr>
        </p:nvGraphicFramePr>
        <p:xfrm>
          <a:off x="1821905" y="4151923"/>
          <a:ext cx="3482008" cy="1204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251">
                  <a:extLst>
                    <a:ext uri="{9D8B030D-6E8A-4147-A177-3AD203B41FA5}">
                      <a16:colId xmlns:a16="http://schemas.microsoft.com/office/drawing/2014/main" val="2231452422"/>
                    </a:ext>
                  </a:extLst>
                </a:gridCol>
                <a:gridCol w="435251">
                  <a:extLst>
                    <a:ext uri="{9D8B030D-6E8A-4147-A177-3AD203B41FA5}">
                      <a16:colId xmlns:a16="http://schemas.microsoft.com/office/drawing/2014/main" val="37805048"/>
                    </a:ext>
                  </a:extLst>
                </a:gridCol>
                <a:gridCol w="435251">
                  <a:extLst>
                    <a:ext uri="{9D8B030D-6E8A-4147-A177-3AD203B41FA5}">
                      <a16:colId xmlns:a16="http://schemas.microsoft.com/office/drawing/2014/main" val="2626848389"/>
                    </a:ext>
                  </a:extLst>
                </a:gridCol>
                <a:gridCol w="435251">
                  <a:extLst>
                    <a:ext uri="{9D8B030D-6E8A-4147-A177-3AD203B41FA5}">
                      <a16:colId xmlns:a16="http://schemas.microsoft.com/office/drawing/2014/main" val="2445654363"/>
                    </a:ext>
                  </a:extLst>
                </a:gridCol>
                <a:gridCol w="435251">
                  <a:extLst>
                    <a:ext uri="{9D8B030D-6E8A-4147-A177-3AD203B41FA5}">
                      <a16:colId xmlns:a16="http://schemas.microsoft.com/office/drawing/2014/main" val="1473598633"/>
                    </a:ext>
                  </a:extLst>
                </a:gridCol>
                <a:gridCol w="435251">
                  <a:extLst>
                    <a:ext uri="{9D8B030D-6E8A-4147-A177-3AD203B41FA5}">
                      <a16:colId xmlns:a16="http://schemas.microsoft.com/office/drawing/2014/main" val="2752692959"/>
                    </a:ext>
                  </a:extLst>
                </a:gridCol>
                <a:gridCol w="435251">
                  <a:extLst>
                    <a:ext uri="{9D8B030D-6E8A-4147-A177-3AD203B41FA5}">
                      <a16:colId xmlns:a16="http://schemas.microsoft.com/office/drawing/2014/main" val="327315654"/>
                    </a:ext>
                  </a:extLst>
                </a:gridCol>
                <a:gridCol w="435251">
                  <a:extLst>
                    <a:ext uri="{9D8B030D-6E8A-4147-A177-3AD203B41FA5}">
                      <a16:colId xmlns:a16="http://schemas.microsoft.com/office/drawing/2014/main" val="2746201698"/>
                    </a:ext>
                  </a:extLst>
                </a:gridCol>
              </a:tblGrid>
              <a:tr h="301051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7/13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7/14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7/15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7/16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7/17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7/18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7/19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28078"/>
                  </a:ext>
                </a:extLst>
              </a:tr>
              <a:tr h="301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신세계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1,953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kern="1200" dirty="0" smtClean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+mn-cs"/>
                        </a:rPr>
                        <a:t>2,513</a:t>
                      </a:r>
                      <a:endParaRPr lang="ko-KR" altLang="en-US" sz="700" kern="120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1,765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1,242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1,862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1,123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1,468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035965"/>
                  </a:ext>
                </a:extLst>
              </a:tr>
              <a:tr h="301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롯데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1,632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1,715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1,765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560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804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1,013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1,946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722451"/>
                  </a:ext>
                </a:extLst>
              </a:tr>
              <a:tr h="301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뉴코아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1,000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1,379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1,734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1,816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1,913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1,851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2,101</a:t>
                      </a:r>
                      <a:endParaRPr lang="ko-KR" altLang="en-US" sz="7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752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smtClean="0"/>
              <a:t>간편 분석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 smtClean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긍</a:t>
            </a:r>
            <a:r>
              <a:rPr lang="en-US" altLang="ko-KR" dirty="0"/>
              <a:t>, </a:t>
            </a:r>
            <a:r>
              <a:rPr lang="ko-KR" altLang="en-US" dirty="0" smtClean="0"/>
              <a:t>부정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a. 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 차트 </a:t>
            </a:r>
            <a:r>
              <a:rPr lang="ko-KR" altLang="en-US" dirty="0"/>
              <a:t>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/>
              <a:t>기간의 흐름에 따른 추이 변화를 보는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줌인 </a:t>
            </a:r>
            <a:r>
              <a:rPr lang="ko-KR" altLang="en-US" dirty="0" err="1"/>
              <a:t>시계열</a:t>
            </a:r>
            <a:r>
              <a:rPr lang="ko-KR" altLang="en-US" dirty="0"/>
              <a:t> 차트</a:t>
            </a:r>
            <a:r>
              <a:rPr lang="en-US" altLang="ko-KR" dirty="0"/>
              <a:t> : </a:t>
            </a:r>
            <a:r>
              <a:rPr lang="ko-KR" altLang="en-US" dirty="0" err="1"/>
              <a:t>시계열</a:t>
            </a:r>
            <a:r>
              <a:rPr lang="ko-KR" altLang="en-US" dirty="0"/>
              <a:t> 차트에 원하는 기간을 상세하게 볼 수 있는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공간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 err="1"/>
              <a:t>선이아닌</a:t>
            </a:r>
            <a:r>
              <a:rPr lang="ko-KR" altLang="en-US" dirty="0"/>
              <a:t> 면적으로 추이 변화를 보는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심벌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 err="1"/>
              <a:t>시계열</a:t>
            </a:r>
            <a:r>
              <a:rPr lang="ko-KR" altLang="en-US" dirty="0"/>
              <a:t> 차트에 심벌이 붙어서 추이 변화를 보는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누적히스토그램차트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긍정</a:t>
            </a:r>
            <a:r>
              <a:rPr lang="en-US" altLang="ko-KR" dirty="0"/>
              <a:t>, </a:t>
            </a:r>
            <a:r>
              <a:rPr lang="ko-KR" altLang="en-US" dirty="0"/>
              <a:t>부정</a:t>
            </a:r>
            <a:r>
              <a:rPr lang="en-US" altLang="ko-KR" dirty="0"/>
              <a:t>, </a:t>
            </a:r>
            <a:r>
              <a:rPr lang="ko-KR" altLang="en-US" dirty="0"/>
              <a:t>중립에 대한 </a:t>
            </a:r>
            <a:r>
              <a:rPr lang="ko-KR" altLang="en-US" dirty="0" err="1"/>
              <a:t>버즈량을</a:t>
            </a:r>
            <a:r>
              <a:rPr lang="ko-KR" altLang="en-US" dirty="0"/>
              <a:t> 누적으로 그리는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</a:t>
            </a:r>
            <a:br>
              <a:rPr lang="en-US" altLang="ko-KR" dirty="0"/>
            </a:br>
            <a:r>
              <a:rPr lang="en-US" altLang="ko-KR" dirty="0"/>
              <a:t>  2. </a:t>
            </a:r>
            <a:r>
              <a:rPr lang="ko-KR" altLang="en-US" dirty="0"/>
              <a:t>차트를 </a:t>
            </a:r>
            <a:r>
              <a:rPr lang="ko-KR" altLang="en-US" dirty="0" err="1"/>
              <a:t>볼때</a:t>
            </a:r>
            <a:r>
              <a:rPr lang="ko-KR" altLang="en-US" dirty="0"/>
              <a:t> 기준 주기를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일별</a:t>
            </a:r>
            <a:r>
              <a:rPr lang="en-US" altLang="ko-KR" dirty="0"/>
              <a:t>, </a:t>
            </a:r>
            <a:r>
              <a:rPr lang="ko-KR" altLang="en-US" dirty="0" err="1"/>
              <a:t>주별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), </a:t>
            </a:r>
            <a:r>
              <a:rPr lang="ko-KR" altLang="en-US" dirty="0"/>
              <a:t>월별</a:t>
            </a:r>
            <a:r>
              <a:rPr lang="en-US" altLang="ko-KR" dirty="0"/>
              <a:t>, </a:t>
            </a:r>
            <a:r>
              <a:rPr lang="ko-KR" altLang="en-US" dirty="0" err="1"/>
              <a:t>요일별</a:t>
            </a:r>
            <a:r>
              <a:rPr lang="en-US" altLang="ko-KR" dirty="0"/>
              <a:t>, </a:t>
            </a:r>
            <a:r>
              <a:rPr lang="ko-KR" altLang="en-US" dirty="0"/>
              <a:t>분기별</a:t>
            </a:r>
            <a:r>
              <a:rPr lang="en-US" altLang="ko-KR" dirty="0"/>
              <a:t>, </a:t>
            </a:r>
            <a:r>
              <a:rPr lang="ko-KR" altLang="en-US" dirty="0" err="1"/>
              <a:t>년도별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618340" y="731733"/>
            <a:ext cx="3223857" cy="1995955"/>
            <a:chOff x="3595678" y="4872625"/>
            <a:chExt cx="3223857" cy="1995955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4788983" y="646420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긍</a:t>
              </a:r>
              <a:r>
                <a:rPr lang="en-US" altLang="ko-KR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부정 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595678" y="5202024"/>
              <a:ext cx="3223857" cy="1666556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54" name="타원 53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712174" y="11837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408296" y="1187796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시계열차트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709826" y="11443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58" name="그룹 57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59" name="직사각형 58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64" name="타원 63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65" name="직사각형 64"/>
          <p:cNvSpPr/>
          <p:nvPr/>
        </p:nvSpPr>
        <p:spPr>
          <a:xfrm>
            <a:off x="2011376" y="1610980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12174" y="154367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주기 설정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416921" y="1610980"/>
            <a:ext cx="109243" cy="1079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14674" y="1553481"/>
            <a:ext cx="1047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109138" y="1553481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02" y="1543672"/>
            <a:ext cx="178279" cy="178279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2010616" y="188323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602650" y="1595966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704519" y="1538467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108378" y="182573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21" y="1531422"/>
            <a:ext cx="178279" cy="178279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1416912" y="188045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514674" y="182295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21" y="1553481"/>
            <a:ext cx="178279" cy="178279"/>
          </a:xfrm>
          <a:prstGeom prst="rect">
            <a:avLst/>
          </a:prstGeom>
        </p:spPr>
      </p:pic>
      <p:sp>
        <p:nvSpPr>
          <p:cNvPr id="79" name="직사각형 78"/>
          <p:cNvSpPr/>
          <p:nvPr/>
        </p:nvSpPr>
        <p:spPr>
          <a:xfrm>
            <a:off x="2608290" y="1879725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706052" y="1822226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년도별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704336" y="152190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5313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40" y="1744340"/>
            <a:ext cx="1071240" cy="122211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smtClean="0"/>
              <a:t>간편 분석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 </a:t>
            </a:r>
            <a:r>
              <a:rPr lang="ko-KR" altLang="en-US" dirty="0"/>
              <a:t>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dirty="0" smtClean="0"/>
              <a:t>  -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df</a:t>
            </a:r>
            <a:r>
              <a:rPr lang="en-US" altLang="ko-KR" dirty="0"/>
              <a:t> 3x1, min 2x1, max 4x2</a:t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줌인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2x1, max </a:t>
            </a:r>
            <a:r>
              <a:rPr lang="en-US" altLang="ko-KR" dirty="0" smtClean="0"/>
              <a:t>4x2</a:t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/>
              <a:t>공간 </a:t>
            </a:r>
            <a:r>
              <a:rPr lang="ko-KR" altLang="en-US" dirty="0" err="1"/>
              <a:t>시계열</a:t>
            </a:r>
            <a:r>
              <a:rPr lang="ko-KR" altLang="en-US" dirty="0"/>
              <a:t> 차트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2x1, max 4x2</a:t>
            </a:r>
            <a:br>
              <a:rPr lang="en-US" altLang="ko-KR" dirty="0"/>
            </a:br>
            <a:r>
              <a:rPr lang="en-US" altLang="ko-KR" dirty="0" smtClean="0"/>
              <a:t>  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ko-KR" altLang="en-US" dirty="0" err="1"/>
              <a:t>긍</a:t>
            </a:r>
            <a:r>
              <a:rPr lang="en-US" altLang="ko-KR" dirty="0"/>
              <a:t>,</a:t>
            </a:r>
            <a:r>
              <a:rPr lang="ko-KR" altLang="en-US" dirty="0"/>
              <a:t>부정을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긍</a:t>
            </a:r>
            <a:r>
              <a:rPr lang="en-US" altLang="ko-KR" dirty="0"/>
              <a:t>,</a:t>
            </a:r>
            <a:r>
              <a:rPr lang="ko-KR" altLang="en-US" dirty="0"/>
              <a:t>부정 차트의 요약정보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 err="1"/>
              <a:t>검색기간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버즈를</a:t>
            </a:r>
            <a:r>
              <a:rPr lang="ko-KR" altLang="en-US" dirty="0"/>
              <a:t>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상세보기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차트에 대한 테이블 </a:t>
            </a:r>
            <a:r>
              <a:rPr lang="ko-KR" altLang="en-US" dirty="0" err="1"/>
              <a:t>테이블</a:t>
            </a:r>
            <a:r>
              <a:rPr lang="ko-KR" altLang="en-US" dirty="0"/>
              <a:t> 데이터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 </a:t>
            </a:r>
            <a:r>
              <a:rPr lang="ko-KR" altLang="en-US" dirty="0"/>
              <a:t>차트 기준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는 </a:t>
            </a:r>
            <a:r>
              <a:rPr lang="ko-KR" altLang="en-US" dirty="0" err="1"/>
              <a:t>주별이며</a:t>
            </a:r>
            <a:r>
              <a:rPr lang="en-US" altLang="ko-KR" dirty="0"/>
              <a:t>, 2</a:t>
            </a:r>
            <a:r>
              <a:rPr lang="ko-KR" altLang="en-US" dirty="0"/>
              <a:t>주의 </a:t>
            </a:r>
            <a:r>
              <a:rPr lang="ko-KR" altLang="en-US" dirty="0" err="1"/>
              <a:t>버즈</a:t>
            </a:r>
            <a:r>
              <a:rPr lang="ko-KR" altLang="en-US" dirty="0"/>
              <a:t> 차트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팝업에서 설정한 기준만 노출됨</a:t>
            </a:r>
            <a:r>
              <a:rPr lang="en-US" altLang="ko-KR" dirty="0"/>
              <a:t>Excel </a:t>
            </a:r>
            <a:r>
              <a:rPr lang="ko-KR" altLang="en-US" dirty="0"/>
              <a:t>파일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긍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부정차트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/>
              <a:t>부정 </a:t>
            </a:r>
            <a:r>
              <a:rPr lang="en-US" altLang="ko-KR" dirty="0"/>
              <a:t>raw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: Excel </a:t>
            </a:r>
            <a:r>
              <a:rPr lang="ko-KR" altLang="en-US" dirty="0"/>
              <a:t>다운로드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618341" y="731733"/>
            <a:ext cx="4685572" cy="2841283"/>
            <a:chOff x="3595679" y="4872625"/>
            <a:chExt cx="4685572" cy="2841283"/>
          </a:xfrm>
        </p:grpSpPr>
        <p:sp>
          <p:nvSpPr>
            <p:cNvPr id="36" name="직사각형 35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긍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부정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595679" y="5202024"/>
              <a:ext cx="4685572" cy="251188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39" name="직선 연결선 38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43" name="타원 42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4" name="타원 43"/>
          <p:cNvSpPr/>
          <p:nvPr/>
        </p:nvSpPr>
        <p:spPr>
          <a:xfrm>
            <a:off x="839416" y="170247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5" name="타원 44"/>
          <p:cNvSpPr/>
          <p:nvPr/>
        </p:nvSpPr>
        <p:spPr>
          <a:xfrm>
            <a:off x="845254" y="28198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1673539"/>
            <a:ext cx="3097232" cy="148068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72683" y="3717612"/>
            <a:ext cx="8627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줌인 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419304" y="3685729"/>
            <a:ext cx="8627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공간 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078279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534380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990481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446582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902683" y="1189592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033395" y="112844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95" y="4187924"/>
            <a:ext cx="3095103" cy="1978346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439190" y="1068549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045" y="4187924"/>
            <a:ext cx="3249450" cy="180794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806" y="3276874"/>
            <a:ext cx="142760" cy="13315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55" y="3276404"/>
            <a:ext cx="142760" cy="13315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86" y="3276874"/>
            <a:ext cx="142760" cy="133154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32" y="3276404"/>
            <a:ext cx="142760" cy="133154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1544" y="3276748"/>
            <a:ext cx="142391" cy="13281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140687" y="3235259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884202" y="3241564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572919" y="324190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245261" y="3236993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917603" y="3232081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70" y="6248428"/>
            <a:ext cx="142760" cy="13315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19" y="6247958"/>
            <a:ext cx="142760" cy="133154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50" y="6248428"/>
            <a:ext cx="142760" cy="13315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596" y="6247958"/>
            <a:ext cx="142760" cy="133154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408" y="6248302"/>
            <a:ext cx="142391" cy="13281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933551" y="6206813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677066" y="6213118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365783" y="6213459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038125" y="6208547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710467" y="620363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1" y="6180805"/>
            <a:ext cx="142760" cy="133154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50" y="6180335"/>
            <a:ext cx="142760" cy="133154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81" y="6180805"/>
            <a:ext cx="142760" cy="133154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927" y="6180335"/>
            <a:ext cx="142760" cy="13315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4739" y="6180679"/>
            <a:ext cx="142391" cy="132810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4583882" y="6139190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327397" y="614549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016114" y="6145836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688456" y="6140924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60798" y="6136012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8242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smtClean="0"/>
              <a:t>간편 분석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 smtClean="0"/>
              <a:t>위젯 </a:t>
            </a:r>
            <a:r>
              <a:rPr lang="ko-KR" altLang="en-US" dirty="0"/>
              <a:t>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긍</a:t>
            </a:r>
            <a:r>
              <a:rPr lang="en-US" altLang="ko-KR" dirty="0"/>
              <a:t>, </a:t>
            </a:r>
            <a:r>
              <a:rPr lang="ko-KR" altLang="en-US" dirty="0" smtClean="0"/>
              <a:t>부정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 </a:t>
            </a:r>
            <a:r>
              <a:rPr lang="ko-KR" altLang="en-US" dirty="0"/>
              <a:t>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/>
              <a:t>기간의 흐름에 따른 추이 변화를 보는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줌인 </a:t>
            </a:r>
            <a:r>
              <a:rPr lang="ko-KR" altLang="en-US" dirty="0" err="1"/>
              <a:t>시계열</a:t>
            </a:r>
            <a:r>
              <a:rPr lang="ko-KR" altLang="en-US" dirty="0"/>
              <a:t> 차트</a:t>
            </a:r>
            <a:r>
              <a:rPr lang="en-US" altLang="ko-KR" dirty="0"/>
              <a:t> : </a:t>
            </a:r>
            <a:r>
              <a:rPr lang="ko-KR" altLang="en-US" dirty="0" err="1"/>
              <a:t>시계열</a:t>
            </a:r>
            <a:r>
              <a:rPr lang="ko-KR" altLang="en-US" dirty="0"/>
              <a:t> 차트에 원하는 기간을 상세하게 볼 수 있는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공간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 err="1"/>
              <a:t>선이아닌</a:t>
            </a:r>
            <a:r>
              <a:rPr lang="ko-KR" altLang="en-US" dirty="0"/>
              <a:t> 면적으로 추이 변화를 보는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심벌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 err="1"/>
              <a:t>시계열</a:t>
            </a:r>
            <a:r>
              <a:rPr lang="ko-KR" altLang="en-US" dirty="0"/>
              <a:t> 차트에 심벌이 붙어서 추이 변화를 보는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누적히스토그램차트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긍정</a:t>
            </a:r>
            <a:r>
              <a:rPr lang="en-US" altLang="ko-KR" dirty="0"/>
              <a:t>, </a:t>
            </a:r>
            <a:r>
              <a:rPr lang="ko-KR" altLang="en-US" dirty="0"/>
              <a:t>부정</a:t>
            </a:r>
            <a:r>
              <a:rPr lang="en-US" altLang="ko-KR" dirty="0"/>
              <a:t>, </a:t>
            </a:r>
            <a:r>
              <a:rPr lang="ko-KR" altLang="en-US" dirty="0"/>
              <a:t>중립에 대한 </a:t>
            </a:r>
            <a:r>
              <a:rPr lang="ko-KR" altLang="en-US" dirty="0" err="1"/>
              <a:t>버즈량을</a:t>
            </a:r>
            <a:r>
              <a:rPr lang="ko-KR" altLang="en-US" dirty="0"/>
              <a:t> 누적으로 그리는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</a:t>
            </a:r>
            <a:br>
              <a:rPr lang="en-US" altLang="ko-KR" dirty="0"/>
            </a:br>
            <a:r>
              <a:rPr lang="en-US" altLang="ko-KR" dirty="0"/>
              <a:t>  2. </a:t>
            </a:r>
            <a:r>
              <a:rPr lang="ko-KR" altLang="en-US" dirty="0"/>
              <a:t>차트를 </a:t>
            </a:r>
            <a:r>
              <a:rPr lang="ko-KR" altLang="en-US" dirty="0" err="1"/>
              <a:t>볼때</a:t>
            </a:r>
            <a:r>
              <a:rPr lang="ko-KR" altLang="en-US" dirty="0"/>
              <a:t> 기준 주기를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일별</a:t>
            </a:r>
            <a:r>
              <a:rPr lang="en-US" altLang="ko-KR" dirty="0"/>
              <a:t>, </a:t>
            </a:r>
            <a:r>
              <a:rPr lang="ko-KR" altLang="en-US" dirty="0" err="1"/>
              <a:t>주별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), </a:t>
            </a:r>
            <a:r>
              <a:rPr lang="ko-KR" altLang="en-US" dirty="0"/>
              <a:t>월별</a:t>
            </a:r>
            <a:r>
              <a:rPr lang="en-US" altLang="ko-KR" dirty="0"/>
              <a:t>, </a:t>
            </a:r>
            <a:r>
              <a:rPr lang="ko-KR" altLang="en-US" dirty="0" err="1"/>
              <a:t>요일별</a:t>
            </a:r>
            <a:r>
              <a:rPr lang="en-US" altLang="ko-KR" dirty="0"/>
              <a:t>, </a:t>
            </a:r>
            <a:r>
              <a:rPr lang="ko-KR" altLang="en-US" dirty="0"/>
              <a:t>분기별</a:t>
            </a:r>
            <a:r>
              <a:rPr lang="en-US" altLang="ko-KR" dirty="0"/>
              <a:t>, </a:t>
            </a:r>
            <a:r>
              <a:rPr lang="ko-KR" altLang="en-US" dirty="0" err="1"/>
              <a:t>년도별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grpSp>
        <p:nvGrpSpPr>
          <p:cNvPr id="46" name="그룹 45"/>
          <p:cNvGrpSpPr/>
          <p:nvPr/>
        </p:nvGrpSpPr>
        <p:grpSpPr>
          <a:xfrm>
            <a:off x="618340" y="731733"/>
            <a:ext cx="3223857" cy="1995955"/>
            <a:chOff x="3595678" y="4872625"/>
            <a:chExt cx="3223857" cy="1995955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4788983" y="646420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긍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부정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595678" y="5202024"/>
              <a:ext cx="3223857" cy="1666556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51" name="타원 50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712174" y="11837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408296" y="1187796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누적 히스토그램차트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709826" y="11443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57" name="그룹 56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58" name="직사각형 57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63" name="타원 62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64" name="직사각형 63"/>
          <p:cNvSpPr/>
          <p:nvPr/>
        </p:nvSpPr>
        <p:spPr>
          <a:xfrm>
            <a:off x="2011376" y="1610980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12174" y="154367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주기 설정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416921" y="1610980"/>
            <a:ext cx="109243" cy="1079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514674" y="1553481"/>
            <a:ext cx="1047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109138" y="1553481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02" y="1543672"/>
            <a:ext cx="178279" cy="178279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2010616" y="188323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602650" y="1595966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704519" y="1538467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108378" y="182573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21" y="1531422"/>
            <a:ext cx="178279" cy="178279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1416912" y="188045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514674" y="182295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21" y="1553481"/>
            <a:ext cx="178279" cy="178279"/>
          </a:xfrm>
          <a:prstGeom prst="rect">
            <a:avLst/>
          </a:prstGeom>
        </p:spPr>
      </p:pic>
      <p:sp>
        <p:nvSpPr>
          <p:cNvPr id="78" name="직사각형 77"/>
          <p:cNvSpPr/>
          <p:nvPr/>
        </p:nvSpPr>
        <p:spPr>
          <a:xfrm>
            <a:off x="2608290" y="1879725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706052" y="1822226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년도별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704336" y="152190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69209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https://owlin.com/img/bg-products-realesta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95" y="620687"/>
            <a:ext cx="7227167" cy="494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021252" y="1578613"/>
            <a:ext cx="2260121" cy="3087322"/>
            <a:chOff x="-504173" y="237799"/>
            <a:chExt cx="2260121" cy="3087322"/>
          </a:xfrm>
        </p:grpSpPr>
        <p:sp>
          <p:nvSpPr>
            <p:cNvPr id="24" name="직사각형 23"/>
            <p:cNvSpPr/>
            <p:nvPr/>
          </p:nvSpPr>
          <p:spPr>
            <a:xfrm>
              <a:off x="-504173" y="237799"/>
              <a:ext cx="2260121" cy="308732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-226270" y="434813"/>
              <a:ext cx="1704314" cy="570739"/>
              <a:chOff x="1224310" y="836277"/>
              <a:chExt cx="962494" cy="322319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2167" y="836277"/>
                <a:ext cx="644637" cy="322319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4310" y="859133"/>
                <a:ext cx="317857" cy="276608"/>
              </a:xfrm>
              <a:prstGeom prst="rect">
                <a:avLst/>
              </a:prstGeom>
            </p:spPr>
          </p:pic>
        </p:grpSp>
        <p:sp>
          <p:nvSpPr>
            <p:cNvPr id="28" name="TextBox 27"/>
            <p:cNvSpPr txBox="1"/>
            <p:nvPr/>
          </p:nvSpPr>
          <p:spPr>
            <a:xfrm>
              <a:off x="55149" y="2922954"/>
              <a:ext cx="107593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Product by TAPACROSS</a:t>
              </a:r>
              <a:endParaRPr lang="ko-KR" altLang="en-US" sz="7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-46974" y="1281578"/>
              <a:ext cx="1345721" cy="30192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-46974" y="1704990"/>
              <a:ext cx="1345721" cy="30192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-46974" y="2128401"/>
              <a:ext cx="1345721" cy="2940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로그인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4639" y="2528708"/>
              <a:ext cx="1162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아이디 찾기 </a:t>
              </a:r>
              <a:r>
                <a:rPr lang="en-US" altLang="ko-KR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7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비밀번호 변경</a:t>
              </a:r>
              <a:endParaRPr lang="ko-KR" altLang="en-US" sz="7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3" name="Picture 6" descr="power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18" y="2180135"/>
              <a:ext cx="177785" cy="177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266092" y="1321080"/>
              <a:ext cx="103265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아이디를 입력하세요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12953" y="1748230"/>
              <a:ext cx="11208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비밀번호를 입력하세요</a:t>
              </a:r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</a:t>
              </a:r>
              <a:endParaRPr lang="ko-KR" altLang="en-US" sz="800" dirty="0">
                <a:solidFill>
                  <a:schemeClr val="bg2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8" y="1774805"/>
              <a:ext cx="177785" cy="177785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9" y="1348565"/>
              <a:ext cx="177785" cy="177785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537729" y="5561863"/>
            <a:ext cx="7227168" cy="30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</a:t>
            </a:r>
            <a:r>
              <a:rPr lang="ko-KR" altLang="en-US" dirty="0"/>
              <a:t>페이지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잘못 입력했을 경우 해당 지점 포인트 이동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en-US" altLang="ko-KR" dirty="0" err="1"/>
              <a:t>TrendUp</a:t>
            </a:r>
            <a:r>
              <a:rPr lang="ko-KR" altLang="en-US" dirty="0"/>
              <a:t>상의 공지사항을 입력했을 경우 상단에 내용이 흐르게 구성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en-US" altLang="ko-KR" dirty="0" err="1"/>
              <a:t>TrendUp</a:t>
            </a:r>
            <a:r>
              <a:rPr lang="en-US" altLang="ko-KR" dirty="0"/>
              <a:t> </a:t>
            </a:r>
            <a:r>
              <a:rPr lang="ko-KR" altLang="en-US" dirty="0"/>
              <a:t>관리자 메뉴에서 공지로 등록한 내용이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Tapacross</a:t>
            </a:r>
            <a:r>
              <a:rPr lang="ko-KR" altLang="en-US" dirty="0"/>
              <a:t>의 </a:t>
            </a:r>
            <a:r>
              <a:rPr lang="en-US" altLang="ko-KR" dirty="0"/>
              <a:t>SNS</a:t>
            </a:r>
            <a:r>
              <a:rPr lang="ko-KR" altLang="en-US" dirty="0"/>
              <a:t>계정 확인을 위한 링크 버튼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클릭 시 새로운 탭 활성화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Facebook : https://www.facebook.com/tapacross</a:t>
            </a:r>
            <a:br>
              <a:rPr lang="en-US" altLang="ko-KR" dirty="0"/>
            </a:br>
            <a:r>
              <a:rPr lang="en-US" altLang="ko-KR" dirty="0"/>
              <a:t>    - Twitter : https://twitter.com/tapacross</a:t>
            </a:r>
            <a:br>
              <a:rPr lang="en-US" altLang="ko-KR" dirty="0"/>
            </a:br>
            <a:r>
              <a:rPr lang="en-US" altLang="ko-KR" dirty="0"/>
              <a:t>    - Instagram : https://www.Instagram.com/tapacross/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 입력 화면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 입력 창에 가이드 텍스트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로그인 버튼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틀렸을 경우 팝업 </a:t>
            </a:r>
            <a:r>
              <a:rPr lang="en-US" altLang="ko-KR" dirty="0"/>
              <a:t>a </a:t>
            </a:r>
            <a:r>
              <a:rPr lang="ko-KR" altLang="en-US" dirty="0"/>
              <a:t>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 찾기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별도의 페이지로 이동하여 찾기 및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u="sng" dirty="0">
                <a:solidFill>
                  <a:srgbClr val="FF0000"/>
                </a:solidFill>
              </a:rPr>
              <a:t/>
            </a:r>
            <a:br>
              <a:rPr lang="en-US" altLang="ko-KR" u="sng" dirty="0">
                <a:solidFill>
                  <a:srgbClr val="FF0000"/>
                </a:solidFill>
              </a:rPr>
            </a:br>
            <a:r>
              <a:rPr lang="en-US" altLang="ko-KR" dirty="0"/>
              <a:t>6. footer</a:t>
            </a:r>
            <a:r>
              <a:rPr lang="ko-KR" altLang="en-US" dirty="0"/>
              <a:t>영역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회사 주소</a:t>
            </a:r>
            <a:r>
              <a:rPr lang="en-US" altLang="ko-KR" dirty="0"/>
              <a:t>, </a:t>
            </a:r>
            <a:r>
              <a:rPr lang="ko-KR" altLang="en-US" dirty="0"/>
              <a:t>연락처</a:t>
            </a:r>
            <a:r>
              <a:rPr lang="en-US" altLang="ko-KR" dirty="0"/>
              <a:t>, </a:t>
            </a:r>
            <a:r>
              <a:rPr lang="ko-KR" altLang="en-US" dirty="0"/>
              <a:t>팩스 및 개인정보처리방침의 내용 구성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u="sng" dirty="0">
                <a:solidFill>
                  <a:srgbClr val="FF0000"/>
                </a:solidFill>
              </a:rPr>
              <a:t/>
            </a:r>
            <a:br>
              <a:rPr lang="en-US" altLang="ko-KR" u="sng" dirty="0">
                <a:solidFill>
                  <a:srgbClr val="FF0000"/>
                </a:solidFill>
              </a:rPr>
            </a:br>
            <a:r>
              <a:rPr lang="en-US" altLang="ko-KR" dirty="0"/>
              <a:t>7. </a:t>
            </a:r>
            <a:r>
              <a:rPr lang="ko-KR" altLang="en-US" dirty="0"/>
              <a:t>로그인 페이지 </a:t>
            </a:r>
            <a:r>
              <a:rPr lang="en-US" altLang="ko-KR" dirty="0"/>
              <a:t>BG</a:t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회사의 이미지</a:t>
            </a:r>
            <a:r>
              <a:rPr lang="en-US" altLang="ko-KR" dirty="0"/>
              <a:t>, </a:t>
            </a:r>
            <a:r>
              <a:rPr lang="en-US" altLang="ko-KR" dirty="0" err="1"/>
              <a:t>TrendUp</a:t>
            </a:r>
            <a:r>
              <a:rPr lang="ko-KR" altLang="en-US" dirty="0"/>
              <a:t>의 분위기</a:t>
            </a:r>
            <a:r>
              <a:rPr lang="en-US" altLang="ko-KR" dirty="0"/>
              <a:t>, </a:t>
            </a:r>
            <a:r>
              <a:rPr lang="ko-KR" altLang="en-US" dirty="0"/>
              <a:t>성격</a:t>
            </a:r>
            <a:r>
              <a:rPr lang="en-US" altLang="ko-KR" dirty="0"/>
              <a:t>, </a:t>
            </a:r>
            <a:r>
              <a:rPr lang="ko-KR" altLang="en-US" dirty="0"/>
              <a:t>느낌에 맞는 </a:t>
            </a:r>
            <a:r>
              <a:rPr lang="en-US" altLang="ko-KR" dirty="0" err="1"/>
              <a:t>Img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빅데이터에 대한 전체적인 개요를 나타내는 이미지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en-US" altLang="ko-KR" dirty="0" err="1"/>
              <a:t>TrendUp</a:t>
            </a:r>
            <a:r>
              <a:rPr lang="ko-KR" altLang="en-US" dirty="0"/>
              <a:t>을 통해서 회의실에서 </a:t>
            </a:r>
            <a:r>
              <a:rPr lang="ko-KR" altLang="en-US" dirty="0" err="1"/>
              <a:t>프리젠테이션</a:t>
            </a:r>
            <a:r>
              <a:rPr lang="ko-KR" altLang="en-US" dirty="0"/>
              <a:t> 하는 이미지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en-US" altLang="ko-KR" dirty="0" err="1"/>
              <a:t>TrendUp</a:t>
            </a:r>
            <a:r>
              <a:rPr lang="ko-KR" altLang="en-US" dirty="0"/>
              <a:t>의 </a:t>
            </a:r>
            <a:r>
              <a:rPr lang="en-US" altLang="ko-KR" dirty="0"/>
              <a:t>PC </a:t>
            </a:r>
            <a:r>
              <a:rPr lang="ko-KR" altLang="en-US" dirty="0"/>
              <a:t>화면으로 분석을 하는 이미지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-&gt; DATA Curation</a:t>
            </a:r>
            <a:br>
              <a:rPr lang="en-US" altLang="ko-KR" dirty="0"/>
            </a:br>
            <a:r>
              <a:rPr lang="en-US" altLang="ko-KR" dirty="0"/>
              <a:t>       </a:t>
            </a:r>
            <a:r>
              <a:rPr lang="ko-KR" altLang="en-US" dirty="0"/>
              <a:t>산업별로 제공되는 </a:t>
            </a:r>
            <a:r>
              <a:rPr lang="ko-KR" altLang="en-US" dirty="0" err="1"/>
              <a:t>큐레이션</a:t>
            </a:r>
            <a:r>
              <a:rPr lang="ko-KR" altLang="en-US" dirty="0"/>
              <a:t> 정보를 확인하세요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-&gt; Real-time Analytics</a:t>
            </a:r>
            <a:br>
              <a:rPr lang="en-US" altLang="ko-KR" dirty="0"/>
            </a:br>
            <a:r>
              <a:rPr lang="en-US" altLang="ko-KR" dirty="0"/>
              <a:t>       </a:t>
            </a:r>
            <a:r>
              <a:rPr lang="ko-KR" altLang="en-US" dirty="0"/>
              <a:t>실시간으로 수많은 양의 데이터 분석을 시작해보세요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-&gt; Customizable</a:t>
            </a:r>
            <a:br>
              <a:rPr lang="en-US" altLang="ko-KR" dirty="0"/>
            </a:br>
            <a:r>
              <a:rPr lang="en-US" altLang="ko-KR" dirty="0"/>
              <a:t>       </a:t>
            </a:r>
            <a:r>
              <a:rPr lang="ko-KR" altLang="en-US" dirty="0"/>
              <a:t>상황에 맞는 화면을 만들어 사용해 보세요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-&gt; Flexible</a:t>
            </a:r>
            <a:br>
              <a:rPr lang="en-US" altLang="ko-KR" dirty="0"/>
            </a:br>
            <a:r>
              <a:rPr lang="en-US" altLang="ko-KR" dirty="0"/>
              <a:t>       </a:t>
            </a:r>
            <a:r>
              <a:rPr lang="ko-KR" altLang="en-US" dirty="0"/>
              <a:t>위젯 기능을 통해 원하는 필요한 데이터를 분석하세요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-&gt; Fusion DATA Analysis</a:t>
            </a:r>
            <a:br>
              <a:rPr lang="en-US" altLang="ko-KR" dirty="0"/>
            </a:br>
            <a:r>
              <a:rPr lang="en-US" altLang="ko-KR" dirty="0"/>
              <a:t>       </a:t>
            </a:r>
            <a:r>
              <a:rPr lang="ko-KR" altLang="en-US" dirty="0"/>
              <a:t>소셜 데이터와 정형 데이터 분석을 시작해보세요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-&gt; Intelligent Alerting</a:t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ko-KR" altLang="en-US" dirty="0"/>
              <a:t>다양한 채널을 통해서 알림 선재 대응해보세요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-&gt; Why </a:t>
            </a:r>
            <a:r>
              <a:rPr lang="en-US" altLang="ko-KR" dirty="0" err="1"/>
              <a:t>TrendUp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ko-KR" altLang="en-US" dirty="0"/>
              <a:t>수많은 사용자가 사용하는 이유를 경험해보세요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-&gt; DATA Scope</a:t>
            </a:r>
            <a:br>
              <a:rPr lang="en-US" altLang="ko-KR" dirty="0"/>
            </a:br>
            <a:r>
              <a:rPr lang="en-US" altLang="ko-KR" dirty="0"/>
              <a:t>        650</a:t>
            </a:r>
            <a:r>
              <a:rPr lang="ko-KR" altLang="en-US" dirty="0"/>
              <a:t>만 데이터를</a:t>
            </a:r>
            <a:r>
              <a:rPr lang="en-US" altLang="ko-KR" dirty="0"/>
              <a:t> </a:t>
            </a:r>
            <a:r>
              <a:rPr lang="ko-KR" altLang="en-US" dirty="0"/>
              <a:t>실시간으로 수집 분석합니다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-&gt; The next big thing in big DATA</a:t>
            </a:r>
            <a:br>
              <a:rPr lang="en-US" altLang="ko-KR" dirty="0"/>
            </a:br>
            <a:r>
              <a:rPr lang="en-US" altLang="ko-KR" dirty="0"/>
              <a:t>        All your data in one place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8. </a:t>
            </a:r>
            <a:r>
              <a:rPr lang="ko-KR" altLang="en-US" dirty="0"/>
              <a:t>서비스 문의하기 버튼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페이지 이동을 통해서 서비스 문의를 할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4595" y="620713"/>
            <a:ext cx="7232161" cy="579596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399248" y="258856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14280" y="5589641"/>
            <a:ext cx="4270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공지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]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새로운 위젯이 출시하였습니다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고객지원에 위젯 리스트에서 확인하세요</a:t>
            </a:r>
            <a:r>
              <a:rPr lang="en-US" altLang="ko-KR" sz="10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~!!</a:t>
            </a:r>
            <a:endParaRPr lang="ko-KR" altLang="en-US" sz="1000" b="1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4595" y="5874477"/>
            <a:ext cx="7227168" cy="556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52084" y="5964374"/>
            <a:ext cx="3688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서울특별시 성동구 성수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308-4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서울숲코오롱디지털타워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1705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</a:t>
            </a:r>
          </a:p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대표전화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02-2115-8761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팩스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02-2115-8764 </a:t>
            </a:r>
            <a:r>
              <a:rPr lang="ko-KR" altLang="en-US" sz="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ㅣ</a:t>
            </a:r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이메일</a:t>
            </a:r>
            <a:r>
              <a:rPr lang="en-US" altLang="ko-KR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help@tapacross.co.kr</a:t>
            </a:r>
            <a:endParaRPr lang="en-US" altLang="ko-KR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8" name="Picture 4" descr="타파크로스 블로그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5"/>
          <a:stretch/>
        </p:blipFill>
        <p:spPr bwMode="auto">
          <a:xfrm>
            <a:off x="723383" y="5952113"/>
            <a:ext cx="1155159" cy="37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934968" y="5942933"/>
            <a:ext cx="17208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개인정보 처리방침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</a:t>
            </a:r>
            <a:r>
              <a:rPr lang="ko-KR" altLang="en-US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이용약관  </a:t>
            </a:r>
            <a:r>
              <a:rPr lang="en-US" altLang="ko-KR" sz="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 SITE MAP</a:t>
            </a:r>
            <a:endParaRPr lang="ko-KR" altLang="en-US" sz="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399247" y="346039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790066" y="5542286"/>
            <a:ext cx="166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▲</a:t>
            </a:r>
            <a:endParaRPr lang="en-US" altLang="ko-KR" sz="800" dirty="0" smtClean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</a:p>
        </p:txBody>
      </p:sp>
      <p:sp>
        <p:nvSpPr>
          <p:cNvPr id="22" name="타원 21"/>
          <p:cNvSpPr/>
          <p:nvPr/>
        </p:nvSpPr>
        <p:spPr>
          <a:xfrm>
            <a:off x="613287" y="589104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  <p:sp>
        <p:nvSpPr>
          <p:cNvPr id="39" name="타원 38"/>
          <p:cNvSpPr/>
          <p:nvPr/>
        </p:nvSpPr>
        <p:spPr>
          <a:xfrm>
            <a:off x="3507249" y="386952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989029" y="829358"/>
            <a:ext cx="23839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Data Curation</a:t>
            </a:r>
            <a:r>
              <a:rPr lang="en-US" altLang="ko-KR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8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800" dirty="0" smtClean="0">
                <a:solidFill>
                  <a:schemeClr val="bg1"/>
                </a:solidFill>
              </a:rPr>
              <a:t>산업별로 </a:t>
            </a:r>
            <a:r>
              <a:rPr lang="ko-KR" altLang="en-US" sz="800" dirty="0">
                <a:solidFill>
                  <a:schemeClr val="bg1"/>
                </a:solidFill>
              </a:rPr>
              <a:t>제공되는 </a:t>
            </a:r>
            <a:r>
              <a:rPr lang="ko-KR" altLang="en-US" sz="800" dirty="0" err="1">
                <a:solidFill>
                  <a:schemeClr val="bg1"/>
                </a:solidFill>
              </a:rPr>
              <a:t>큐레이션</a:t>
            </a:r>
            <a:r>
              <a:rPr lang="ko-KR" altLang="en-US" sz="800" dirty="0">
                <a:solidFill>
                  <a:schemeClr val="bg1"/>
                </a:solidFill>
              </a:rPr>
              <a:t> 정보를 확인하세요</a:t>
            </a:r>
            <a:r>
              <a:rPr lang="en-US" altLang="ko-KR" sz="800" dirty="0">
                <a:solidFill>
                  <a:schemeClr val="bg1"/>
                </a:solidFill>
              </a:rPr>
              <a:t/>
            </a:r>
            <a:br>
              <a:rPr lang="en-US" altLang="ko-KR" sz="800" dirty="0">
                <a:solidFill>
                  <a:schemeClr val="bg1"/>
                </a:solidFill>
              </a:rPr>
            </a:br>
            <a:endParaRPr lang="ko-KR" altLang="en-US" sz="800" dirty="0" smtClean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107697" y="82409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  <p:sp>
        <p:nvSpPr>
          <p:cNvPr id="8" name="타원 7"/>
          <p:cNvSpPr/>
          <p:nvPr/>
        </p:nvSpPr>
        <p:spPr>
          <a:xfrm>
            <a:off x="553096" y="558077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56" name="그룹 55"/>
          <p:cNvGrpSpPr/>
          <p:nvPr/>
        </p:nvGrpSpPr>
        <p:grpSpPr>
          <a:xfrm>
            <a:off x="5570991" y="5008830"/>
            <a:ext cx="1887535" cy="234044"/>
            <a:chOff x="5570991" y="5008830"/>
            <a:chExt cx="1887535" cy="234044"/>
          </a:xfrm>
        </p:grpSpPr>
        <p:sp>
          <p:nvSpPr>
            <p:cNvPr id="52" name="직사각형 51"/>
            <p:cNvSpPr/>
            <p:nvPr/>
          </p:nvSpPr>
          <p:spPr>
            <a:xfrm>
              <a:off x="5570991" y="5008830"/>
              <a:ext cx="1887535" cy="23404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800" dirty="0" smtClean="0"/>
                <a:t>Ready </a:t>
              </a:r>
              <a:r>
                <a:rPr lang="en-US" altLang="ko-KR" sz="800" dirty="0"/>
                <a:t>to experience </a:t>
              </a:r>
              <a:r>
                <a:rPr lang="en-US" altLang="ko-KR" sz="800" dirty="0" err="1"/>
                <a:t>TrendUp</a:t>
              </a:r>
              <a:r>
                <a:rPr lang="en-US" altLang="ko-KR" sz="800" dirty="0" smtClean="0"/>
                <a:t>?</a:t>
              </a:r>
            </a:p>
          </p:txBody>
        </p:sp>
        <p:sp>
          <p:nvSpPr>
            <p:cNvPr id="54" name="위로 굽은 화살표 53"/>
            <p:cNvSpPr/>
            <p:nvPr/>
          </p:nvSpPr>
          <p:spPr>
            <a:xfrm rot="5400000" flipV="1">
              <a:off x="7160268" y="5074786"/>
              <a:ext cx="101482" cy="102133"/>
            </a:xfrm>
            <a:prstGeom prst="bent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55" name="타원 54"/>
          <p:cNvSpPr/>
          <p:nvPr/>
        </p:nvSpPr>
        <p:spPr>
          <a:xfrm>
            <a:off x="5497666" y="497920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8</a:t>
            </a:r>
            <a:endParaRPr lang="ko-KR" altLang="en-US" sz="1050" b="1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602033" y="6179841"/>
            <a:ext cx="492787" cy="159734"/>
            <a:chOff x="4245076" y="4995716"/>
            <a:chExt cx="936524" cy="30357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076" y="4995716"/>
              <a:ext cx="303570" cy="30357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030" y="4995716"/>
              <a:ext cx="303570" cy="30357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553" y="4995716"/>
              <a:ext cx="303570" cy="303570"/>
            </a:xfrm>
            <a:prstGeom prst="rect">
              <a:avLst/>
            </a:prstGeom>
          </p:spPr>
        </p:pic>
      </p:grpSp>
      <p:sp>
        <p:nvSpPr>
          <p:cNvPr id="9" name="타원 8"/>
          <p:cNvSpPr/>
          <p:nvPr/>
        </p:nvSpPr>
        <p:spPr>
          <a:xfrm>
            <a:off x="6513376" y="611516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4" name="타원 43"/>
          <p:cNvSpPr/>
          <p:nvPr/>
        </p:nvSpPr>
        <p:spPr>
          <a:xfrm>
            <a:off x="6538486" y="1573832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397557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86" y="1744340"/>
            <a:ext cx="1071240" cy="122211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smtClean="0"/>
              <a:t>간편 분석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 </a:t>
            </a:r>
            <a:r>
              <a:rPr lang="ko-KR" altLang="en-US" dirty="0"/>
              <a:t>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- </a:t>
            </a:r>
            <a:r>
              <a:rPr lang="ko-KR" altLang="en-US" dirty="0"/>
              <a:t>심벌 </a:t>
            </a:r>
            <a:r>
              <a:rPr lang="ko-KR" altLang="en-US" dirty="0" err="1"/>
              <a:t>시계열</a:t>
            </a:r>
            <a:r>
              <a:rPr lang="ko-KR" altLang="en-US" dirty="0"/>
              <a:t> 차트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2x1, max 4x2</a:t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누적히스토그램차트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2x1, max 4x2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긍</a:t>
            </a:r>
            <a:r>
              <a:rPr lang="en-US" altLang="ko-KR" dirty="0"/>
              <a:t>,</a:t>
            </a:r>
            <a:r>
              <a:rPr lang="ko-KR" altLang="en-US" dirty="0"/>
              <a:t>부정을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긍</a:t>
            </a:r>
            <a:r>
              <a:rPr lang="en-US" altLang="ko-KR" dirty="0"/>
              <a:t>,</a:t>
            </a:r>
            <a:r>
              <a:rPr lang="ko-KR" altLang="en-US" dirty="0"/>
              <a:t>부정 차트의 요약정보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 err="1"/>
              <a:t>검색기간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버즈를</a:t>
            </a:r>
            <a:r>
              <a:rPr lang="ko-KR" altLang="en-US" dirty="0"/>
              <a:t>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상세보기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차트에 대한 테이블 </a:t>
            </a:r>
            <a:r>
              <a:rPr lang="ko-KR" altLang="en-US" dirty="0" err="1"/>
              <a:t>테이블</a:t>
            </a:r>
            <a:r>
              <a:rPr lang="ko-KR" altLang="en-US" dirty="0"/>
              <a:t> 데이터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 차트 </a:t>
            </a:r>
            <a:r>
              <a:rPr lang="ko-KR" altLang="en-US" dirty="0"/>
              <a:t>기준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는 </a:t>
            </a:r>
            <a:r>
              <a:rPr lang="ko-KR" altLang="en-US" dirty="0" err="1"/>
              <a:t>주별이며</a:t>
            </a:r>
            <a:r>
              <a:rPr lang="en-US" altLang="ko-KR" dirty="0"/>
              <a:t>, 2</a:t>
            </a:r>
            <a:r>
              <a:rPr lang="ko-KR" altLang="en-US" dirty="0"/>
              <a:t>주의 </a:t>
            </a:r>
            <a:r>
              <a:rPr lang="ko-KR" altLang="en-US" dirty="0" err="1"/>
              <a:t>버즈</a:t>
            </a:r>
            <a:r>
              <a:rPr lang="ko-KR" altLang="en-US" dirty="0"/>
              <a:t> 차트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팝업에서 설정한 기준만 노출됨</a:t>
            </a:r>
            <a:r>
              <a:rPr lang="en-US" altLang="ko-KR" dirty="0"/>
              <a:t>Excel </a:t>
            </a:r>
            <a:r>
              <a:rPr lang="ko-KR" altLang="en-US" dirty="0"/>
              <a:t>파일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 smtClean="0"/>
              <a:t>심벌시계열</a:t>
            </a:r>
            <a:r>
              <a:rPr lang="ko-KR" altLang="en-US" dirty="0" smtClean="0"/>
              <a:t> 차트 </a:t>
            </a:r>
            <a:r>
              <a:rPr lang="en-US" altLang="ko-KR" dirty="0" smtClean="0"/>
              <a:t>: </a:t>
            </a:r>
            <a:r>
              <a:rPr lang="ko-KR" altLang="en-US" dirty="0"/>
              <a:t>이미지</a:t>
            </a:r>
            <a:r>
              <a:rPr lang="en-US" altLang="ko-KR" dirty="0"/>
              <a:t>, Excel</a:t>
            </a:r>
            <a:r>
              <a:rPr lang="ko-KR" altLang="en-US" dirty="0"/>
              <a:t>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</a:t>
            </a:r>
            <a:r>
              <a:rPr lang="en-US" altLang="ko-KR" dirty="0"/>
              <a:t>- </a:t>
            </a:r>
            <a:r>
              <a:rPr lang="ko-KR" altLang="en-US" dirty="0" smtClean="0"/>
              <a:t>누적히스토그램차트 </a:t>
            </a:r>
            <a:r>
              <a:rPr lang="en-US" altLang="ko-KR" dirty="0" smtClean="0"/>
              <a:t>: </a:t>
            </a:r>
            <a:r>
              <a:rPr lang="ko-KR" altLang="en-US" dirty="0"/>
              <a:t>이미지</a:t>
            </a:r>
            <a:r>
              <a:rPr lang="en-US" altLang="ko-KR" dirty="0"/>
              <a:t>, Excel</a:t>
            </a:r>
            <a:r>
              <a:rPr lang="ko-KR" altLang="en-US" dirty="0"/>
              <a:t> 다운로드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618341" y="731733"/>
            <a:ext cx="4685572" cy="2841283"/>
            <a:chOff x="3595679" y="4872625"/>
            <a:chExt cx="4685572" cy="2841283"/>
          </a:xfrm>
        </p:grpSpPr>
        <p:sp>
          <p:nvSpPr>
            <p:cNvPr id="5" name="직사각형 4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긍</a:t>
              </a:r>
              <a:r>
                <a:rPr lang="en-US" altLang="ko-KR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부정차트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9" y="5202024"/>
              <a:ext cx="4685572" cy="251188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8" name="직선 연결선 7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2" name="타원 11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3" name="타원 12"/>
          <p:cNvSpPr/>
          <p:nvPr/>
        </p:nvSpPr>
        <p:spPr>
          <a:xfrm>
            <a:off x="839416" y="170247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4" name="타원 13"/>
          <p:cNvSpPr/>
          <p:nvPr/>
        </p:nvSpPr>
        <p:spPr>
          <a:xfrm>
            <a:off x="845254" y="28198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78279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34380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990481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446582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902683" y="1189592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033395" y="112844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806" y="3276874"/>
            <a:ext cx="142760" cy="13315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55" y="3276404"/>
            <a:ext cx="142760" cy="13315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86" y="3276874"/>
            <a:ext cx="142760" cy="13315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32" y="3276404"/>
            <a:ext cx="142760" cy="1331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544" y="3276748"/>
            <a:ext cx="142391" cy="13281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40687" y="3235259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84202" y="3241564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72919" y="324190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45261" y="3236993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17603" y="3232081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7603" y="2475978"/>
            <a:ext cx="299932" cy="29055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3874" y="1783396"/>
            <a:ext cx="309305" cy="29993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3110" y="1744341"/>
            <a:ext cx="3220803" cy="1269170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>
            <a:off x="2194848" y="3965666"/>
            <a:ext cx="2984446" cy="1889185"/>
            <a:chOff x="2459438" y="4009528"/>
            <a:chExt cx="2984446" cy="1889185"/>
          </a:xfrm>
        </p:grpSpPr>
        <p:cxnSp>
          <p:nvCxnSpPr>
            <p:cNvPr id="56" name="직선 연결선 55"/>
            <p:cNvCxnSpPr/>
            <p:nvPr/>
          </p:nvCxnSpPr>
          <p:spPr>
            <a:xfrm flipV="1">
              <a:off x="2459438" y="4009528"/>
              <a:ext cx="0" cy="188918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459438" y="5898713"/>
              <a:ext cx="298444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/>
          <p:cNvSpPr/>
          <p:nvPr/>
        </p:nvSpPr>
        <p:spPr>
          <a:xfrm>
            <a:off x="2557476" y="5288110"/>
            <a:ext cx="241539" cy="5667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016101" y="4928070"/>
            <a:ext cx="241539" cy="9267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14098" y="4721368"/>
            <a:ext cx="241539" cy="11334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976047" y="5558337"/>
            <a:ext cx="241539" cy="296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472740" y="5360118"/>
            <a:ext cx="241539" cy="494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557476" y="4721369"/>
            <a:ext cx="241539" cy="5667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557476" y="4154628"/>
            <a:ext cx="241317" cy="566741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016101" y="4803336"/>
            <a:ext cx="241539" cy="1247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 flipV="1">
            <a:off x="3016101" y="4300961"/>
            <a:ext cx="246034" cy="50237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514098" y="4605098"/>
            <a:ext cx="241539" cy="1247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 flipV="1">
            <a:off x="3514098" y="4102724"/>
            <a:ext cx="241539" cy="50237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976047" y="5007210"/>
            <a:ext cx="241539" cy="5511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 flipV="1">
            <a:off x="3976047" y="4504837"/>
            <a:ext cx="245696" cy="50237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472044" y="4086394"/>
            <a:ext cx="241539" cy="115220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472740" y="5235383"/>
            <a:ext cx="241539" cy="1247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473003" y="5893039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7/13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945610" y="5893039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7/14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418217" y="5893039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7/15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890824" y="5893039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7/16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63431" y="5893039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7/18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078279" y="3712035"/>
            <a:ext cx="8627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공간 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439190" y="1068549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</p:spTree>
    <p:extLst>
      <p:ext uri="{BB962C8B-B14F-4D97-AF65-F5344CB8AC3E}">
        <p14:creationId xmlns:p14="http://schemas.microsoft.com/office/powerpoint/2010/main" val="40309593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smtClean="0"/>
              <a:t>간편 분석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버즈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긍</a:t>
            </a:r>
            <a:r>
              <a:rPr lang="en-US" altLang="ko-KR" dirty="0"/>
              <a:t>, </a:t>
            </a:r>
            <a:r>
              <a:rPr lang="ko-KR" altLang="en-US" dirty="0" smtClean="0"/>
              <a:t>부정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 smtClean="0"/>
              <a:t>버즈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</a:t>
            </a:r>
            <a:r>
              <a:rPr lang="ko-KR" altLang="en-US" dirty="0" smtClean="0"/>
              <a:t>부정 </a:t>
            </a:r>
            <a:r>
              <a:rPr lang="ko-KR" altLang="en-US" dirty="0"/>
              <a:t>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/>
              <a:t>기간의 흐름에 따른 추이 변화를 보는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줌인 </a:t>
            </a:r>
            <a:r>
              <a:rPr lang="ko-KR" altLang="en-US" dirty="0" err="1"/>
              <a:t>시계열</a:t>
            </a:r>
            <a:r>
              <a:rPr lang="ko-KR" altLang="en-US" dirty="0"/>
              <a:t> 차트</a:t>
            </a:r>
            <a:r>
              <a:rPr lang="en-US" altLang="ko-KR" dirty="0"/>
              <a:t> : </a:t>
            </a:r>
            <a:r>
              <a:rPr lang="ko-KR" altLang="en-US" dirty="0" err="1"/>
              <a:t>시계열</a:t>
            </a:r>
            <a:r>
              <a:rPr lang="ko-KR" altLang="en-US" dirty="0"/>
              <a:t> 차트에 원하는 기간을 상세하게 볼 수 있는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공간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ko-KR" altLang="en-US" dirty="0" err="1"/>
              <a:t>선이아닌</a:t>
            </a:r>
            <a:r>
              <a:rPr lang="ko-KR" altLang="en-US" dirty="0"/>
              <a:t> 면적으로 추이 변화를 보는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        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2. </a:t>
            </a:r>
            <a:r>
              <a:rPr lang="ko-KR" altLang="en-US" dirty="0"/>
              <a:t>차트를 </a:t>
            </a:r>
            <a:r>
              <a:rPr lang="ko-KR" altLang="en-US" dirty="0" err="1"/>
              <a:t>볼때</a:t>
            </a:r>
            <a:r>
              <a:rPr lang="ko-KR" altLang="en-US" dirty="0"/>
              <a:t> 기준 주기를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일별</a:t>
            </a:r>
            <a:r>
              <a:rPr lang="en-US" altLang="ko-KR" dirty="0"/>
              <a:t>, </a:t>
            </a:r>
            <a:r>
              <a:rPr lang="ko-KR" altLang="en-US" dirty="0" err="1"/>
              <a:t>주별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), </a:t>
            </a:r>
            <a:r>
              <a:rPr lang="ko-KR" altLang="en-US" dirty="0"/>
              <a:t>월별</a:t>
            </a:r>
            <a:r>
              <a:rPr lang="en-US" altLang="ko-KR" dirty="0"/>
              <a:t>, </a:t>
            </a:r>
            <a:r>
              <a:rPr lang="ko-KR" altLang="en-US" dirty="0" err="1"/>
              <a:t>요일별</a:t>
            </a:r>
            <a:r>
              <a:rPr lang="en-US" altLang="ko-KR" dirty="0"/>
              <a:t>, </a:t>
            </a:r>
            <a:r>
              <a:rPr lang="ko-KR" altLang="en-US" dirty="0"/>
              <a:t>분기별</a:t>
            </a:r>
            <a:r>
              <a:rPr lang="en-US" altLang="ko-KR" dirty="0"/>
              <a:t>, </a:t>
            </a:r>
            <a:r>
              <a:rPr lang="ko-KR" altLang="en-US" dirty="0" err="1"/>
              <a:t>년도별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18340" y="731733"/>
            <a:ext cx="3223857" cy="1995955"/>
            <a:chOff x="3595678" y="4872625"/>
            <a:chExt cx="3223857" cy="1995955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788983" y="6464206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긍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부정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8" y="5202024"/>
              <a:ext cx="3223857" cy="1666556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8" name="타원 7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12174" y="11837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08296" y="1187796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09826" y="11443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13" name="직사각형 12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8" name="타원 17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sp>
        <p:nvSpPr>
          <p:cNvPr id="19" name="직사각형 18"/>
          <p:cNvSpPr/>
          <p:nvPr/>
        </p:nvSpPr>
        <p:spPr>
          <a:xfrm>
            <a:off x="2011376" y="1610980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2174" y="154367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주기 설정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16921" y="1610980"/>
            <a:ext cx="109243" cy="1079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4674" y="1553481"/>
            <a:ext cx="1047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09138" y="1553481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02" y="1543672"/>
            <a:ext cx="178279" cy="178279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010616" y="188323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602650" y="1595966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04519" y="1538467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08378" y="182573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21" y="1531422"/>
            <a:ext cx="178279" cy="17827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416912" y="1880453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14674" y="182295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21" y="1553481"/>
            <a:ext cx="178279" cy="17827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608290" y="1879725"/>
            <a:ext cx="117475" cy="107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06052" y="1822226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년도별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04336" y="152190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00544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77" y="1746486"/>
            <a:ext cx="1069359" cy="121997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smtClean="0"/>
              <a:t>간편 분석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긍</a:t>
            </a:r>
            <a:r>
              <a:rPr lang="en-US" altLang="ko-KR" dirty="0"/>
              <a:t>, </a:t>
            </a:r>
            <a:r>
              <a:rPr lang="ko-KR" altLang="en-US" dirty="0" smtClean="0"/>
              <a:t>부정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df</a:t>
            </a:r>
            <a:r>
              <a:rPr lang="en-US" altLang="ko-KR" dirty="0"/>
              <a:t> 3x1, min 2x1, max 4x2</a:t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줌인 </a:t>
            </a:r>
            <a:r>
              <a:rPr lang="ko-KR" altLang="en-US" dirty="0" err="1"/>
              <a:t>시계열</a:t>
            </a:r>
            <a:r>
              <a:rPr lang="ko-KR" altLang="en-US" dirty="0"/>
              <a:t> 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2x1, max 4x2</a:t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 smtClean="0"/>
              <a:t>공간 </a:t>
            </a:r>
            <a:r>
              <a:rPr lang="ko-KR" altLang="en-US" dirty="0" err="1"/>
              <a:t>시계열</a:t>
            </a:r>
            <a:r>
              <a:rPr lang="ko-KR" altLang="en-US" dirty="0"/>
              <a:t> 차트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min 2x1, max 4x2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버즈</a:t>
            </a:r>
            <a:r>
              <a:rPr lang="en-US" altLang="ko-KR" dirty="0" smtClean="0"/>
              <a:t>, </a:t>
            </a:r>
            <a:r>
              <a:rPr lang="ko-KR" altLang="en-US" dirty="0" err="1"/>
              <a:t>긍</a:t>
            </a:r>
            <a:r>
              <a:rPr lang="en-US" altLang="ko-KR" dirty="0"/>
              <a:t>,</a:t>
            </a:r>
            <a:r>
              <a:rPr lang="ko-KR" altLang="en-US" dirty="0"/>
              <a:t>부정을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 smtClean="0"/>
              <a:t>버즈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긍</a:t>
            </a:r>
            <a:r>
              <a:rPr lang="en-US" altLang="ko-KR" dirty="0"/>
              <a:t>,</a:t>
            </a:r>
            <a:r>
              <a:rPr lang="ko-KR" altLang="en-US" dirty="0"/>
              <a:t>부정 차트의 요약정보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 err="1"/>
              <a:t>검색기간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버즈를</a:t>
            </a:r>
            <a:r>
              <a:rPr lang="ko-KR" altLang="en-US" dirty="0"/>
              <a:t>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상세보기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차트에 대한 테이블 </a:t>
            </a:r>
            <a:r>
              <a:rPr lang="ko-KR" altLang="en-US" dirty="0" err="1"/>
              <a:t>테이블</a:t>
            </a:r>
            <a:r>
              <a:rPr lang="ko-KR" altLang="en-US" dirty="0"/>
              <a:t> 데이터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 err="1" smtClean="0"/>
              <a:t>버즈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 차트 </a:t>
            </a:r>
            <a:r>
              <a:rPr lang="ko-KR" altLang="en-US" dirty="0"/>
              <a:t>기준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는 </a:t>
            </a:r>
            <a:r>
              <a:rPr lang="ko-KR" altLang="en-US" dirty="0" err="1"/>
              <a:t>주별이며</a:t>
            </a:r>
            <a:r>
              <a:rPr lang="en-US" altLang="ko-KR" dirty="0"/>
              <a:t>, 2</a:t>
            </a:r>
            <a:r>
              <a:rPr lang="ko-KR" altLang="en-US" dirty="0"/>
              <a:t>주의 </a:t>
            </a:r>
            <a:r>
              <a:rPr lang="ko-KR" altLang="en-US" dirty="0" err="1"/>
              <a:t>버즈</a:t>
            </a:r>
            <a:r>
              <a:rPr lang="ko-KR" altLang="en-US" dirty="0"/>
              <a:t> 차트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팝업에서 설정한 기준만 노출됨</a:t>
            </a:r>
            <a:r>
              <a:rPr lang="en-US" altLang="ko-KR" dirty="0"/>
              <a:t>Excel </a:t>
            </a:r>
            <a:r>
              <a:rPr lang="ko-KR" altLang="en-US" dirty="0"/>
              <a:t>파일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5</a:t>
            </a:r>
            <a:r>
              <a:rPr lang="en-US" altLang="ko-KR" dirty="0"/>
              <a:t>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버즈차트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/>
              <a:t>버즈</a:t>
            </a:r>
            <a:r>
              <a:rPr lang="en-US" altLang="ko-KR" dirty="0"/>
              <a:t>raw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: Excel 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618341" y="731733"/>
            <a:ext cx="4685572" cy="2841283"/>
            <a:chOff x="3595679" y="4872625"/>
            <a:chExt cx="4685572" cy="2841283"/>
          </a:xfrm>
        </p:grpSpPr>
        <p:sp>
          <p:nvSpPr>
            <p:cNvPr id="5" name="직사각형 4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버즈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긍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부정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9" y="5202024"/>
              <a:ext cx="4685572" cy="251188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8" name="직선 연결선 7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2" name="타원 11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3" name="타원 12"/>
          <p:cNvSpPr/>
          <p:nvPr/>
        </p:nvSpPr>
        <p:spPr>
          <a:xfrm>
            <a:off x="776852" y="170247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4" name="타원 13"/>
          <p:cNvSpPr/>
          <p:nvPr/>
        </p:nvSpPr>
        <p:spPr>
          <a:xfrm>
            <a:off x="782690" y="28198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72683" y="3717612"/>
            <a:ext cx="8627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줌인 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19304" y="3685729"/>
            <a:ext cx="8627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공간 </a:t>
            </a:r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078279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534380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990481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46582" y="1189592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902683" y="1189592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033395" y="112844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439190" y="1068549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806" y="3276874"/>
            <a:ext cx="142760" cy="13315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55" y="3276404"/>
            <a:ext cx="142760" cy="13315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86" y="3276874"/>
            <a:ext cx="142760" cy="13315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32" y="3276404"/>
            <a:ext cx="142760" cy="13315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544" y="3276748"/>
            <a:ext cx="142391" cy="1328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140687" y="3235259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84202" y="3241564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72919" y="324190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45261" y="3236993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17603" y="3232081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70" y="6248428"/>
            <a:ext cx="142760" cy="13315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19" y="6247958"/>
            <a:ext cx="142760" cy="13315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50" y="6248428"/>
            <a:ext cx="142760" cy="13315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596" y="6247958"/>
            <a:ext cx="142760" cy="13315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408" y="6248302"/>
            <a:ext cx="142391" cy="13281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33551" y="6206813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77066" y="6213118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365783" y="6213459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38125" y="6208547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10467" y="620363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01" y="6180805"/>
            <a:ext cx="142760" cy="13315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50" y="6180335"/>
            <a:ext cx="142760" cy="13315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81" y="6180805"/>
            <a:ext cx="142760" cy="13315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927" y="6180335"/>
            <a:ext cx="142760" cy="13315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4739" y="6180679"/>
            <a:ext cx="142391" cy="13281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583882" y="6139190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27397" y="614549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16114" y="6145836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88456" y="6140924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360798" y="6136012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7937" y="1680323"/>
            <a:ext cx="3249450" cy="1535531"/>
          </a:xfrm>
          <a:prstGeom prst="rect">
            <a:avLst/>
          </a:prstGeom>
        </p:spPr>
      </p:pic>
      <p:pic>
        <p:nvPicPr>
          <p:cNvPr id="188" name="그림 1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69" y="4125344"/>
            <a:ext cx="3206774" cy="1971766"/>
          </a:xfrm>
          <a:prstGeom prst="rect">
            <a:avLst/>
          </a:prstGeom>
        </p:spPr>
      </p:pic>
      <p:pic>
        <p:nvPicPr>
          <p:cNvPr id="204" name="그림 20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3430" y="4212909"/>
            <a:ext cx="3249450" cy="18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816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smtClean="0"/>
              <a:t>간편 분석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 smtClean="0"/>
              <a:t>위젯 </a:t>
            </a:r>
            <a:r>
              <a:rPr lang="ko-KR" altLang="en-US" dirty="0"/>
              <a:t>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매체별</a:t>
            </a:r>
            <a:r>
              <a:rPr lang="ko-KR" altLang="en-US" dirty="0" smtClean="0"/>
              <a:t> 비율 차트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- </a:t>
            </a:r>
            <a:r>
              <a:rPr lang="ko-KR" altLang="en-US" dirty="0"/>
              <a:t>전체 </a:t>
            </a:r>
            <a:r>
              <a:rPr lang="ko-KR" altLang="en-US" dirty="0" err="1"/>
              <a:t>버즈에</a:t>
            </a:r>
            <a:r>
              <a:rPr lang="ko-KR" altLang="en-US" dirty="0"/>
              <a:t> 대한 </a:t>
            </a:r>
            <a:r>
              <a:rPr lang="ko-KR" altLang="en-US" dirty="0" err="1"/>
              <a:t>채널별</a:t>
            </a:r>
            <a:r>
              <a:rPr lang="ko-KR" altLang="en-US" dirty="0"/>
              <a:t> 비율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a. </a:t>
            </a:r>
            <a:r>
              <a:rPr lang="ko-KR" altLang="en-US" dirty="0" err="1"/>
              <a:t>매체별</a:t>
            </a:r>
            <a:r>
              <a:rPr lang="ko-KR" altLang="en-US" dirty="0"/>
              <a:t> 비율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파이 차트 </a:t>
            </a:r>
            <a:r>
              <a:rPr lang="en-US" altLang="ko-KR" dirty="0"/>
              <a:t>: </a:t>
            </a:r>
            <a:r>
              <a:rPr lang="ko-KR" altLang="en-US" dirty="0"/>
              <a:t>기본적인 </a:t>
            </a:r>
            <a:r>
              <a:rPr lang="ko-KR" altLang="en-US" dirty="0" err="1"/>
              <a:t>비율차트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반 도넛 차트 </a:t>
            </a:r>
            <a:r>
              <a:rPr lang="en-US" altLang="ko-KR" dirty="0"/>
              <a:t>: </a:t>
            </a:r>
            <a:r>
              <a:rPr lang="ko-KR" altLang="en-US" dirty="0"/>
              <a:t>파이를 반 자른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막대 차트 </a:t>
            </a:r>
            <a:r>
              <a:rPr lang="en-US" altLang="ko-KR" dirty="0"/>
              <a:t>: </a:t>
            </a:r>
            <a:r>
              <a:rPr lang="ko-KR" altLang="en-US" dirty="0"/>
              <a:t>히스토그램으로 보여주는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바 차트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히스토그램을 옆으로 </a:t>
            </a:r>
            <a:r>
              <a:rPr lang="ko-KR" altLang="en-US" dirty="0" err="1"/>
              <a:t>눕혀논</a:t>
            </a:r>
            <a:r>
              <a:rPr lang="ko-KR" altLang="en-US" dirty="0"/>
              <a:t> 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51" name="그룹 50"/>
          <p:cNvGrpSpPr/>
          <p:nvPr/>
        </p:nvGrpSpPr>
        <p:grpSpPr>
          <a:xfrm>
            <a:off x="618341" y="731733"/>
            <a:ext cx="3091018" cy="1495388"/>
            <a:chOff x="3595679" y="4872625"/>
            <a:chExt cx="3091018" cy="1495388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4788983" y="595525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595679" y="4872625"/>
              <a:ext cx="309101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매체별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비율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595679" y="5202025"/>
              <a:ext cx="3091018" cy="1165988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080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57" name="타원 56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712174" y="1278683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408296" y="1282685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바차트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709826" y="123927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86" name="그룹 85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87" name="직사각형 86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92" name="타원 91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30142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41" y="1744341"/>
            <a:ext cx="1122532" cy="126917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/>
              <a:t>간편 분석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매체별</a:t>
            </a:r>
            <a:r>
              <a:rPr lang="ko-KR" altLang="en-US" dirty="0"/>
              <a:t> 비율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전체 </a:t>
            </a:r>
            <a:r>
              <a:rPr lang="ko-KR" altLang="en-US" dirty="0" err="1"/>
              <a:t>버즈에</a:t>
            </a:r>
            <a:r>
              <a:rPr lang="ko-KR" altLang="en-US" dirty="0"/>
              <a:t> 대한 </a:t>
            </a:r>
            <a:r>
              <a:rPr lang="ko-KR" altLang="en-US" dirty="0" err="1"/>
              <a:t>채널별</a:t>
            </a:r>
            <a:r>
              <a:rPr lang="ko-KR" altLang="en-US" dirty="0"/>
              <a:t> 비율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</a:t>
            </a:r>
            <a:r>
              <a:rPr lang="ko-KR" altLang="en-US" dirty="0"/>
              <a:t>위젯의 사이즈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파이 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1x1,  min 1x1, max 2x2</a:t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반 도넛 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1x1,  min 1x1, max 2x2</a:t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막대 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1x1,  min 1x1, max 2x2</a:t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바 차트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1x1,  min 1x1, max 2x2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 smtClean="0"/>
              <a:t>매체별</a:t>
            </a:r>
            <a:r>
              <a:rPr lang="ko-KR" altLang="en-US" dirty="0" smtClean="0"/>
              <a:t> 비율을 볼 </a:t>
            </a:r>
            <a:r>
              <a:rPr lang="ko-KR" altLang="en-US" dirty="0"/>
              <a:t>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 smtClean="0"/>
              <a:t>매체별</a:t>
            </a:r>
            <a:r>
              <a:rPr lang="ko-KR" altLang="en-US" dirty="0" smtClean="0"/>
              <a:t> 비율 차트의 </a:t>
            </a:r>
            <a:r>
              <a:rPr lang="ko-KR" altLang="en-US" dirty="0"/>
              <a:t>요약정보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 err="1"/>
              <a:t>검색기간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ko-KR" altLang="en-US" dirty="0" err="1"/>
              <a:t>버즈</a:t>
            </a:r>
            <a:r>
              <a:rPr lang="en-US" altLang="ko-KR" dirty="0"/>
              <a:t>,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버즈를</a:t>
            </a:r>
            <a:r>
              <a:rPr lang="ko-KR" altLang="en-US" dirty="0"/>
              <a:t>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상세보기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차트에 대한 테이블 </a:t>
            </a:r>
            <a:r>
              <a:rPr lang="ko-KR" altLang="en-US" dirty="0" err="1"/>
              <a:t>테이블</a:t>
            </a:r>
            <a:r>
              <a:rPr lang="ko-KR" altLang="en-US" dirty="0"/>
              <a:t> 데이터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 err="1" smtClean="0"/>
              <a:t>매체별</a:t>
            </a:r>
            <a:r>
              <a:rPr lang="ko-KR" altLang="en-US" dirty="0" smtClean="0"/>
              <a:t> 비율 차트 </a:t>
            </a:r>
            <a:r>
              <a:rPr lang="ko-KR" altLang="en-US" dirty="0"/>
              <a:t>기준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는 </a:t>
            </a:r>
            <a:r>
              <a:rPr lang="ko-KR" altLang="en-US" dirty="0" err="1"/>
              <a:t>주별이며</a:t>
            </a:r>
            <a:r>
              <a:rPr lang="en-US" altLang="ko-KR" dirty="0"/>
              <a:t>, 2</a:t>
            </a:r>
            <a:r>
              <a:rPr lang="ko-KR" altLang="en-US" dirty="0"/>
              <a:t>주의 </a:t>
            </a:r>
            <a:r>
              <a:rPr lang="ko-KR" altLang="en-US" dirty="0" err="1"/>
              <a:t>버즈</a:t>
            </a:r>
            <a:r>
              <a:rPr lang="ko-KR" altLang="en-US" dirty="0"/>
              <a:t> 차트 노출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팝업에서 설정한 기준만 노출됨</a:t>
            </a:r>
            <a:r>
              <a:rPr lang="en-US" altLang="ko-KR" dirty="0"/>
              <a:t>Excel </a:t>
            </a:r>
            <a:r>
              <a:rPr lang="ko-KR" altLang="en-US" dirty="0"/>
              <a:t>파일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Excel </a:t>
            </a:r>
            <a:r>
              <a:rPr lang="ko-KR" altLang="en-US" dirty="0" smtClean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6. </a:t>
            </a:r>
            <a:r>
              <a:rPr lang="ko-KR" altLang="en-US" dirty="0" smtClean="0"/>
              <a:t>해당 선택된 채널의 상세 채널의 추이를 확인하는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최초 </a:t>
            </a:r>
            <a:r>
              <a:rPr lang="ko-KR" altLang="en-US" dirty="0" err="1" smtClean="0"/>
              <a:t>전체미디어</a:t>
            </a:r>
            <a:r>
              <a:rPr lang="ko-KR" altLang="en-US" dirty="0" smtClean="0"/>
              <a:t> 노출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   -&gt; </a:t>
            </a:r>
            <a:r>
              <a:rPr lang="ko-KR" altLang="en-US" dirty="0" smtClean="0"/>
              <a:t>매스미디어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트위터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페이스북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인스타그램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블로그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커뮤니티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err="1" smtClean="0"/>
              <a:t>챠트</a:t>
            </a:r>
            <a:r>
              <a:rPr lang="ko-KR" altLang="en-US" dirty="0" smtClean="0"/>
              <a:t> 중 한가지 매체를 선택 시 상세 미디어 노출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바차트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   -&gt; mass media</a:t>
            </a:r>
            <a:r>
              <a:rPr lang="ko-KR" altLang="en-US" dirty="0" smtClean="0"/>
              <a:t>의 경우 </a:t>
            </a:r>
            <a:r>
              <a:rPr lang="en-US" altLang="ko-KR" dirty="0" smtClean="0"/>
              <a:t>(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브릿지경제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뉴시스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매일경제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동아일보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618341" y="731733"/>
            <a:ext cx="6341756" cy="2841283"/>
            <a:chOff x="3595679" y="4872625"/>
            <a:chExt cx="6341756" cy="2841283"/>
          </a:xfrm>
        </p:grpSpPr>
        <p:sp>
          <p:nvSpPr>
            <p:cNvPr id="5" name="직사각형 4"/>
            <p:cNvSpPr/>
            <p:nvPr/>
          </p:nvSpPr>
          <p:spPr>
            <a:xfrm>
              <a:off x="3595679" y="4872625"/>
              <a:ext cx="6341756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매체별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비율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9" y="5202024"/>
              <a:ext cx="6341756" cy="251188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8" name="직선 연결선 7"/>
          <p:cNvCxnSpPr/>
          <p:nvPr/>
        </p:nvCxnSpPr>
        <p:spPr>
          <a:xfrm>
            <a:off x="872893" y="1484784"/>
            <a:ext cx="5943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6241333" y="1194194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168008" y="113146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2" name="타원 11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806" y="3276874"/>
            <a:ext cx="142760" cy="13315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55" y="3276404"/>
            <a:ext cx="142760" cy="13315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86" y="3276874"/>
            <a:ext cx="142760" cy="13315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32" y="3276404"/>
            <a:ext cx="142760" cy="1331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544" y="3276748"/>
            <a:ext cx="142391" cy="13281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40687" y="3235259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84202" y="3241564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72919" y="324190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45261" y="3236993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17603" y="3232081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9"/>
          <a:srcRect t="8108"/>
          <a:stretch/>
        </p:blipFill>
        <p:spPr>
          <a:xfrm>
            <a:off x="2092571" y="1721829"/>
            <a:ext cx="1811199" cy="1247852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830944" y="170247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4" name="타원 13"/>
          <p:cNvSpPr/>
          <p:nvPr/>
        </p:nvSpPr>
        <p:spPr>
          <a:xfrm>
            <a:off x="836782" y="28198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3935760" y="1667652"/>
            <a:ext cx="0" cy="1277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0"/>
          <a:srcRect l="12402" r="7855" b="9278"/>
          <a:stretch/>
        </p:blipFill>
        <p:spPr>
          <a:xfrm>
            <a:off x="4075718" y="1667652"/>
            <a:ext cx="2599672" cy="1367582"/>
          </a:xfrm>
          <a:prstGeom prst="rect">
            <a:avLst/>
          </a:prstGeom>
        </p:spPr>
      </p:pic>
      <p:sp>
        <p:nvSpPr>
          <p:cNvPr id="57" name="모서리가 둥근 직사각형 56"/>
          <p:cNvSpPr/>
          <p:nvPr/>
        </p:nvSpPr>
        <p:spPr>
          <a:xfrm>
            <a:off x="2197096" y="1186419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653197" y="1186419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</a:t>
            </a:r>
            <a:r>
              <a:rPr lang="ko-KR" altLang="en-US" sz="800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109298" y="1186419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565399" y="1186419"/>
            <a:ext cx="418437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분기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021500" y="1186419"/>
            <a:ext cx="487810" cy="164458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요일별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152212" y="112527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11"/>
          <a:srcRect l="18075" t="16031" r="18145" b="14427"/>
          <a:stretch/>
        </p:blipFill>
        <p:spPr>
          <a:xfrm>
            <a:off x="389113" y="4669711"/>
            <a:ext cx="1665456" cy="1145834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508647" y="4059827"/>
            <a:ext cx="8627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반 도넛 차트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22" y="6308265"/>
            <a:ext cx="142760" cy="133154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" y="5989897"/>
            <a:ext cx="142760" cy="133154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" y="6308265"/>
            <a:ext cx="142760" cy="133154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79" y="5989897"/>
            <a:ext cx="142760" cy="133154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391" y="5990241"/>
            <a:ext cx="142391" cy="132810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524534" y="5948752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24534" y="6267120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268049" y="5955057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268049" y="6273425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956766" y="5955398"/>
            <a:ext cx="290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00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4002393" y="16269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  <p:sp>
        <p:nvSpPr>
          <p:cNvPr id="118" name="직사각형 117"/>
          <p:cNvSpPr/>
          <p:nvPr/>
        </p:nvSpPr>
        <p:spPr>
          <a:xfrm rot="5400000">
            <a:off x="8529784" y="4594874"/>
            <a:ext cx="81004" cy="17430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 rot="5400000">
            <a:off x="8278703" y="4980878"/>
            <a:ext cx="81002" cy="12408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 rot="5400000">
            <a:off x="8411663" y="4982839"/>
            <a:ext cx="81002" cy="15067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 rot="5400000">
            <a:off x="8441855" y="5087572"/>
            <a:ext cx="81004" cy="1567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 rot="5400000">
            <a:off x="8529784" y="4190109"/>
            <a:ext cx="81004" cy="17430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 rot="5400000">
            <a:off x="8278703" y="4576113"/>
            <a:ext cx="81002" cy="12408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 rot="5400000">
            <a:off x="8411663" y="4578074"/>
            <a:ext cx="81002" cy="15067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 rot="5400000">
            <a:off x="8529784" y="3785344"/>
            <a:ext cx="81004" cy="174301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 rot="5400000">
            <a:off x="8278703" y="4171348"/>
            <a:ext cx="81002" cy="12408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 rot="5400000">
            <a:off x="8411663" y="4173309"/>
            <a:ext cx="81002" cy="15067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7688975" y="4443470"/>
            <a:ext cx="2265497" cy="1546427"/>
            <a:chOff x="2459438" y="4407320"/>
            <a:chExt cx="2265497" cy="1546427"/>
          </a:xfrm>
        </p:grpSpPr>
        <p:cxnSp>
          <p:nvCxnSpPr>
            <p:cNvPr id="131" name="직선 연결선 130"/>
            <p:cNvCxnSpPr/>
            <p:nvPr/>
          </p:nvCxnSpPr>
          <p:spPr>
            <a:xfrm flipV="1">
              <a:off x="2459438" y="4407320"/>
              <a:ext cx="0" cy="154642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/>
            <p:nvPr/>
          </p:nvCxnSpPr>
          <p:spPr>
            <a:xfrm>
              <a:off x="2466536" y="5953745"/>
              <a:ext cx="225839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타원 132"/>
          <p:cNvSpPr/>
          <p:nvPr/>
        </p:nvSpPr>
        <p:spPr>
          <a:xfrm>
            <a:off x="7583755" y="440317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  <p:sp>
        <p:nvSpPr>
          <p:cNvPr id="135" name="TextBox 134"/>
          <p:cNvSpPr txBox="1"/>
          <p:nvPr/>
        </p:nvSpPr>
        <p:spPr>
          <a:xfrm>
            <a:off x="7269554" y="4569993"/>
            <a:ext cx="4513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동아일보</a:t>
            </a:r>
            <a:endParaRPr lang="ko-KR" altLang="en-US" sz="5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200801" y="4703878"/>
            <a:ext cx="52008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0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브릿지</a:t>
            </a:r>
            <a:r>
              <a:rPr lang="ko-KR" altLang="en-US" sz="5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경제</a:t>
            </a:r>
            <a:endParaRPr lang="ko-KR" altLang="en-US" sz="5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00801" y="4837763"/>
            <a:ext cx="52008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다음</a:t>
            </a:r>
            <a:endParaRPr lang="ko-KR" altLang="en-US" sz="5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200801" y="4971648"/>
            <a:ext cx="52008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네이버</a:t>
            </a:r>
            <a:endParaRPr lang="ko-KR" altLang="en-US" sz="5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00801" y="5105533"/>
            <a:ext cx="52008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매일경제</a:t>
            </a:r>
            <a:endParaRPr lang="ko-KR" altLang="en-US" sz="5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200801" y="5239418"/>
            <a:ext cx="52008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뉴시스</a:t>
            </a:r>
            <a:endParaRPr lang="ko-KR" altLang="en-US" sz="5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00801" y="5373303"/>
            <a:ext cx="52008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헤럴드경제</a:t>
            </a:r>
            <a:endParaRPr lang="ko-KR" altLang="en-US" sz="5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200801" y="5507188"/>
            <a:ext cx="52008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파이낸셜뉴스</a:t>
            </a:r>
            <a:endParaRPr lang="ko-KR" altLang="en-US" sz="5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200801" y="5641073"/>
            <a:ext cx="52008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전자신문</a:t>
            </a:r>
            <a:endParaRPr lang="ko-KR" altLang="en-US" sz="5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200801" y="5774957"/>
            <a:ext cx="52008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기타</a:t>
            </a:r>
            <a:endParaRPr lang="ko-KR" altLang="en-US" sz="5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9646" y="4540406"/>
            <a:ext cx="2320866" cy="1503719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92439" y="4275271"/>
            <a:ext cx="2380687" cy="1927223"/>
          </a:xfrm>
          <a:prstGeom prst="rect">
            <a:avLst/>
          </a:prstGeom>
        </p:spPr>
      </p:pic>
      <p:sp>
        <p:nvSpPr>
          <p:cNvPr id="175" name="아래쪽 화살표 174"/>
          <p:cNvSpPr/>
          <p:nvPr/>
        </p:nvSpPr>
        <p:spPr>
          <a:xfrm rot="18616904">
            <a:off x="7046626" y="3098831"/>
            <a:ext cx="345083" cy="1238933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77" name="아래쪽 화살표 176"/>
          <p:cNvSpPr/>
          <p:nvPr/>
        </p:nvSpPr>
        <p:spPr>
          <a:xfrm rot="1748117">
            <a:off x="1961936" y="3471429"/>
            <a:ext cx="345083" cy="747841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78" name="아래쪽 화살표 177"/>
          <p:cNvSpPr/>
          <p:nvPr/>
        </p:nvSpPr>
        <p:spPr>
          <a:xfrm>
            <a:off x="2960253" y="3465903"/>
            <a:ext cx="345083" cy="747841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79" name="아래쪽 화살표 178"/>
          <p:cNvSpPr/>
          <p:nvPr/>
        </p:nvSpPr>
        <p:spPr>
          <a:xfrm rot="18744766">
            <a:off x="4189161" y="3271442"/>
            <a:ext cx="345083" cy="1260905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10848528" y="616157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2510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err="1"/>
              <a:t>간편분석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 smtClean="0"/>
              <a:t>위젯 </a:t>
            </a:r>
            <a:r>
              <a:rPr lang="ko-KR" altLang="en-US" dirty="0"/>
              <a:t>설정 </a:t>
            </a:r>
            <a:r>
              <a:rPr lang="en-US" altLang="ko-KR" dirty="0"/>
              <a:t>(</a:t>
            </a:r>
            <a:r>
              <a:rPr lang="ko-KR" altLang="en-US" dirty="0" err="1"/>
              <a:t>연관어</a:t>
            </a:r>
            <a:r>
              <a:rPr lang="ko-KR" altLang="en-US" dirty="0"/>
              <a:t> </a:t>
            </a:r>
            <a:r>
              <a:rPr lang="ko-KR" altLang="en-US" dirty="0" smtClean="0"/>
              <a:t>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/>
              <a:t>연관어</a:t>
            </a:r>
            <a:r>
              <a:rPr lang="ko-KR" altLang="en-US" dirty="0"/>
              <a:t>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- 1</a:t>
            </a:r>
            <a:r>
              <a:rPr lang="ko-KR" altLang="en-US" dirty="0"/>
              <a:t>차 </a:t>
            </a:r>
            <a:r>
              <a:rPr lang="ko-KR" altLang="en-US" dirty="0" err="1"/>
              <a:t>연관어만</a:t>
            </a:r>
            <a:r>
              <a:rPr lang="ko-KR" altLang="en-US" dirty="0"/>
              <a:t> 볼 수 있음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- </a:t>
            </a:r>
            <a:r>
              <a:rPr lang="ko-KR" altLang="en-US" dirty="0" err="1"/>
              <a:t>워드클라우드</a:t>
            </a:r>
            <a:r>
              <a:rPr lang="en-US" altLang="ko-KR" dirty="0"/>
              <a:t>(</a:t>
            </a:r>
            <a:r>
              <a:rPr lang="ko-KR" altLang="en-US" dirty="0"/>
              <a:t>흑백</a:t>
            </a:r>
            <a:r>
              <a:rPr lang="en-US" altLang="ko-KR" dirty="0"/>
              <a:t>) : </a:t>
            </a:r>
            <a:r>
              <a:rPr lang="ko-KR" altLang="en-US" dirty="0" err="1"/>
              <a:t>버즈량에</a:t>
            </a:r>
            <a:r>
              <a:rPr lang="ko-KR" altLang="en-US" dirty="0"/>
              <a:t> 따라 텍스트의 크기</a:t>
            </a:r>
            <a:r>
              <a:rPr lang="en-US" altLang="ko-KR" dirty="0"/>
              <a:t>, </a:t>
            </a:r>
            <a:r>
              <a:rPr lang="ko-KR" altLang="en-US" dirty="0"/>
              <a:t>색상의 변화를 주는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- </a:t>
            </a:r>
            <a:r>
              <a:rPr lang="ko-KR" altLang="en-US" dirty="0" err="1"/>
              <a:t>워드클라우드</a:t>
            </a:r>
            <a:r>
              <a:rPr lang="en-US" altLang="ko-KR" dirty="0"/>
              <a:t>(</a:t>
            </a:r>
            <a:r>
              <a:rPr lang="ko-KR" altLang="en-US" dirty="0"/>
              <a:t>컬러</a:t>
            </a:r>
            <a:r>
              <a:rPr lang="en-US" altLang="ko-KR" dirty="0"/>
              <a:t>)(</a:t>
            </a:r>
            <a:r>
              <a:rPr lang="en-US" altLang="ko-KR" dirty="0" err="1"/>
              <a:t>df</a:t>
            </a:r>
            <a:r>
              <a:rPr lang="en-US" altLang="ko-KR" dirty="0"/>
              <a:t>) : </a:t>
            </a:r>
            <a:r>
              <a:rPr lang="ko-KR" altLang="en-US" dirty="0" err="1"/>
              <a:t>버즈량에</a:t>
            </a:r>
            <a:r>
              <a:rPr lang="ko-KR" altLang="en-US" dirty="0"/>
              <a:t> 따라 텍스트의 크기</a:t>
            </a:r>
            <a:r>
              <a:rPr lang="en-US" altLang="ko-KR" dirty="0"/>
              <a:t>, </a:t>
            </a:r>
            <a:r>
              <a:rPr lang="ko-KR" altLang="en-US" dirty="0"/>
              <a:t>굵기의 변화를 주는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* </a:t>
            </a:r>
            <a:r>
              <a:rPr lang="ko-KR" altLang="en-US" dirty="0" err="1"/>
              <a:t>연관어</a:t>
            </a:r>
            <a:r>
              <a:rPr lang="ko-KR" altLang="en-US" dirty="0"/>
              <a:t> 노출 개수 </a:t>
            </a:r>
            <a:r>
              <a:rPr lang="en-US" altLang="ko-KR" dirty="0"/>
              <a:t>: 5~50</a:t>
            </a:r>
            <a:r>
              <a:rPr lang="ko-KR" altLang="en-US" dirty="0"/>
              <a:t>개 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 : 20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895994" y="1815910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확인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18340" y="731733"/>
            <a:ext cx="3223857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err="1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차트 설정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8340" y="1061133"/>
            <a:ext cx="3223857" cy="1173732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712174" y="124478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408296" y="1248790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워드클라우드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컬러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09826" y="120537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52" name="그룹 51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53" name="직사각형 52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58" name="타원 57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16655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TrendUp</a:t>
            </a:r>
            <a:r>
              <a:rPr lang="en-US" altLang="ko-KR" dirty="0" smtClean="0"/>
              <a:t> </a:t>
            </a:r>
            <a:r>
              <a:rPr lang="en-US" altLang="ko-KR" dirty="0"/>
              <a:t>login &gt; </a:t>
            </a:r>
            <a:r>
              <a:rPr lang="ko-KR" altLang="en-US" dirty="0" err="1"/>
              <a:t>간편분석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연관어</a:t>
            </a:r>
            <a:r>
              <a:rPr lang="ko-KR" altLang="en-US" dirty="0"/>
              <a:t>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 </a:t>
            </a:r>
            <a:r>
              <a:rPr lang="ko-KR" altLang="en-US" dirty="0" err="1"/>
              <a:t>워드클라우드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3x2,  min 2x2, max 3x3</a:t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err="1" smtClean="0"/>
              <a:t>연관어를</a:t>
            </a:r>
            <a:r>
              <a:rPr lang="ko-KR" altLang="en-US" dirty="0" smtClean="0"/>
              <a:t> 볼 채널 선택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팝업에서 설정한 채널을 대상으로 선택가능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err="1" smtClean="0"/>
              <a:t>검색어</a:t>
            </a:r>
            <a:r>
              <a:rPr lang="ko-KR" altLang="en-US" dirty="0" smtClean="0"/>
              <a:t> 선택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</a:t>
            </a:r>
            <a:r>
              <a:rPr lang="ko-KR" altLang="en-US" dirty="0" smtClean="0"/>
              <a:t>분류 시 여러 개의 데이터가 있는 경우 선택해서 해당 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조회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3.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개</a:t>
            </a:r>
            <a:r>
              <a:rPr lang="en-US" altLang="ko-KR" dirty="0"/>
              <a:t>, 5~50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5. </a:t>
            </a:r>
            <a:r>
              <a:rPr lang="ko-KR" altLang="en-US" dirty="0"/>
              <a:t>키워드 속성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등록 속성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6.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smtClean="0"/>
              <a:t>워드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 다운로드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키워드 </a:t>
            </a:r>
            <a:r>
              <a:rPr lang="en-US" altLang="ko-KR" dirty="0" smtClean="0"/>
              <a:t>: Excel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618341" y="731733"/>
            <a:ext cx="4685572" cy="4929515"/>
            <a:chOff x="3595679" y="4872625"/>
            <a:chExt cx="4685572" cy="4929515"/>
          </a:xfrm>
        </p:grpSpPr>
        <p:sp>
          <p:nvSpPr>
            <p:cNvPr id="36" name="직사각형 35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연관어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595679" y="5202024"/>
              <a:ext cx="4685572" cy="4600116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39" name="직선 연결선 38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495699" y="1186898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207568" y="1186898"/>
            <a:ext cx="1033578" cy="1721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84" y="1665823"/>
            <a:ext cx="2441915" cy="2224805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676279"/>
              </p:ext>
            </p:extLst>
          </p:nvPr>
        </p:nvGraphicFramePr>
        <p:xfrm>
          <a:off x="3412025" y="1721082"/>
          <a:ext cx="1531847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24">
                  <a:extLst>
                    <a:ext uri="{9D8B030D-6E8A-4147-A177-3AD203B41FA5}">
                      <a16:colId xmlns:a16="http://schemas.microsoft.com/office/drawing/2014/main" val="198467756"/>
                    </a:ext>
                  </a:extLst>
                </a:gridCol>
                <a:gridCol w="758475">
                  <a:extLst>
                    <a:ext uri="{9D8B030D-6E8A-4147-A177-3AD203B41FA5}">
                      <a16:colId xmlns:a16="http://schemas.microsoft.com/office/drawing/2014/main" val="154982804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192647153"/>
                    </a:ext>
                  </a:extLst>
                </a:gridCol>
              </a:tblGrid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연관어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버즈량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289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악성코드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633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멀웨이</a:t>
                      </a:r>
                      <a:endParaRPr lang="en-US" altLang="ko-KR" sz="600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2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4196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워너크라이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555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해피해킹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10,234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10,154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863093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비너스락커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9,675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익스플로러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9,164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6951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취약점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8,999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7134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록키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41426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HTTPS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8,576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9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해커들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8,346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74908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8,248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442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안랩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7,768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472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공격들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7,349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896769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악성파일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6,123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6569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엘라스틱서치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74059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봇넷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2,168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09649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HWP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1,986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56979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Socket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846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40470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2418374" y="4071666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566432" y="443170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566431" y="457572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566430" y="471973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566429" y="486375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566428" y="500777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566427" y="515178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566426" y="529580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502536" y="443170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02535" y="457572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502534" y="471973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502533" y="486375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502532" y="500777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502531" y="515178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502530" y="529580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690788" y="4372204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90786" y="4523914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</a:p>
        </p:txBody>
      </p:sp>
      <p:sp>
        <p:nvSpPr>
          <p:cNvPr id="63" name="타원 62"/>
          <p:cNvSpPr/>
          <p:nvPr/>
        </p:nvSpPr>
        <p:spPr>
          <a:xfrm>
            <a:off x="1407042" y="431902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64" name="타원 63"/>
          <p:cNvSpPr/>
          <p:nvPr/>
        </p:nvSpPr>
        <p:spPr>
          <a:xfrm>
            <a:off x="2345049" y="400415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65" name="타원 64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  <p:sp>
        <p:nvSpPr>
          <p:cNvPr id="66" name="타원 65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07728" y="1721273"/>
            <a:ext cx="1957736" cy="1779165"/>
          </a:xfrm>
          <a:prstGeom prst="rect">
            <a:avLst/>
          </a:prstGeom>
        </p:spPr>
      </p:pic>
      <p:sp>
        <p:nvSpPr>
          <p:cNvPr id="68" name="타원 67"/>
          <p:cNvSpPr/>
          <p:nvPr/>
        </p:nvSpPr>
        <p:spPr>
          <a:xfrm>
            <a:off x="2163225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69" name="타원 68"/>
          <p:cNvSpPr/>
          <p:nvPr/>
        </p:nvSpPr>
        <p:spPr>
          <a:xfrm>
            <a:off x="3430950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6818415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err="1"/>
              <a:t>간편분석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 smtClean="0"/>
              <a:t>위젯 </a:t>
            </a:r>
            <a:r>
              <a:rPr lang="ko-KR" altLang="en-US" dirty="0"/>
              <a:t>설정 </a:t>
            </a:r>
            <a:r>
              <a:rPr lang="en-US" altLang="ko-KR" dirty="0"/>
              <a:t>(</a:t>
            </a:r>
            <a:r>
              <a:rPr lang="ko-KR" altLang="en-US" dirty="0" err="1"/>
              <a:t>연관어</a:t>
            </a:r>
            <a:r>
              <a:rPr lang="ko-KR" altLang="en-US" dirty="0"/>
              <a:t> </a:t>
            </a:r>
            <a:r>
              <a:rPr lang="ko-KR" altLang="en-US" dirty="0" smtClean="0"/>
              <a:t>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/>
              <a:t>연관어</a:t>
            </a:r>
            <a:r>
              <a:rPr lang="ko-KR" altLang="en-US" dirty="0"/>
              <a:t>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- 1</a:t>
            </a:r>
            <a:r>
              <a:rPr lang="ko-KR" altLang="en-US" dirty="0"/>
              <a:t>차</a:t>
            </a:r>
            <a:r>
              <a:rPr lang="en-US" altLang="ko-KR" dirty="0"/>
              <a:t>, 2</a:t>
            </a:r>
            <a:r>
              <a:rPr lang="ko-KR" altLang="en-US" dirty="0"/>
              <a:t>차 </a:t>
            </a:r>
            <a:r>
              <a:rPr lang="ko-KR" altLang="en-US" dirty="0" err="1"/>
              <a:t>연관어를</a:t>
            </a:r>
            <a:r>
              <a:rPr lang="ko-KR" altLang="en-US" dirty="0"/>
              <a:t> 볼 수 있음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/>
              <a:t>계통도 </a:t>
            </a:r>
            <a:r>
              <a:rPr lang="en-US" altLang="ko-KR" dirty="0"/>
              <a:t>: </a:t>
            </a:r>
            <a:r>
              <a:rPr lang="ko-KR" altLang="en-US" dirty="0" err="1"/>
              <a:t>연관어를</a:t>
            </a:r>
            <a:r>
              <a:rPr lang="ko-KR" altLang="en-US" dirty="0"/>
              <a:t> </a:t>
            </a:r>
            <a:r>
              <a:rPr lang="ko-KR" altLang="en-US" dirty="0" err="1"/>
              <a:t>매체별</a:t>
            </a:r>
            <a:r>
              <a:rPr lang="ko-KR" altLang="en-US" dirty="0"/>
              <a:t> </a:t>
            </a:r>
            <a:r>
              <a:rPr lang="ko-KR" altLang="en-US" dirty="0" err="1"/>
              <a:t>하이어라키</a:t>
            </a:r>
            <a:r>
              <a:rPr lang="ko-KR" altLang="en-US" dirty="0"/>
              <a:t> 구조로 보여주는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키워드 주위의 버블 모양으로 </a:t>
            </a:r>
            <a:r>
              <a:rPr lang="ko-KR" altLang="en-US" dirty="0" err="1"/>
              <a:t>연관어나</a:t>
            </a:r>
            <a:r>
              <a:rPr lang="ko-KR" altLang="en-US" dirty="0"/>
              <a:t> 나열되는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연관어를</a:t>
            </a:r>
            <a:r>
              <a:rPr lang="ko-KR" altLang="en-US" dirty="0"/>
              <a:t> </a:t>
            </a:r>
            <a:r>
              <a:rPr lang="ko-KR" altLang="en-US" dirty="0" err="1"/>
              <a:t>하이어라키</a:t>
            </a:r>
            <a:r>
              <a:rPr lang="ko-KR" altLang="en-US" dirty="0"/>
              <a:t> 구조로 보여주는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ko-KR" altLang="en-US" dirty="0"/>
              <a:t>발생량에 따라 순서 나열하는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-&gt; </a:t>
            </a:r>
            <a:r>
              <a:rPr lang="ko-KR" altLang="en-US" dirty="0"/>
              <a:t>해당 유형을 선택 시 </a:t>
            </a:r>
            <a:r>
              <a:rPr lang="en-US" altLang="ko-KR" dirty="0"/>
              <a:t>2</a:t>
            </a:r>
            <a:r>
              <a:rPr lang="ko-KR" altLang="en-US" dirty="0"/>
              <a:t>번 선택 사항이 나타남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2. </a:t>
            </a:r>
            <a:r>
              <a:rPr lang="ko-KR" altLang="en-US" dirty="0" err="1"/>
              <a:t>연관어의</a:t>
            </a:r>
            <a:r>
              <a:rPr lang="ko-KR" altLang="en-US" dirty="0"/>
              <a:t> 차수를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- 1</a:t>
            </a:r>
            <a:r>
              <a:rPr lang="ko-KR" altLang="en-US" dirty="0"/>
              <a:t>차</a:t>
            </a:r>
            <a:r>
              <a:rPr lang="en-US" altLang="ko-KR" dirty="0"/>
              <a:t>, 1,2</a:t>
            </a:r>
            <a:r>
              <a:rPr lang="ko-KR" altLang="en-US" dirty="0"/>
              <a:t>차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grpSp>
        <p:nvGrpSpPr>
          <p:cNvPr id="82" name="그룹 81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83" name="직사각형 82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88" name="타원 87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89" name="그룹 88"/>
          <p:cNvGrpSpPr/>
          <p:nvPr/>
        </p:nvGrpSpPr>
        <p:grpSpPr>
          <a:xfrm>
            <a:off x="724952" y="744334"/>
            <a:ext cx="3223857" cy="1815261"/>
            <a:chOff x="3595678" y="4872625"/>
            <a:chExt cx="3223857" cy="1815261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4788983" y="627442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연관어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3595678" y="5202024"/>
              <a:ext cx="3223857" cy="1485862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94" name="타원 93"/>
          <p:cNvSpPr/>
          <p:nvPr/>
        </p:nvSpPr>
        <p:spPr>
          <a:xfrm>
            <a:off x="670435" y="70445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818786" y="1196395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1514908" y="1200397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계통도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816438" y="115698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818786" y="1556273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깊이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810948" y="15345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00" name="타원 99"/>
          <p:cNvSpPr/>
          <p:nvPr/>
        </p:nvSpPr>
        <p:spPr>
          <a:xfrm>
            <a:off x="2088743" y="1600204"/>
            <a:ext cx="115889" cy="1079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1479508" y="1600204"/>
            <a:ext cx="117475" cy="10795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latinLnBrk="0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83826" y="1551374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endParaRPr lang="ko-KR" alt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2209570" y="1547347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1, 2</a:t>
            </a:r>
            <a:r>
              <a:rPr lang="ko-KR" altLang="en-US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1386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err="1"/>
              <a:t>간편분석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 smtClean="0"/>
              <a:t>위젯 </a:t>
            </a:r>
            <a:r>
              <a:rPr lang="ko-KR" altLang="en-US" dirty="0"/>
              <a:t>설정 </a:t>
            </a:r>
            <a:r>
              <a:rPr lang="en-US" altLang="ko-KR" dirty="0"/>
              <a:t>(</a:t>
            </a:r>
            <a:r>
              <a:rPr lang="ko-KR" altLang="en-US" dirty="0" err="1"/>
              <a:t>연관어</a:t>
            </a:r>
            <a:r>
              <a:rPr lang="ko-KR" altLang="en-US" dirty="0"/>
              <a:t> </a:t>
            </a:r>
            <a:r>
              <a:rPr lang="ko-KR" altLang="en-US" dirty="0" smtClean="0"/>
              <a:t>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계통도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2x2,  min 1x1, max : 2x2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연관어를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분류 시 여러 개의 데이터가 있는 경우 선택해서 해당 </a:t>
            </a:r>
            <a:r>
              <a:rPr lang="ko-KR" altLang="en-US" dirty="0" err="1"/>
              <a:t>연관어</a:t>
            </a:r>
            <a:r>
              <a:rPr lang="ko-KR" altLang="en-US" dirty="0"/>
              <a:t> 조회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개수 </a:t>
            </a:r>
            <a:r>
              <a:rPr lang="ko-KR" altLang="en-US" dirty="0"/>
              <a:t>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smtClean="0"/>
              <a:t>계통도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df</a:t>
            </a:r>
            <a:r>
              <a:rPr lang="ko-KR" altLang="en-US" dirty="0" smtClean="0"/>
              <a:t> </a:t>
            </a:r>
            <a:r>
              <a:rPr lang="en-US" altLang="ko-KR" dirty="0" smtClean="0"/>
              <a:t>30</a:t>
            </a:r>
            <a:r>
              <a:rPr lang="ko-KR" altLang="en-US" dirty="0" smtClean="0"/>
              <a:t>개</a:t>
            </a:r>
            <a:r>
              <a:rPr lang="en-US" altLang="ko-KR" dirty="0"/>
              <a:t>, </a:t>
            </a:r>
            <a:r>
              <a:rPr lang="en-US" altLang="ko-KR" dirty="0" smtClean="0"/>
              <a:t>30~50</a:t>
            </a:r>
            <a:r>
              <a:rPr lang="ko-KR" altLang="en-US" dirty="0" smtClean="0"/>
              <a:t>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err="1" smtClean="0"/>
              <a:t>버블차트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10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10~30</a:t>
            </a:r>
            <a:r>
              <a:rPr lang="ko-KR" altLang="en-US" dirty="0" smtClean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계통도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버블차트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en-US" altLang="ko-KR" dirty="0"/>
              <a:t>Excel</a:t>
            </a:r>
            <a:r>
              <a:rPr lang="ko-KR" altLang="en-US" dirty="0" smtClean="0"/>
              <a:t> 다운로드</a:t>
            </a:r>
            <a:endParaRPr lang="en-US" altLang="ko-KR" dirty="0"/>
          </a:p>
        </p:txBody>
      </p:sp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47163"/>
              </p:ext>
            </p:extLst>
          </p:nvPr>
        </p:nvGraphicFramePr>
        <p:xfrm>
          <a:off x="3430950" y="1558721"/>
          <a:ext cx="1531847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24">
                  <a:extLst>
                    <a:ext uri="{9D8B030D-6E8A-4147-A177-3AD203B41FA5}">
                      <a16:colId xmlns:a16="http://schemas.microsoft.com/office/drawing/2014/main" val="198467756"/>
                    </a:ext>
                  </a:extLst>
                </a:gridCol>
                <a:gridCol w="758475">
                  <a:extLst>
                    <a:ext uri="{9D8B030D-6E8A-4147-A177-3AD203B41FA5}">
                      <a16:colId xmlns:a16="http://schemas.microsoft.com/office/drawing/2014/main" val="154982804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192647153"/>
                    </a:ext>
                  </a:extLst>
                </a:gridCol>
              </a:tblGrid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연관어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버즈량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289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악성코드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633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멀웨이</a:t>
                      </a:r>
                      <a:endParaRPr lang="en-US" altLang="ko-KR" sz="600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2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4196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워너크라이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555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해피해킹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10,234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10,154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863093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비너스락커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9,675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익스플로러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9,164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6951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취약점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8,999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7134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록키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41426"/>
                  </a:ext>
                </a:extLst>
              </a:tr>
            </a:tbl>
          </a:graphicData>
        </a:graphic>
      </p:graphicFrame>
      <p:pic>
        <p:nvPicPr>
          <p:cNvPr id="107" name="그림 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90" y="1838500"/>
            <a:ext cx="2130681" cy="1692068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3" y="4618687"/>
            <a:ext cx="2024113" cy="1726450"/>
          </a:xfrm>
          <a:prstGeom prst="rect">
            <a:avLst/>
          </a:prstGeom>
        </p:spPr>
      </p:pic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447475"/>
              </p:ext>
            </p:extLst>
          </p:nvPr>
        </p:nvGraphicFramePr>
        <p:xfrm>
          <a:off x="3268249" y="4560344"/>
          <a:ext cx="1531847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24">
                  <a:extLst>
                    <a:ext uri="{9D8B030D-6E8A-4147-A177-3AD203B41FA5}">
                      <a16:colId xmlns:a16="http://schemas.microsoft.com/office/drawing/2014/main" val="198467756"/>
                    </a:ext>
                  </a:extLst>
                </a:gridCol>
                <a:gridCol w="758475">
                  <a:extLst>
                    <a:ext uri="{9D8B030D-6E8A-4147-A177-3AD203B41FA5}">
                      <a16:colId xmlns:a16="http://schemas.microsoft.com/office/drawing/2014/main" val="154982804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192647153"/>
                    </a:ext>
                  </a:extLst>
                </a:gridCol>
              </a:tblGrid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연관어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버즈량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289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악성코드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633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멀웨이</a:t>
                      </a:r>
                      <a:endParaRPr lang="en-US" altLang="ko-KR" sz="600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2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4196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워너크라이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555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해피해킹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10,234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10,154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863093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비너스락커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9,675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익스플로러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9,164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6951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취약점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8,999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7134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록키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41426"/>
                  </a:ext>
                </a:extLst>
              </a:tr>
            </a:tbl>
          </a:graphicData>
        </a:graphic>
      </p:graphicFrame>
      <p:grpSp>
        <p:nvGrpSpPr>
          <p:cNvPr id="43" name="그룹 42"/>
          <p:cNvGrpSpPr/>
          <p:nvPr/>
        </p:nvGrpSpPr>
        <p:grpSpPr>
          <a:xfrm>
            <a:off x="618341" y="731733"/>
            <a:ext cx="4685572" cy="2913291"/>
            <a:chOff x="3595679" y="4872625"/>
            <a:chExt cx="4685572" cy="2985299"/>
          </a:xfrm>
        </p:grpSpPr>
        <p:sp>
          <p:nvSpPr>
            <p:cNvPr id="44" name="직사각형 43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연관어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595679" y="5202024"/>
              <a:ext cx="4685572" cy="2655900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47" name="직선 연결선 46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3495699" y="1186898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207568" y="1186898"/>
            <a:ext cx="1033578" cy="1721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51" name="모서리가 둥근 직사각형 50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53" name="타원 52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54" name="타원 53"/>
          <p:cNvSpPr/>
          <p:nvPr/>
        </p:nvSpPr>
        <p:spPr>
          <a:xfrm>
            <a:off x="2163225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55" name="타원 54"/>
          <p:cNvSpPr/>
          <p:nvPr/>
        </p:nvSpPr>
        <p:spPr>
          <a:xfrm>
            <a:off x="3430950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628631" y="3728094"/>
            <a:ext cx="4685572" cy="2913291"/>
            <a:chOff x="770741" y="884133"/>
            <a:chExt cx="4685572" cy="2913291"/>
          </a:xfrm>
        </p:grpSpPr>
        <p:grpSp>
          <p:nvGrpSpPr>
            <p:cNvPr id="116" name="그룹 115"/>
            <p:cNvGrpSpPr/>
            <p:nvPr/>
          </p:nvGrpSpPr>
          <p:grpSpPr>
            <a:xfrm>
              <a:off x="770741" y="884133"/>
              <a:ext cx="4685572" cy="2913291"/>
              <a:chOff x="3595679" y="4872625"/>
              <a:chExt cx="4685572" cy="2985299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3595679" y="4872625"/>
                <a:ext cx="4685572" cy="32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연관어</a:t>
                </a:r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차트</a:t>
                </a:r>
                <a:endPara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3595679" y="5202024"/>
                <a:ext cx="4685572" cy="2655900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</p:grpSp>
        <p:cxnSp>
          <p:nvCxnSpPr>
            <p:cNvPr id="120" name="직선 연결선 119"/>
            <p:cNvCxnSpPr/>
            <p:nvPr/>
          </p:nvCxnSpPr>
          <p:spPr>
            <a:xfrm>
              <a:off x="1025293" y="1637184"/>
              <a:ext cx="42878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/>
            <p:cNvSpPr/>
            <p:nvPr/>
          </p:nvSpPr>
          <p:spPr>
            <a:xfrm>
              <a:off x="3648099" y="1339298"/>
              <a:ext cx="591259" cy="1700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2359968" y="1339298"/>
              <a:ext cx="1033578" cy="1721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             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033" y="1339297"/>
              <a:ext cx="942460" cy="170012"/>
            </a:xfrm>
            <a:prstGeom prst="rect">
              <a:avLst/>
            </a:prstGeom>
          </p:spPr>
        </p:pic>
        <p:sp>
          <p:nvSpPr>
            <p:cNvPr id="124" name="모서리가 둥근 직사각형 123"/>
            <p:cNvSpPr/>
            <p:nvPr/>
          </p:nvSpPr>
          <p:spPr>
            <a:xfrm>
              <a:off x="4683358" y="1339297"/>
              <a:ext cx="517696" cy="170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다운로드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5" name="타원 124"/>
            <p:cNvSpPr/>
            <p:nvPr/>
          </p:nvSpPr>
          <p:spPr>
            <a:xfrm>
              <a:off x="4610033" y="1276567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5</a:t>
              </a:r>
              <a:endParaRPr lang="ko-KR" altLang="en-US" sz="1050" b="1" dirty="0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934133" y="1278708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1</a:t>
              </a:r>
              <a:endParaRPr lang="ko-KR" altLang="en-US" sz="1050" b="1" dirty="0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2315625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2</a:t>
              </a:r>
              <a:endParaRPr lang="ko-KR" altLang="en-US" sz="1050" b="1" dirty="0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3583350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3</a:t>
              </a:r>
              <a:endParaRPr lang="ko-KR" altLang="en-US" sz="1050" b="1" dirty="0"/>
            </a:p>
          </p:txBody>
        </p:sp>
      </p:grpSp>
      <p:sp>
        <p:nvSpPr>
          <p:cNvPr id="129" name="직사각형 128"/>
          <p:cNvSpPr/>
          <p:nvPr/>
        </p:nvSpPr>
        <p:spPr>
          <a:xfrm>
            <a:off x="2414328" y="4581781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2341003" y="451426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131" name="직사각형 130"/>
          <p:cNvSpPr/>
          <p:nvPr/>
        </p:nvSpPr>
        <p:spPr>
          <a:xfrm>
            <a:off x="2464043" y="1611606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2390718" y="154409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24992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err="1"/>
              <a:t>간편분석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연관어</a:t>
            </a:r>
            <a:r>
              <a:rPr lang="ko-KR" altLang="en-US" dirty="0"/>
              <a:t>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계통도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2x2,  min 1x1, max : 2x2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연관어를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분류 시 여러 개의 데이터가 있는 경우 선택해서 해당 </a:t>
            </a:r>
            <a:r>
              <a:rPr lang="ko-KR" altLang="en-US" dirty="0" err="1"/>
              <a:t>연관어</a:t>
            </a:r>
            <a:r>
              <a:rPr lang="ko-KR" altLang="en-US" dirty="0"/>
              <a:t> 조회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</a:t>
            </a:r>
            <a:r>
              <a:rPr lang="ko-KR" altLang="en-US" dirty="0"/>
              <a:t>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 smtClean="0"/>
              <a:t>히트맵</a:t>
            </a:r>
            <a:r>
              <a:rPr lang="ko-KR" altLang="en-US" dirty="0" smtClean="0"/>
              <a:t> </a:t>
            </a:r>
            <a:r>
              <a:rPr lang="en-US" altLang="ko-KR" dirty="0" smtClean="0"/>
              <a:t>;</a:t>
            </a:r>
            <a:r>
              <a:rPr lang="ko-KR" altLang="en-US" dirty="0" smtClean="0"/>
              <a:t> </a:t>
            </a:r>
            <a:r>
              <a:rPr lang="en-US" altLang="ko-KR" dirty="0" smtClean="0"/>
              <a:t>df10</a:t>
            </a:r>
            <a:r>
              <a:rPr lang="ko-KR" altLang="en-US" dirty="0"/>
              <a:t>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10~30</a:t>
            </a:r>
            <a:r>
              <a:rPr lang="ko-KR" altLang="en-US" dirty="0" smtClean="0"/>
              <a:t>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- </a:t>
            </a:r>
            <a:r>
              <a:rPr lang="ko-KR" altLang="en-US" dirty="0" smtClean="0"/>
              <a:t>리스트 </a:t>
            </a:r>
            <a:r>
              <a:rPr lang="en-US" altLang="ko-KR" dirty="0" smtClean="0"/>
              <a:t>: df5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5~50</a:t>
            </a:r>
            <a:r>
              <a:rPr lang="ko-KR" altLang="en-US" dirty="0" smtClean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5</a:t>
            </a:r>
            <a:r>
              <a:rPr lang="en-US" altLang="ko-KR" dirty="0"/>
              <a:t>. </a:t>
            </a:r>
            <a:r>
              <a:rPr lang="ko-KR" altLang="en-US" dirty="0"/>
              <a:t>키워드 속성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등록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 smtClean="0"/>
              <a:t>히트맵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이미지 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>, Excel</a:t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키워드 </a:t>
            </a:r>
            <a:r>
              <a:rPr lang="en-US" altLang="ko-KR" dirty="0"/>
              <a:t>: Excel </a:t>
            </a:r>
            <a:r>
              <a:rPr lang="ko-KR" altLang="en-US" dirty="0"/>
              <a:t>다운로드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18341" y="731733"/>
            <a:ext cx="4685572" cy="2913291"/>
            <a:chOff x="3595679" y="4872625"/>
            <a:chExt cx="4685572" cy="2985299"/>
          </a:xfrm>
        </p:grpSpPr>
        <p:sp>
          <p:nvSpPr>
            <p:cNvPr id="6" name="직사각형 5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연관어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595679" y="5202024"/>
              <a:ext cx="4685572" cy="2655900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9" name="직선 연결선 8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495699" y="1186898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07568" y="1186898"/>
            <a:ext cx="1033578" cy="1721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438982" y="19271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15" name="타원 14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6" name="타원 15"/>
          <p:cNvSpPr/>
          <p:nvPr/>
        </p:nvSpPr>
        <p:spPr>
          <a:xfrm>
            <a:off x="2163225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7" name="타원 16"/>
          <p:cNvSpPr/>
          <p:nvPr/>
        </p:nvSpPr>
        <p:spPr>
          <a:xfrm>
            <a:off x="3430950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03" y="1650403"/>
            <a:ext cx="2361643" cy="171342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548553" y="1650403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48559" y="2010443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548558" y="2154459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48557" y="2298475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48556" y="2442491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48555" y="2586507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548554" y="2730523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48553" y="2874539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84663" y="2010443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484662" y="2154459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84661" y="2298475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484660" y="2442491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484659" y="2586507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484658" y="2730523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484657" y="2874539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72915" y="195094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672913" y="21026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</a:p>
        </p:txBody>
      </p:sp>
      <p:sp>
        <p:nvSpPr>
          <p:cNvPr id="38" name="타원 37"/>
          <p:cNvSpPr/>
          <p:nvPr/>
        </p:nvSpPr>
        <p:spPr>
          <a:xfrm>
            <a:off x="3461738" y="158875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28631" y="3728094"/>
            <a:ext cx="4685572" cy="2913291"/>
            <a:chOff x="770741" y="884133"/>
            <a:chExt cx="4685572" cy="2913291"/>
          </a:xfrm>
        </p:grpSpPr>
        <p:grpSp>
          <p:nvGrpSpPr>
            <p:cNvPr id="42" name="그룹 41"/>
            <p:cNvGrpSpPr/>
            <p:nvPr/>
          </p:nvGrpSpPr>
          <p:grpSpPr>
            <a:xfrm>
              <a:off x="770741" y="884133"/>
              <a:ext cx="4685572" cy="2913291"/>
              <a:chOff x="3595679" y="4872625"/>
              <a:chExt cx="4685572" cy="2985299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3595679" y="4872625"/>
                <a:ext cx="4685572" cy="32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연관어</a:t>
                </a:r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차트</a:t>
                </a:r>
                <a:endPara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3595679" y="5202024"/>
                <a:ext cx="4685572" cy="2655900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</p:grpSp>
        <p:cxnSp>
          <p:nvCxnSpPr>
            <p:cNvPr id="43" name="직선 연결선 42"/>
            <p:cNvCxnSpPr/>
            <p:nvPr/>
          </p:nvCxnSpPr>
          <p:spPr>
            <a:xfrm>
              <a:off x="1025293" y="1637184"/>
              <a:ext cx="42878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3648099" y="1339298"/>
              <a:ext cx="591259" cy="1700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359968" y="1339298"/>
              <a:ext cx="1033578" cy="1721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             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7033" y="1339297"/>
              <a:ext cx="942460" cy="170012"/>
            </a:xfrm>
            <a:prstGeom prst="rect">
              <a:avLst/>
            </a:prstGeom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4683358" y="1339297"/>
              <a:ext cx="517696" cy="170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다운로드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4610033" y="1276567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6</a:t>
              </a:r>
              <a:endParaRPr lang="ko-KR" altLang="en-US" sz="1050" b="1" dirty="0"/>
            </a:p>
          </p:txBody>
        </p:sp>
        <p:sp>
          <p:nvSpPr>
            <p:cNvPr id="49" name="타원 48"/>
            <p:cNvSpPr/>
            <p:nvPr/>
          </p:nvSpPr>
          <p:spPr>
            <a:xfrm>
              <a:off x="934133" y="1278708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1</a:t>
              </a:r>
              <a:endParaRPr lang="ko-KR" altLang="en-US" sz="1050" b="1" dirty="0"/>
            </a:p>
          </p:txBody>
        </p:sp>
        <p:sp>
          <p:nvSpPr>
            <p:cNvPr id="50" name="타원 49"/>
            <p:cNvSpPr/>
            <p:nvPr/>
          </p:nvSpPr>
          <p:spPr>
            <a:xfrm>
              <a:off x="2315625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2</a:t>
              </a:r>
              <a:endParaRPr lang="ko-KR" altLang="en-US" sz="1050" b="1" dirty="0"/>
            </a:p>
          </p:txBody>
        </p:sp>
        <p:sp>
          <p:nvSpPr>
            <p:cNvPr id="51" name="타원 50"/>
            <p:cNvSpPr/>
            <p:nvPr/>
          </p:nvSpPr>
          <p:spPr>
            <a:xfrm>
              <a:off x="3583350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3</a:t>
              </a:r>
              <a:endParaRPr lang="ko-KR" altLang="en-US" sz="1050" b="1" dirty="0"/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3608388" y="4580915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535063" y="451339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619772" y="6137723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682443" y="377301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688011" y="1206585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히트맵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85" y="4834671"/>
            <a:ext cx="3608924" cy="1219306"/>
          </a:xfrm>
          <a:prstGeom prst="rect">
            <a:avLst/>
          </a:prstGeom>
        </p:spPr>
      </p:pic>
      <p:sp>
        <p:nvSpPr>
          <p:cNvPr id="80" name="직사각형 79"/>
          <p:cNvSpPr/>
          <p:nvPr/>
        </p:nvSpPr>
        <p:spPr>
          <a:xfrm>
            <a:off x="5636691" y="4504219"/>
            <a:ext cx="2226808" cy="1447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513672" y="4759886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595409" y="4773468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021558" y="4787050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84" name="직선 연결선 83"/>
          <p:cNvCxnSpPr/>
          <p:nvPr/>
        </p:nvCxnSpPr>
        <p:spPr>
          <a:xfrm>
            <a:off x="5636691" y="5034165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6560909" y="4773468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7165383" y="4778424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5636691" y="4505381"/>
            <a:ext cx="4453616" cy="2582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863499" y="4764839"/>
            <a:ext cx="2226808" cy="119176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7740480" y="4762524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822217" y="4767314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248366" y="4772104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92" name="직선 연결선 91"/>
          <p:cNvCxnSpPr/>
          <p:nvPr/>
        </p:nvCxnSpPr>
        <p:spPr>
          <a:xfrm>
            <a:off x="7863499" y="5028011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8787717" y="4767314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9392191" y="4772270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634621" y="4504219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96" name="직사각형 95"/>
          <p:cNvSpPr/>
          <p:nvPr/>
        </p:nvSpPr>
        <p:spPr>
          <a:xfrm>
            <a:off x="8906419" y="4510051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7349457" y="6086437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98" name="타원 97"/>
          <p:cNvSpPr/>
          <p:nvPr/>
        </p:nvSpPr>
        <p:spPr>
          <a:xfrm>
            <a:off x="4450840" y="112233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645412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 &gt; login</a:t>
            </a:r>
            <a:r>
              <a:rPr lang="ko-KR" altLang="en-US" dirty="0"/>
              <a:t> </a:t>
            </a:r>
            <a:r>
              <a:rPr lang="ko-KR" altLang="en-US" dirty="0" smtClean="0"/>
              <a:t>에러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확인 버튼을 눌렀을 경우 페이지의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버튼을 눌렀을 경우 입력이 잘못된 부분으로 체크하여 포인트 이동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dirty="0" smtClean="0"/>
              <a:t>- </a:t>
            </a:r>
            <a:r>
              <a:rPr lang="ko-KR" altLang="en-US" dirty="0"/>
              <a:t>체크 순서는 아이디</a:t>
            </a:r>
            <a:r>
              <a:rPr lang="en-US" altLang="ko-KR" dirty="0"/>
              <a:t>, </a:t>
            </a:r>
            <a:r>
              <a:rPr lang="ko-KR" altLang="en-US" dirty="0"/>
              <a:t>비밀번호 순</a:t>
            </a:r>
            <a:r>
              <a:rPr lang="en-US" altLang="ko-KR" dirty="0"/>
              <a:t> (</a:t>
            </a:r>
            <a:r>
              <a:rPr lang="ko-KR" altLang="en-US" dirty="0"/>
              <a:t>둘다 틀릴 경우 아이디에 포인트 이동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148" y="1784092"/>
            <a:ext cx="3013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아이디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비밀번호를 확인하고 다시 입력해주세요</a:t>
            </a:r>
            <a:r>
              <a:rPr lang="en-US" altLang="ko-KR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42148" y="1258212"/>
            <a:ext cx="3013378" cy="32939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아이디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 확인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42149" y="1587610"/>
            <a:ext cx="3013378" cy="106069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93" y="1345325"/>
            <a:ext cx="156469" cy="15646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014563" y="2215584"/>
            <a:ext cx="668547" cy="222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확인</a:t>
            </a:r>
          </a:p>
        </p:txBody>
      </p:sp>
      <p:sp>
        <p:nvSpPr>
          <p:cNvPr id="8" name="타원 7"/>
          <p:cNvSpPr/>
          <p:nvPr/>
        </p:nvSpPr>
        <p:spPr>
          <a:xfrm>
            <a:off x="776090" y="121800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04705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err="1"/>
              <a:t>간편분석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 smtClean="0"/>
              <a:t>위젯 </a:t>
            </a:r>
            <a:r>
              <a:rPr lang="ko-KR" altLang="en-US" dirty="0"/>
              <a:t>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감성어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 smtClean="0"/>
              <a:t>감성어</a:t>
            </a:r>
            <a:r>
              <a:rPr lang="ko-KR" altLang="en-US" dirty="0" smtClean="0"/>
              <a:t> </a:t>
            </a:r>
            <a:r>
              <a:rPr lang="ko-KR" altLang="en-US" dirty="0"/>
              <a:t>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- 1</a:t>
            </a:r>
            <a:r>
              <a:rPr lang="ko-KR" altLang="en-US" dirty="0"/>
              <a:t>차 </a:t>
            </a:r>
            <a:r>
              <a:rPr lang="ko-KR" altLang="en-US" dirty="0" err="1" smtClean="0"/>
              <a:t>감성어만</a:t>
            </a:r>
            <a:r>
              <a:rPr lang="ko-KR" altLang="en-US" dirty="0" smtClean="0"/>
              <a:t> </a:t>
            </a:r>
            <a:r>
              <a:rPr lang="ko-KR" altLang="en-US" dirty="0"/>
              <a:t>볼 수 있음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- </a:t>
            </a:r>
            <a:r>
              <a:rPr lang="ko-KR" altLang="en-US" dirty="0" err="1"/>
              <a:t>워드클라우드</a:t>
            </a:r>
            <a:r>
              <a:rPr lang="en-US" altLang="ko-KR" dirty="0"/>
              <a:t>(</a:t>
            </a:r>
            <a:r>
              <a:rPr lang="ko-KR" altLang="en-US" dirty="0"/>
              <a:t>컬러</a:t>
            </a:r>
            <a:r>
              <a:rPr lang="en-US" altLang="ko-KR" dirty="0"/>
              <a:t>)(</a:t>
            </a:r>
            <a:r>
              <a:rPr lang="en-US" altLang="ko-KR" dirty="0" err="1"/>
              <a:t>df</a:t>
            </a:r>
            <a:r>
              <a:rPr lang="en-US" altLang="ko-KR" dirty="0"/>
              <a:t>) : </a:t>
            </a:r>
            <a:r>
              <a:rPr lang="ko-KR" altLang="en-US" dirty="0" err="1"/>
              <a:t>버즈량에</a:t>
            </a:r>
            <a:r>
              <a:rPr lang="ko-KR" altLang="en-US" dirty="0"/>
              <a:t> 따라 텍스트의 크기</a:t>
            </a:r>
            <a:r>
              <a:rPr lang="en-US" altLang="ko-KR" dirty="0"/>
              <a:t>, </a:t>
            </a:r>
            <a:r>
              <a:rPr lang="ko-KR" altLang="en-US" dirty="0"/>
              <a:t>굵기의 변화를 주는 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r>
              <a:rPr lang="en-US" altLang="ko-KR" dirty="0"/>
              <a:t>* </a:t>
            </a:r>
            <a:r>
              <a:rPr lang="ko-KR" altLang="en-US" dirty="0" err="1"/>
              <a:t>감성어</a:t>
            </a:r>
            <a:r>
              <a:rPr lang="ko-KR" altLang="en-US" dirty="0"/>
              <a:t> 노출 개수 </a:t>
            </a:r>
            <a:r>
              <a:rPr lang="en-US" altLang="ko-KR" dirty="0"/>
              <a:t>: 5~50</a:t>
            </a:r>
            <a:r>
              <a:rPr lang="ko-KR" altLang="en-US" dirty="0"/>
              <a:t>개 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 : 20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</a:t>
            </a:r>
            <a:r>
              <a:rPr lang="en-US" altLang="ko-KR" dirty="0"/>
              <a:t>- </a:t>
            </a:r>
            <a:r>
              <a:rPr lang="ko-KR" altLang="en-US" dirty="0" err="1"/>
              <a:t>듀얼바차트</a:t>
            </a:r>
            <a:r>
              <a:rPr lang="en-US" altLang="ko-KR" dirty="0"/>
              <a:t>(</a:t>
            </a:r>
            <a:r>
              <a:rPr lang="en-US" altLang="ko-KR" dirty="0" err="1"/>
              <a:t>df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 긍정</a:t>
            </a:r>
            <a:r>
              <a:rPr lang="en-US" altLang="ko-KR" dirty="0"/>
              <a:t>, </a:t>
            </a:r>
            <a:r>
              <a:rPr lang="ko-KR" altLang="en-US" dirty="0"/>
              <a:t>부정 </a:t>
            </a:r>
            <a:r>
              <a:rPr lang="ko-KR" altLang="en-US" dirty="0" err="1"/>
              <a:t>감성어를</a:t>
            </a:r>
            <a:r>
              <a:rPr lang="ko-KR" altLang="en-US" dirty="0"/>
              <a:t> 좌우 </a:t>
            </a:r>
            <a:r>
              <a:rPr lang="ko-KR" altLang="en-US" dirty="0" err="1"/>
              <a:t>바차트로</a:t>
            </a:r>
            <a:r>
              <a:rPr lang="ko-KR" altLang="en-US" dirty="0"/>
              <a:t> 표현하는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   * </a:t>
            </a:r>
            <a:r>
              <a:rPr lang="ko-KR" altLang="en-US" dirty="0" err="1" smtClean="0"/>
              <a:t>감성어</a:t>
            </a:r>
            <a:r>
              <a:rPr lang="ko-KR" altLang="en-US" dirty="0" smtClean="0"/>
              <a:t> 노출 개수 </a:t>
            </a:r>
            <a:r>
              <a:rPr lang="en-US" altLang="ko-KR" dirty="0" smtClean="0"/>
              <a:t>: 5~20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: 5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618340" y="731733"/>
            <a:ext cx="3223857" cy="1495388"/>
            <a:chOff x="3595678" y="4872625"/>
            <a:chExt cx="3223857" cy="14953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788983" y="5955250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감성어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595678" y="5202025"/>
              <a:ext cx="3223857" cy="1165988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9" name="타원 8"/>
          <p:cNvSpPr/>
          <p:nvPr/>
        </p:nvSpPr>
        <p:spPr>
          <a:xfrm>
            <a:off x="563823" y="691852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a</a:t>
            </a:r>
            <a:endParaRPr lang="ko-KR" altLang="en-US" sz="105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2174" y="11837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08296" y="1187796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워드클라우드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컬러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09826" y="114438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14" name="직사각형 13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19" name="타원 1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10849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err="1"/>
              <a:t>간편분석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감성어</a:t>
            </a:r>
            <a:r>
              <a:rPr lang="ko-KR" altLang="en-US" dirty="0"/>
              <a:t> 차트</a:t>
            </a:r>
            <a:r>
              <a:rPr lang="en-US" altLang="ko-KR" dirty="0"/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 </a:t>
            </a:r>
            <a:r>
              <a:rPr lang="ko-KR" altLang="en-US" dirty="0" err="1" smtClean="0"/>
              <a:t>워드클라우드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3x2,  min </a:t>
            </a:r>
            <a:r>
              <a:rPr lang="en-US" altLang="ko-KR" dirty="0" smtClean="0"/>
              <a:t>2x2</a:t>
            </a:r>
            <a:r>
              <a:rPr lang="en-US" altLang="ko-KR" dirty="0"/>
              <a:t>, max 3x3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 smtClean="0"/>
              <a:t>감성어를</a:t>
            </a:r>
            <a:r>
              <a:rPr lang="ko-KR" altLang="en-US" dirty="0" smtClean="0"/>
              <a:t> </a:t>
            </a:r>
            <a:r>
              <a:rPr lang="ko-KR" altLang="en-US" dirty="0"/>
              <a:t>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분류 시 여러 개의 데이터가 있는 경우 선택해서 해당 </a:t>
            </a:r>
            <a:r>
              <a:rPr lang="ko-KR" altLang="en-US" dirty="0" err="1"/>
              <a:t>감성어</a:t>
            </a:r>
            <a:r>
              <a:rPr lang="ko-KR" altLang="en-US" dirty="0" smtClean="0"/>
              <a:t> </a:t>
            </a:r>
            <a:r>
              <a:rPr lang="ko-KR" altLang="en-US" dirty="0"/>
              <a:t>조회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개</a:t>
            </a:r>
            <a:r>
              <a:rPr lang="en-US" altLang="ko-KR" dirty="0"/>
              <a:t>, 5~50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키워드 속성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등록 속성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6.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Excel </a:t>
            </a:r>
            <a:r>
              <a:rPr lang="ko-KR" altLang="en-US" dirty="0" smtClean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7. </a:t>
            </a:r>
            <a:r>
              <a:rPr lang="ko-KR" altLang="en-US" dirty="0" err="1"/>
              <a:t>감성어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긍정</a:t>
            </a:r>
            <a:r>
              <a:rPr lang="en-US" altLang="ko-KR" dirty="0"/>
              <a:t> : </a:t>
            </a:r>
            <a:r>
              <a:rPr lang="ko-KR" altLang="en-US" dirty="0" err="1"/>
              <a:t>긍정키워드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부정 </a:t>
            </a:r>
            <a:r>
              <a:rPr lang="en-US" altLang="ko-KR" dirty="0"/>
              <a:t>: </a:t>
            </a:r>
            <a:r>
              <a:rPr lang="ko-KR" altLang="en-US" dirty="0" err="1"/>
              <a:t>부정키워드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18341" y="731733"/>
            <a:ext cx="4685572" cy="4929515"/>
            <a:chOff x="3595679" y="4872625"/>
            <a:chExt cx="4685572" cy="4929515"/>
          </a:xfrm>
        </p:grpSpPr>
        <p:sp>
          <p:nvSpPr>
            <p:cNvPr id="4" name="직사각형 3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감성어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95679" y="5202024"/>
              <a:ext cx="4685572" cy="4600116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495699" y="1186898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7568" y="1186898"/>
            <a:ext cx="1033578" cy="1721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84" y="1665823"/>
            <a:ext cx="2441915" cy="2224805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880747"/>
              </p:ext>
            </p:extLst>
          </p:nvPr>
        </p:nvGraphicFramePr>
        <p:xfrm>
          <a:off x="3412025" y="1721082"/>
          <a:ext cx="1531847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24">
                  <a:extLst>
                    <a:ext uri="{9D8B030D-6E8A-4147-A177-3AD203B41FA5}">
                      <a16:colId xmlns:a16="http://schemas.microsoft.com/office/drawing/2014/main" val="198467756"/>
                    </a:ext>
                  </a:extLst>
                </a:gridCol>
                <a:gridCol w="758475">
                  <a:extLst>
                    <a:ext uri="{9D8B030D-6E8A-4147-A177-3AD203B41FA5}">
                      <a16:colId xmlns:a16="http://schemas.microsoft.com/office/drawing/2014/main" val="154982804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192647153"/>
                    </a:ext>
                  </a:extLst>
                </a:gridCol>
              </a:tblGrid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연관어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버즈량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289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악성코드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633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멀웨이</a:t>
                      </a:r>
                      <a:endParaRPr lang="en-US" altLang="ko-KR" sz="600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2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4196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워너크라이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555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해피해킹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10,234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10,154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863093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비너스락커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9,675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익스플로러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9,164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6951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취약점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8,999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7134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록키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41426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HTTPS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8,576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9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해커들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8,346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74908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8,248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442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안랩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7,768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472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공격들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7,349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896769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악성파일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6,123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6569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엘라스틱서치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74059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봇넷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2,168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09649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HWP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1,986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56979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Socket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846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40470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418374" y="4071666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66432" y="443170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66431" y="457572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66430" y="471973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66429" y="486375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66428" y="500777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66427" y="515178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66426" y="529580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02536" y="443170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502535" y="457572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502534" y="471973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02533" y="486375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502532" y="500777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02531" y="515178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02530" y="529580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90788" y="4372204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90786" y="4523914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</a:p>
        </p:txBody>
      </p:sp>
      <p:sp>
        <p:nvSpPr>
          <p:cNvPr id="31" name="타원 30"/>
          <p:cNvSpPr/>
          <p:nvPr/>
        </p:nvSpPr>
        <p:spPr>
          <a:xfrm>
            <a:off x="1407042" y="431902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32" name="타원 31"/>
          <p:cNvSpPr/>
          <p:nvPr/>
        </p:nvSpPr>
        <p:spPr>
          <a:xfrm>
            <a:off x="2345049" y="400415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33" name="타원 32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  <p:sp>
        <p:nvSpPr>
          <p:cNvPr id="34" name="타원 33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36" name="타원 35"/>
          <p:cNvSpPr/>
          <p:nvPr/>
        </p:nvSpPr>
        <p:spPr>
          <a:xfrm>
            <a:off x="2163225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37" name="타원 36"/>
          <p:cNvSpPr/>
          <p:nvPr/>
        </p:nvSpPr>
        <p:spPr>
          <a:xfrm>
            <a:off x="3430950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53" name="직사각형 52"/>
          <p:cNvSpPr/>
          <p:nvPr/>
        </p:nvSpPr>
        <p:spPr>
          <a:xfrm>
            <a:off x="4261785" y="1536391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171139" y="148520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  <p:sp>
        <p:nvSpPr>
          <p:cNvPr id="38" name="타원 37"/>
          <p:cNvSpPr/>
          <p:nvPr/>
        </p:nvSpPr>
        <p:spPr>
          <a:xfrm>
            <a:off x="4248722" y="3549512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4080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err="1"/>
              <a:t>간편분석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감성어</a:t>
            </a:r>
            <a:r>
              <a:rPr lang="ko-KR" altLang="en-US" dirty="0"/>
              <a:t>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듀얼바차트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</a:t>
            </a:r>
            <a:r>
              <a:rPr lang="en-US" altLang="ko-KR" dirty="0" smtClean="0"/>
              <a:t>3x1</a:t>
            </a:r>
            <a:r>
              <a:rPr lang="en-US" altLang="ko-KR" dirty="0"/>
              <a:t>, min </a:t>
            </a:r>
            <a:r>
              <a:rPr lang="en-US" altLang="ko-KR" dirty="0" smtClean="0"/>
              <a:t>3x1, </a:t>
            </a:r>
            <a:r>
              <a:rPr lang="en-US" altLang="ko-KR" dirty="0"/>
              <a:t>max </a:t>
            </a:r>
            <a:r>
              <a:rPr lang="en-US" altLang="ko-KR" dirty="0" smtClean="0"/>
              <a:t>3x2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감성어를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 smtClean="0"/>
              <a:t>검색어</a:t>
            </a:r>
            <a:r>
              <a:rPr lang="ko-KR" altLang="en-US" dirty="0" smtClean="0"/>
              <a:t> </a:t>
            </a:r>
            <a:r>
              <a:rPr lang="ko-KR" altLang="en-US" dirty="0"/>
              <a:t>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분류 시 여러 개의 데이터가 있는 경우 선택해서 해당 </a:t>
            </a:r>
            <a:r>
              <a:rPr lang="ko-KR" altLang="en-US" dirty="0" err="1"/>
              <a:t>감성어</a:t>
            </a:r>
            <a:r>
              <a:rPr lang="ko-KR" altLang="en-US" dirty="0"/>
              <a:t> 조회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 err="1" smtClean="0"/>
              <a:t>감성어</a:t>
            </a:r>
            <a:r>
              <a:rPr lang="ko-KR" altLang="en-US" dirty="0" smtClean="0"/>
              <a:t> 개수 </a:t>
            </a:r>
            <a:r>
              <a:rPr lang="ko-KR" altLang="en-US" dirty="0"/>
              <a:t>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 smtClean="0"/>
              <a:t>개</a:t>
            </a:r>
            <a:r>
              <a:rPr lang="en-US" altLang="ko-KR" dirty="0"/>
              <a:t>, </a:t>
            </a:r>
            <a:r>
              <a:rPr lang="en-US" altLang="ko-KR" dirty="0" smtClean="0"/>
              <a:t>5~20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 smtClean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 smtClean="0"/>
              <a:t>듀얼바차트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</a:t>
            </a:r>
            <a:r>
              <a:rPr lang="en-US" altLang="ko-KR" dirty="0"/>
              <a:t> Excel</a:t>
            </a:r>
            <a:r>
              <a:rPr lang="ko-KR" altLang="en-US" dirty="0" smtClean="0"/>
              <a:t>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618341" y="731733"/>
            <a:ext cx="4685572" cy="2481243"/>
            <a:chOff x="3595679" y="4872625"/>
            <a:chExt cx="4685572" cy="2481243"/>
          </a:xfrm>
        </p:grpSpPr>
        <p:sp>
          <p:nvSpPr>
            <p:cNvPr id="36" name="직사각형 35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감성어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595679" y="5202024"/>
              <a:ext cx="4685572" cy="215184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39" name="직선 연결선 38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495699" y="1186898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207568" y="1186898"/>
            <a:ext cx="1033578" cy="1721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45" name="타원 44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6" name="타원 45"/>
          <p:cNvSpPr/>
          <p:nvPr/>
        </p:nvSpPr>
        <p:spPr>
          <a:xfrm>
            <a:off x="2163225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7" name="타원 46"/>
          <p:cNvSpPr/>
          <p:nvPr/>
        </p:nvSpPr>
        <p:spPr>
          <a:xfrm>
            <a:off x="3430950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68" y="1692582"/>
            <a:ext cx="4090800" cy="13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822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err="1"/>
              <a:t>간편분석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 smtClean="0"/>
              <a:t>위젯 </a:t>
            </a:r>
            <a:r>
              <a:rPr lang="ko-KR" altLang="en-US" dirty="0"/>
              <a:t>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감성어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 smtClean="0"/>
              <a:t>감성어</a:t>
            </a:r>
            <a:r>
              <a:rPr lang="ko-KR" altLang="en-US" dirty="0" smtClean="0"/>
              <a:t> </a:t>
            </a:r>
            <a:r>
              <a:rPr lang="ko-KR" altLang="en-US" dirty="0"/>
              <a:t>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- 1</a:t>
            </a:r>
            <a:r>
              <a:rPr lang="ko-KR" altLang="en-US" dirty="0"/>
              <a:t>차</a:t>
            </a:r>
            <a:r>
              <a:rPr lang="en-US" altLang="ko-KR" dirty="0"/>
              <a:t>, 2</a:t>
            </a:r>
            <a:r>
              <a:rPr lang="ko-KR" altLang="en-US" dirty="0"/>
              <a:t>차 </a:t>
            </a:r>
            <a:r>
              <a:rPr lang="ko-KR" altLang="en-US" dirty="0" err="1" smtClean="0"/>
              <a:t>감성어를</a:t>
            </a:r>
            <a:r>
              <a:rPr lang="ko-KR" altLang="en-US" dirty="0" smtClean="0"/>
              <a:t> </a:t>
            </a:r>
            <a:r>
              <a:rPr lang="ko-KR" altLang="en-US" dirty="0"/>
              <a:t>볼 수 있음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 - </a:t>
            </a:r>
            <a:r>
              <a:rPr lang="ko-KR" altLang="en-US" dirty="0" err="1" smtClean="0"/>
              <a:t>트리맵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 err="1" smtClean="0"/>
              <a:t>감성어를</a:t>
            </a:r>
            <a:r>
              <a:rPr lang="ko-KR" altLang="en-US" dirty="0" smtClean="0"/>
              <a:t> </a:t>
            </a:r>
            <a:r>
              <a:rPr lang="ko-KR" altLang="en-US" dirty="0" err="1"/>
              <a:t>하이어라키</a:t>
            </a:r>
            <a:r>
              <a:rPr lang="ko-KR" altLang="en-US" dirty="0"/>
              <a:t> 구조로 보여주는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ko-KR" altLang="en-US" dirty="0"/>
              <a:t>발생량에 따라 순서 나열하는 </a:t>
            </a:r>
            <a:r>
              <a:rPr lang="ko-KR" altLang="en-US" dirty="0" smtClean="0"/>
              <a:t>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 </a:t>
            </a:r>
            <a:r>
              <a:rPr lang="en-US" altLang="ko-KR" dirty="0"/>
              <a:t>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키워드 주위의 버블 모양으로 </a:t>
            </a:r>
            <a:r>
              <a:rPr lang="ko-KR" altLang="en-US" dirty="0" err="1"/>
              <a:t>감성어나</a:t>
            </a:r>
            <a:r>
              <a:rPr lang="ko-KR" altLang="en-US" dirty="0"/>
              <a:t> 나열되는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    </a:t>
            </a:r>
            <a:r>
              <a:rPr lang="en-US" altLang="ko-KR" dirty="0"/>
              <a:t>-&gt; </a:t>
            </a:r>
            <a:r>
              <a:rPr lang="ko-KR" altLang="en-US" dirty="0"/>
              <a:t>해당 유형을 선택 시 </a:t>
            </a:r>
            <a:r>
              <a:rPr lang="en-US" altLang="ko-KR" dirty="0"/>
              <a:t>2</a:t>
            </a:r>
            <a:r>
              <a:rPr lang="ko-KR" altLang="en-US" dirty="0"/>
              <a:t>번 선택 사항이 나타남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2. </a:t>
            </a:r>
            <a:r>
              <a:rPr lang="ko-KR" altLang="en-US" dirty="0" err="1" smtClean="0"/>
              <a:t>감성어의</a:t>
            </a:r>
            <a:r>
              <a:rPr lang="ko-KR" altLang="en-US" dirty="0" smtClean="0"/>
              <a:t> </a:t>
            </a:r>
            <a:r>
              <a:rPr lang="ko-KR" altLang="en-US" dirty="0"/>
              <a:t>차수를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- 1</a:t>
            </a:r>
            <a:r>
              <a:rPr lang="ko-KR" altLang="en-US" dirty="0"/>
              <a:t>차</a:t>
            </a:r>
            <a:r>
              <a:rPr lang="en-US" altLang="ko-KR" dirty="0"/>
              <a:t>, 1,2</a:t>
            </a:r>
            <a:r>
              <a:rPr lang="ko-KR" altLang="en-US" dirty="0"/>
              <a:t>차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grpSp>
        <p:nvGrpSpPr>
          <p:cNvPr id="89" name="그룹 88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90" name="직사각형 89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2" name="모서리가 둥근 직사각형 91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95" name="타원 94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96" name="그룹 95"/>
          <p:cNvGrpSpPr/>
          <p:nvPr/>
        </p:nvGrpSpPr>
        <p:grpSpPr>
          <a:xfrm>
            <a:off x="724952" y="744334"/>
            <a:ext cx="3223857" cy="1815261"/>
            <a:chOff x="3595678" y="4872625"/>
            <a:chExt cx="3223857" cy="1815261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4788983" y="627442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감성어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3595678" y="5202024"/>
              <a:ext cx="3223857" cy="1485862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454" y="4967320"/>
              <a:ext cx="156469" cy="156469"/>
            </a:xfrm>
            <a:prstGeom prst="rect">
              <a:avLst/>
            </a:prstGeom>
          </p:spPr>
        </p:pic>
      </p:grpSp>
      <p:sp>
        <p:nvSpPr>
          <p:cNvPr id="101" name="타원 100"/>
          <p:cNvSpPr/>
          <p:nvPr/>
        </p:nvSpPr>
        <p:spPr>
          <a:xfrm>
            <a:off x="670435" y="70445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818786" y="1196395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1514908" y="1200397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트리맵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816438" y="115698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818786" y="1556273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감성어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깊이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10948" y="15345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07" name="타원 106"/>
          <p:cNvSpPr/>
          <p:nvPr/>
        </p:nvSpPr>
        <p:spPr>
          <a:xfrm>
            <a:off x="2088743" y="1600204"/>
            <a:ext cx="115889" cy="1079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1479508" y="1600204"/>
            <a:ext cx="117475" cy="10795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latinLnBrk="0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583826" y="1551374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209570" y="1547347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1, 2</a:t>
            </a:r>
            <a:r>
              <a:rPr lang="ko-KR" altLang="en-US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85026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err="1"/>
              <a:t>간편분석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감성어</a:t>
            </a:r>
            <a:r>
              <a:rPr lang="ko-KR" altLang="en-US" dirty="0"/>
              <a:t> 차트</a:t>
            </a:r>
            <a:r>
              <a:rPr lang="en-US" altLang="ko-KR" dirty="0"/>
              <a:t>)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2x2,  min 1x1, max : 2x2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2x1,  min 2x1, max : 4x1 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</a:t>
            </a:r>
            <a:r>
              <a:rPr lang="en-US" altLang="ko-KR" dirty="0" err="1"/>
              <a:t>df</a:t>
            </a:r>
            <a:r>
              <a:rPr lang="en-US" altLang="ko-KR" dirty="0"/>
              <a:t> 4x1,  min 3x1, max : 6x3 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</a:t>
            </a:r>
            <a:r>
              <a:rPr lang="en-US" altLang="ko-KR" dirty="0" smtClean="0"/>
              <a:t>4x1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1. </a:t>
            </a:r>
            <a:r>
              <a:rPr lang="ko-KR" altLang="en-US" dirty="0" err="1"/>
              <a:t>감성어를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분류 시 여러 개의 데이터가 있는 경우 선택해서 해당 </a:t>
            </a:r>
            <a:r>
              <a:rPr lang="ko-KR" altLang="en-US" dirty="0" err="1"/>
              <a:t>감성어</a:t>
            </a:r>
            <a:r>
              <a:rPr lang="ko-KR" altLang="en-US" dirty="0"/>
              <a:t> 조회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 smtClean="0"/>
              <a:t>10</a:t>
            </a:r>
            <a:r>
              <a:rPr lang="ko-KR" altLang="en-US" dirty="0"/>
              <a:t>개</a:t>
            </a:r>
            <a:r>
              <a:rPr lang="en-US" altLang="ko-KR" dirty="0"/>
              <a:t>, 5~50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키워드 속성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등록 속성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6.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 smtClean="0"/>
              <a:t>트리맵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</a:t>
            </a:r>
            <a:r>
              <a:rPr lang="en-US" altLang="ko-KR" dirty="0"/>
              <a:t> Excel</a:t>
            </a:r>
            <a:r>
              <a:rPr lang="ko-KR" altLang="en-US" dirty="0" smtClean="0"/>
              <a:t>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</a:t>
            </a:r>
            <a:r>
              <a:rPr lang="en-US" altLang="ko-KR" dirty="0"/>
              <a:t>: Excel </a:t>
            </a:r>
            <a:r>
              <a:rPr lang="ko-KR" altLang="en-US" dirty="0"/>
              <a:t>다운로드</a:t>
            </a:r>
            <a:endParaRPr lang="en-US" altLang="ko-KR" dirty="0"/>
          </a:p>
          <a:p>
            <a:r>
              <a:rPr lang="en-US" altLang="ko-KR" dirty="0" smtClean="0"/>
              <a:t>7. </a:t>
            </a:r>
            <a:r>
              <a:rPr lang="ko-KR" altLang="en-US" dirty="0" err="1"/>
              <a:t>감성어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긍정</a:t>
            </a:r>
            <a:r>
              <a:rPr lang="en-US" altLang="ko-KR" dirty="0"/>
              <a:t> : </a:t>
            </a:r>
            <a:r>
              <a:rPr lang="ko-KR" altLang="en-US" dirty="0" err="1"/>
              <a:t>긍정키워드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부정 </a:t>
            </a:r>
            <a:r>
              <a:rPr lang="en-US" altLang="ko-KR" dirty="0"/>
              <a:t>: </a:t>
            </a:r>
            <a:r>
              <a:rPr lang="ko-KR" altLang="en-US" dirty="0" err="1"/>
              <a:t>부정키워드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18341" y="731733"/>
            <a:ext cx="4685572" cy="2913291"/>
            <a:chOff x="3595679" y="4872625"/>
            <a:chExt cx="4685572" cy="2985299"/>
          </a:xfrm>
        </p:grpSpPr>
        <p:sp>
          <p:nvSpPr>
            <p:cNvPr id="4" name="직사각형 3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감성어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95679" y="5202024"/>
              <a:ext cx="4685572" cy="2655900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872893" y="1484784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495699" y="1186898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7568" y="1186898"/>
            <a:ext cx="1033578" cy="1721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33" y="1186897"/>
            <a:ext cx="942460" cy="17001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530958" y="1186897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457633" y="112416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  <p:sp>
        <p:nvSpPr>
          <p:cNvPr id="13" name="타원 12"/>
          <p:cNvSpPr/>
          <p:nvPr/>
        </p:nvSpPr>
        <p:spPr>
          <a:xfrm>
            <a:off x="781733" y="112630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4" name="타원 13"/>
          <p:cNvSpPr/>
          <p:nvPr/>
        </p:nvSpPr>
        <p:spPr>
          <a:xfrm>
            <a:off x="2163225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5" name="타원 14"/>
          <p:cNvSpPr/>
          <p:nvPr/>
        </p:nvSpPr>
        <p:spPr>
          <a:xfrm>
            <a:off x="3430950" y="112474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92" y="1788456"/>
            <a:ext cx="2361643" cy="158437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548553" y="1650403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48559" y="2010443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48558" y="2154459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48557" y="2298475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48556" y="2442491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48555" y="2586507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548554" y="2730523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48553" y="2874539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84663" y="2010443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84662" y="2154459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484661" y="2298475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484660" y="2442491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84659" y="2586507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484658" y="2730523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84657" y="2874539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72915" y="195094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72913" y="21026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</a:p>
        </p:txBody>
      </p:sp>
      <p:sp>
        <p:nvSpPr>
          <p:cNvPr id="34" name="타원 33"/>
          <p:cNvSpPr/>
          <p:nvPr/>
        </p:nvSpPr>
        <p:spPr>
          <a:xfrm>
            <a:off x="3461738" y="158875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grpSp>
        <p:nvGrpSpPr>
          <p:cNvPr id="35" name="그룹 34"/>
          <p:cNvGrpSpPr/>
          <p:nvPr/>
        </p:nvGrpSpPr>
        <p:grpSpPr>
          <a:xfrm>
            <a:off x="628631" y="3728094"/>
            <a:ext cx="4685572" cy="2913291"/>
            <a:chOff x="770741" y="884133"/>
            <a:chExt cx="4685572" cy="2913291"/>
          </a:xfrm>
        </p:grpSpPr>
        <p:grpSp>
          <p:nvGrpSpPr>
            <p:cNvPr id="36" name="그룹 35"/>
            <p:cNvGrpSpPr/>
            <p:nvPr/>
          </p:nvGrpSpPr>
          <p:grpSpPr>
            <a:xfrm>
              <a:off x="770741" y="884133"/>
              <a:ext cx="4685572" cy="2913291"/>
              <a:chOff x="3595679" y="4872625"/>
              <a:chExt cx="4685572" cy="2985299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595679" y="4872625"/>
                <a:ext cx="4685572" cy="32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감성어</a:t>
                </a:r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차트</a:t>
                </a:r>
                <a:endPara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3595679" y="5202024"/>
                <a:ext cx="4685572" cy="2655900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</p:grpSp>
        <p:cxnSp>
          <p:nvCxnSpPr>
            <p:cNvPr id="37" name="직선 연결선 36"/>
            <p:cNvCxnSpPr/>
            <p:nvPr/>
          </p:nvCxnSpPr>
          <p:spPr>
            <a:xfrm>
              <a:off x="1025293" y="1637184"/>
              <a:ext cx="42878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/>
            <p:cNvSpPr/>
            <p:nvPr/>
          </p:nvSpPr>
          <p:spPr>
            <a:xfrm>
              <a:off x="3648099" y="1339298"/>
              <a:ext cx="591259" cy="1700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359968" y="1339298"/>
              <a:ext cx="1033578" cy="1721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             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7033" y="1339297"/>
              <a:ext cx="942460" cy="170012"/>
            </a:xfrm>
            <a:prstGeom prst="rect">
              <a:avLst/>
            </a:prstGeom>
          </p:spPr>
        </p:pic>
        <p:sp>
          <p:nvSpPr>
            <p:cNvPr id="41" name="모서리가 둥근 직사각형 40"/>
            <p:cNvSpPr/>
            <p:nvPr/>
          </p:nvSpPr>
          <p:spPr>
            <a:xfrm>
              <a:off x="4683358" y="1339297"/>
              <a:ext cx="517696" cy="170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다운로드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4610033" y="1276567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6</a:t>
              </a:r>
              <a:endParaRPr lang="ko-KR" altLang="en-US" sz="1050" b="1" dirty="0"/>
            </a:p>
          </p:txBody>
        </p:sp>
        <p:sp>
          <p:nvSpPr>
            <p:cNvPr id="43" name="타원 42"/>
            <p:cNvSpPr/>
            <p:nvPr/>
          </p:nvSpPr>
          <p:spPr>
            <a:xfrm>
              <a:off x="934133" y="1278708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1</a:t>
              </a:r>
              <a:endParaRPr lang="ko-KR" altLang="en-US" sz="1050" b="1" dirty="0"/>
            </a:p>
          </p:txBody>
        </p:sp>
        <p:sp>
          <p:nvSpPr>
            <p:cNvPr id="44" name="타원 43"/>
            <p:cNvSpPr/>
            <p:nvPr/>
          </p:nvSpPr>
          <p:spPr>
            <a:xfrm>
              <a:off x="2315625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2</a:t>
              </a:r>
              <a:endParaRPr lang="ko-KR" altLang="en-US" sz="1050" b="1" dirty="0"/>
            </a:p>
          </p:txBody>
        </p:sp>
        <p:sp>
          <p:nvSpPr>
            <p:cNvPr id="45" name="타원 44"/>
            <p:cNvSpPr/>
            <p:nvPr/>
          </p:nvSpPr>
          <p:spPr>
            <a:xfrm>
              <a:off x="3583350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3</a:t>
              </a:r>
              <a:endParaRPr lang="ko-KR" altLang="en-US" sz="1050" b="1" dirty="0"/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3608388" y="4580915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535063" y="451339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619772" y="6137723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82443" y="377301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688011" y="1206585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히트맵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85" y="4834671"/>
            <a:ext cx="3608924" cy="1219306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5636691" y="4504219"/>
            <a:ext cx="2226808" cy="1447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513672" y="4759886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595409" y="4773468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21558" y="4787050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59" name="직선 연결선 58"/>
          <p:cNvCxnSpPr/>
          <p:nvPr/>
        </p:nvCxnSpPr>
        <p:spPr>
          <a:xfrm>
            <a:off x="5636691" y="5034165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6560909" y="4773468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7165383" y="4778424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5636691" y="4505381"/>
            <a:ext cx="4453616" cy="2582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863499" y="4764839"/>
            <a:ext cx="2226808" cy="119176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7740480" y="4762524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822217" y="4767314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248366" y="4772104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67" name="직선 연결선 66"/>
          <p:cNvCxnSpPr/>
          <p:nvPr/>
        </p:nvCxnSpPr>
        <p:spPr>
          <a:xfrm>
            <a:off x="7863499" y="5028011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8787717" y="4767314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9392191" y="4772270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6634621" y="4504219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8906419" y="4510051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349457" y="6086437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73" name="타원 72"/>
          <p:cNvSpPr/>
          <p:nvPr/>
        </p:nvSpPr>
        <p:spPr>
          <a:xfrm>
            <a:off x="3430950" y="1939840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75" name="직사각형 74"/>
          <p:cNvSpPr/>
          <p:nvPr/>
        </p:nvSpPr>
        <p:spPr>
          <a:xfrm>
            <a:off x="2650266" y="1535376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2559620" y="148419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  <p:sp>
        <p:nvSpPr>
          <p:cNvPr id="77" name="직사각형 76"/>
          <p:cNvSpPr/>
          <p:nvPr/>
        </p:nvSpPr>
        <p:spPr>
          <a:xfrm>
            <a:off x="928383" y="4589876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837737" y="453869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7993565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err="1"/>
              <a:t>간편분석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/>
              <a:t>위젯 설정 </a:t>
            </a:r>
            <a:r>
              <a:rPr lang="en-US" altLang="ko-KR" dirty="0"/>
              <a:t>(</a:t>
            </a:r>
            <a:r>
              <a:rPr lang="ko-KR" altLang="en-US" dirty="0" err="1"/>
              <a:t>감성어</a:t>
            </a:r>
            <a:r>
              <a:rPr lang="ko-KR" altLang="en-US" dirty="0"/>
              <a:t> 차트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2x2,  min 1x1, max : 2x2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2x1,  min 2x1, max : 4x1 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</a:t>
            </a:r>
            <a:r>
              <a:rPr lang="en-US" altLang="ko-KR" dirty="0" err="1"/>
              <a:t>df</a:t>
            </a:r>
            <a:r>
              <a:rPr lang="en-US" altLang="ko-KR" dirty="0"/>
              <a:t> 4x1,  min 3x1, max : 6x3 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 err="1"/>
              <a:t>감성어를</a:t>
            </a:r>
            <a:r>
              <a:rPr lang="ko-KR" altLang="en-US" dirty="0"/>
              <a:t>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분류 시 여러 개의 데이터가 있는 경우 선택해서 해당 </a:t>
            </a:r>
            <a:r>
              <a:rPr lang="ko-KR" altLang="en-US" dirty="0" err="1"/>
              <a:t>감성어</a:t>
            </a:r>
            <a:r>
              <a:rPr lang="ko-KR" altLang="en-US" dirty="0"/>
              <a:t> 조회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워드 </a:t>
            </a:r>
            <a:r>
              <a:rPr lang="ko-KR" altLang="en-US" dirty="0" err="1"/>
              <a:t>클라우드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  <a:r>
              <a:rPr lang="en-US" altLang="ko-KR" dirty="0"/>
              <a:t>, 5~50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6. </a:t>
            </a:r>
            <a:r>
              <a:rPr lang="ko-KR" altLang="en-US" dirty="0" smtClean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err="1" smtClean="0"/>
              <a:t>버블차트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Excel</a:t>
            </a:r>
            <a:r>
              <a:rPr lang="ko-KR" altLang="en-US" dirty="0" smtClean="0"/>
              <a:t>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7. </a:t>
            </a:r>
            <a:r>
              <a:rPr lang="ko-KR" altLang="en-US" dirty="0" err="1"/>
              <a:t>감성어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긍정</a:t>
            </a:r>
            <a:r>
              <a:rPr lang="en-US" altLang="ko-KR" dirty="0"/>
              <a:t> : </a:t>
            </a:r>
            <a:r>
              <a:rPr lang="ko-KR" altLang="en-US" dirty="0" err="1"/>
              <a:t>긍정키워드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부정 </a:t>
            </a:r>
            <a:r>
              <a:rPr lang="en-US" altLang="ko-KR" dirty="0"/>
              <a:t>: </a:t>
            </a:r>
            <a:r>
              <a:rPr lang="ko-KR" altLang="en-US" dirty="0" err="1"/>
              <a:t>부정키워드</a:t>
            </a:r>
            <a:r>
              <a:rPr lang="ko-KR" altLang="en-US" dirty="0"/>
              <a:t>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86" y="1898023"/>
            <a:ext cx="2332782" cy="1989727"/>
          </a:xfrm>
          <a:prstGeom prst="rect">
            <a:avLst/>
          </a:prstGeom>
        </p:spPr>
      </p:pic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49539"/>
              </p:ext>
            </p:extLst>
          </p:nvPr>
        </p:nvGraphicFramePr>
        <p:xfrm>
          <a:off x="3380218" y="1925416"/>
          <a:ext cx="1531847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24">
                  <a:extLst>
                    <a:ext uri="{9D8B030D-6E8A-4147-A177-3AD203B41FA5}">
                      <a16:colId xmlns:a16="http://schemas.microsoft.com/office/drawing/2014/main" val="198467756"/>
                    </a:ext>
                  </a:extLst>
                </a:gridCol>
                <a:gridCol w="758475">
                  <a:extLst>
                    <a:ext uri="{9D8B030D-6E8A-4147-A177-3AD203B41FA5}">
                      <a16:colId xmlns:a16="http://schemas.microsoft.com/office/drawing/2014/main" val="154982804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192647153"/>
                    </a:ext>
                  </a:extLst>
                </a:gridCol>
              </a:tblGrid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연관어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버즈량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289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악성코드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633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멀웨이</a:t>
                      </a:r>
                      <a:endParaRPr lang="en-US" altLang="ko-KR" sz="600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2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4196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워너크라이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555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해피해킹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10,234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10,154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863093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비너스락커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9,675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익스플로러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9,164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6951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취약점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8,999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7134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록키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41426"/>
                  </a:ext>
                </a:extLst>
              </a:tr>
            </a:tbl>
          </a:graphicData>
        </a:graphic>
      </p:graphicFrame>
      <p:grpSp>
        <p:nvGrpSpPr>
          <p:cNvPr id="68" name="그룹 67"/>
          <p:cNvGrpSpPr/>
          <p:nvPr/>
        </p:nvGrpSpPr>
        <p:grpSpPr>
          <a:xfrm>
            <a:off x="623392" y="908721"/>
            <a:ext cx="4685572" cy="3168352"/>
            <a:chOff x="770741" y="884134"/>
            <a:chExt cx="4685572" cy="3168352"/>
          </a:xfrm>
        </p:grpSpPr>
        <p:grpSp>
          <p:nvGrpSpPr>
            <p:cNvPr id="69" name="그룹 68"/>
            <p:cNvGrpSpPr/>
            <p:nvPr/>
          </p:nvGrpSpPr>
          <p:grpSpPr>
            <a:xfrm>
              <a:off x="770741" y="884134"/>
              <a:ext cx="4685572" cy="3168352"/>
              <a:chOff x="3595679" y="4872625"/>
              <a:chExt cx="4685572" cy="3246664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3595679" y="4872625"/>
                <a:ext cx="4685572" cy="32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감성어</a:t>
                </a:r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차트</a:t>
                </a:r>
                <a:endPara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3595679" y="5202024"/>
                <a:ext cx="4685572" cy="2917265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</p:grpSp>
        <p:cxnSp>
          <p:nvCxnSpPr>
            <p:cNvPr id="70" name="직선 연결선 69"/>
            <p:cNvCxnSpPr/>
            <p:nvPr/>
          </p:nvCxnSpPr>
          <p:spPr>
            <a:xfrm>
              <a:off x="1025293" y="1637184"/>
              <a:ext cx="42878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/>
            <p:cNvSpPr/>
            <p:nvPr/>
          </p:nvSpPr>
          <p:spPr>
            <a:xfrm>
              <a:off x="3648099" y="1339298"/>
              <a:ext cx="591259" cy="1700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359968" y="1339298"/>
              <a:ext cx="1033578" cy="1721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             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033" y="1339297"/>
              <a:ext cx="942460" cy="170012"/>
            </a:xfrm>
            <a:prstGeom prst="rect">
              <a:avLst/>
            </a:prstGeom>
          </p:spPr>
        </p:pic>
        <p:sp>
          <p:nvSpPr>
            <p:cNvPr id="74" name="모서리가 둥근 직사각형 73"/>
            <p:cNvSpPr/>
            <p:nvPr/>
          </p:nvSpPr>
          <p:spPr>
            <a:xfrm>
              <a:off x="4683358" y="1339297"/>
              <a:ext cx="517696" cy="170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다운로드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4610033" y="1276567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6</a:t>
              </a:r>
              <a:endParaRPr lang="ko-KR" altLang="en-US" sz="1050" b="1" dirty="0"/>
            </a:p>
          </p:txBody>
        </p:sp>
        <p:sp>
          <p:nvSpPr>
            <p:cNvPr id="76" name="타원 75"/>
            <p:cNvSpPr/>
            <p:nvPr/>
          </p:nvSpPr>
          <p:spPr>
            <a:xfrm>
              <a:off x="934133" y="1278708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1</a:t>
              </a:r>
              <a:endParaRPr lang="ko-KR" altLang="en-US" sz="1050" b="1" dirty="0"/>
            </a:p>
          </p:txBody>
        </p:sp>
        <p:sp>
          <p:nvSpPr>
            <p:cNvPr id="77" name="타원 76"/>
            <p:cNvSpPr/>
            <p:nvPr/>
          </p:nvSpPr>
          <p:spPr>
            <a:xfrm>
              <a:off x="2315625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2</a:t>
              </a:r>
              <a:endParaRPr lang="ko-KR" altLang="en-US" sz="1050" b="1" dirty="0"/>
            </a:p>
          </p:txBody>
        </p:sp>
        <p:sp>
          <p:nvSpPr>
            <p:cNvPr id="78" name="타원 77"/>
            <p:cNvSpPr/>
            <p:nvPr/>
          </p:nvSpPr>
          <p:spPr>
            <a:xfrm>
              <a:off x="3583350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3</a:t>
              </a:r>
              <a:endParaRPr lang="ko-KR" altLang="en-US" sz="1050" b="1" dirty="0"/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2409089" y="1762407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2335764" y="169489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84" name="직사각형 83"/>
          <p:cNvSpPr/>
          <p:nvPr/>
        </p:nvSpPr>
        <p:spPr>
          <a:xfrm>
            <a:off x="4236788" y="1694563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4146142" y="164338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  <p:sp>
        <p:nvSpPr>
          <p:cNvPr id="22" name="타원 21"/>
          <p:cNvSpPr/>
          <p:nvPr/>
        </p:nvSpPr>
        <p:spPr>
          <a:xfrm>
            <a:off x="4248722" y="3549512"/>
            <a:ext cx="1112668" cy="111266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KEY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40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err="1"/>
              <a:t>간편분석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 smtClean="0"/>
              <a:t>위젯 </a:t>
            </a:r>
            <a:r>
              <a:rPr lang="ko-KR" altLang="en-US" dirty="0"/>
              <a:t>설정 </a:t>
            </a:r>
            <a:r>
              <a:rPr lang="en-US" altLang="ko-KR" dirty="0" smtClean="0"/>
              <a:t>(TPO</a:t>
            </a:r>
            <a:r>
              <a:rPr lang="ko-KR" altLang="en-US" dirty="0" smtClean="0"/>
              <a:t> 차트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en-US" altLang="ko-KR" dirty="0" smtClean="0"/>
              <a:t>TPO</a:t>
            </a:r>
            <a:r>
              <a:rPr lang="ko-KR" altLang="en-US" dirty="0" smtClean="0"/>
              <a:t> </a:t>
            </a:r>
            <a:r>
              <a:rPr lang="ko-KR" altLang="en-US" dirty="0"/>
              <a:t>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- 1</a:t>
            </a:r>
            <a:r>
              <a:rPr lang="ko-KR" altLang="en-US" dirty="0"/>
              <a:t>차</a:t>
            </a:r>
            <a:r>
              <a:rPr lang="en-US" altLang="ko-KR" dirty="0"/>
              <a:t>, 2</a:t>
            </a:r>
            <a:r>
              <a:rPr lang="ko-KR" altLang="en-US" dirty="0"/>
              <a:t>차 </a:t>
            </a:r>
            <a:r>
              <a:rPr lang="ko-KR" altLang="en-US" dirty="0" err="1"/>
              <a:t>연관어를</a:t>
            </a:r>
            <a:r>
              <a:rPr lang="ko-KR" altLang="en-US" dirty="0"/>
              <a:t> 볼 수 있음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키워드 주위의 버블 모양으로 </a:t>
            </a:r>
            <a:r>
              <a:rPr lang="ko-KR" altLang="en-US" dirty="0" err="1"/>
              <a:t>연관어나</a:t>
            </a:r>
            <a:r>
              <a:rPr lang="ko-KR" altLang="en-US" dirty="0"/>
              <a:t> 나열되는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연관어를</a:t>
            </a:r>
            <a:r>
              <a:rPr lang="ko-KR" altLang="en-US" dirty="0"/>
              <a:t> </a:t>
            </a:r>
            <a:r>
              <a:rPr lang="ko-KR" altLang="en-US" dirty="0" err="1"/>
              <a:t>하이어라키</a:t>
            </a:r>
            <a:r>
              <a:rPr lang="ko-KR" altLang="en-US" dirty="0"/>
              <a:t> 구조로 보여주는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ko-KR" altLang="en-US" dirty="0"/>
              <a:t>발생량에 따라 순서 나열하는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-&gt; </a:t>
            </a:r>
            <a:r>
              <a:rPr lang="ko-KR" altLang="en-US" dirty="0"/>
              <a:t>해당 유형을 선택 시 </a:t>
            </a:r>
            <a:r>
              <a:rPr lang="en-US" altLang="ko-KR" dirty="0"/>
              <a:t>2</a:t>
            </a:r>
            <a:r>
              <a:rPr lang="ko-KR" altLang="en-US" dirty="0"/>
              <a:t>번 선택 사항이 나타남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2. </a:t>
            </a:r>
            <a:r>
              <a:rPr lang="en-US" altLang="ko-KR" dirty="0" smtClean="0"/>
              <a:t>TPO</a:t>
            </a:r>
            <a:r>
              <a:rPr lang="ko-KR" altLang="en-US" dirty="0" smtClean="0"/>
              <a:t>의 </a:t>
            </a:r>
            <a:r>
              <a:rPr lang="ko-KR" altLang="en-US" dirty="0"/>
              <a:t>차수를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- 1</a:t>
            </a:r>
            <a:r>
              <a:rPr lang="ko-KR" altLang="en-US" dirty="0"/>
              <a:t>차</a:t>
            </a:r>
            <a:r>
              <a:rPr lang="en-US" altLang="ko-KR" dirty="0"/>
              <a:t>, 1,2</a:t>
            </a:r>
            <a:r>
              <a:rPr lang="ko-KR" altLang="en-US" dirty="0"/>
              <a:t>차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grpSp>
        <p:nvGrpSpPr>
          <p:cNvPr id="82" name="그룹 81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83" name="직사각형 82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88" name="타원 87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89" name="그룹 88"/>
          <p:cNvGrpSpPr/>
          <p:nvPr/>
        </p:nvGrpSpPr>
        <p:grpSpPr>
          <a:xfrm>
            <a:off x="724952" y="744334"/>
            <a:ext cx="3223857" cy="1815261"/>
            <a:chOff x="3595678" y="4872625"/>
            <a:chExt cx="3223857" cy="1815261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4788983" y="627442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TPO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 설정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3595678" y="5202024"/>
              <a:ext cx="3223857" cy="1485862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94" name="타원 93"/>
          <p:cNvSpPr/>
          <p:nvPr/>
        </p:nvSpPr>
        <p:spPr>
          <a:xfrm>
            <a:off x="670435" y="704453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a</a:t>
            </a:r>
            <a:endParaRPr lang="ko-KR" altLang="en-US" sz="105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818786" y="1196395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1514908" y="1200397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버블차트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816438" y="115698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818786" y="1556273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깊이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810948" y="15345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00" name="타원 99"/>
          <p:cNvSpPr/>
          <p:nvPr/>
        </p:nvSpPr>
        <p:spPr>
          <a:xfrm>
            <a:off x="2088743" y="1600204"/>
            <a:ext cx="115889" cy="1079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1479508" y="1600204"/>
            <a:ext cx="117475" cy="10795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latinLnBrk="0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83826" y="1551374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endParaRPr lang="ko-KR" alt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2209570" y="1547347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1, 2</a:t>
            </a:r>
            <a:r>
              <a:rPr lang="ko-KR" altLang="en-US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75654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err="1"/>
              <a:t>간편분석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(TPO</a:t>
            </a:r>
            <a:r>
              <a:rPr lang="ko-KR" altLang="en-US" dirty="0" smtClean="0"/>
              <a:t> </a:t>
            </a:r>
            <a:r>
              <a:rPr lang="ko-KR" altLang="en-US" dirty="0"/>
              <a:t>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2x2,  min 1x1, max : 2x2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2x1,  min 2x1, max : 4x1 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</a:t>
            </a:r>
            <a:r>
              <a:rPr lang="en-US" altLang="ko-KR" dirty="0" err="1"/>
              <a:t>df</a:t>
            </a:r>
            <a:r>
              <a:rPr lang="en-US" altLang="ko-KR" dirty="0"/>
              <a:t> 4x1,  min 3x1, max : 6x3 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en-US" altLang="ko-KR" dirty="0" smtClean="0"/>
              <a:t>. TPO</a:t>
            </a:r>
            <a:r>
              <a:rPr lang="ko-KR" altLang="en-US" dirty="0" smtClean="0"/>
              <a:t>를 </a:t>
            </a:r>
            <a:r>
              <a:rPr lang="ko-KR" altLang="en-US" dirty="0"/>
              <a:t>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분류 시 여러 개의 데이터가 있는 경우 선택해서 해당 </a:t>
            </a:r>
            <a:r>
              <a:rPr lang="en-US" altLang="ko-KR" dirty="0" smtClean="0"/>
              <a:t>TPO</a:t>
            </a:r>
            <a:r>
              <a:rPr lang="ko-KR" altLang="en-US" dirty="0" smtClean="0"/>
              <a:t> </a:t>
            </a:r>
            <a:r>
              <a:rPr lang="ko-KR" altLang="en-US" dirty="0"/>
              <a:t>조회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</a:t>
            </a:r>
            <a:r>
              <a:rPr lang="en-US" altLang="ko-KR" dirty="0"/>
              <a:t>. TPO</a:t>
            </a:r>
            <a:r>
              <a:rPr lang="ko-KR" altLang="en-US" dirty="0" smtClean="0"/>
              <a:t> </a:t>
            </a:r>
            <a:r>
              <a:rPr lang="ko-KR" altLang="en-US" dirty="0"/>
              <a:t>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  <a:r>
              <a:rPr lang="en-US" altLang="ko-KR" dirty="0"/>
              <a:t>, 5~20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</a:t>
            </a:r>
            <a:r>
              <a:rPr lang="ko-KR" altLang="en-US" dirty="0" smtClean="0"/>
              <a:t>도메인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5</a:t>
            </a:r>
            <a:r>
              <a:rPr lang="en-US" altLang="ko-KR" dirty="0"/>
              <a:t>. </a:t>
            </a:r>
            <a:r>
              <a:rPr lang="ko-KR" altLang="en-US" dirty="0"/>
              <a:t>키워드 속성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/>
              <a:t>키워드 등록 속성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6.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Excel 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7. </a:t>
            </a:r>
            <a:r>
              <a:rPr lang="en-US" altLang="ko-KR" dirty="0"/>
              <a:t>TPO</a:t>
            </a:r>
            <a:r>
              <a:rPr lang="ko-KR" altLang="en-US" dirty="0" smtClean="0"/>
              <a:t> </a:t>
            </a:r>
            <a:r>
              <a:rPr lang="ko-KR" altLang="en-US" dirty="0"/>
              <a:t>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en-US" altLang="ko-KR" dirty="0" smtClean="0"/>
              <a:t>T </a:t>
            </a:r>
            <a:r>
              <a:rPr lang="en-US" altLang="ko-KR" dirty="0"/>
              <a:t>: </a:t>
            </a:r>
            <a:r>
              <a:rPr lang="ko-KR" altLang="en-US" dirty="0" smtClean="0"/>
              <a:t>시간</a:t>
            </a:r>
            <a:r>
              <a:rPr lang="ko-KR" altLang="en-US" dirty="0"/>
              <a:t>에 대한 키워드를 볼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en-US" altLang="ko-KR" dirty="0" smtClean="0"/>
              <a:t>P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장소</a:t>
            </a:r>
            <a:r>
              <a:rPr lang="ko-KR" altLang="en-US" dirty="0"/>
              <a:t>에 대한 키워드를 볼 수 있음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- O : </a:t>
            </a:r>
            <a:r>
              <a:rPr lang="ko-KR" altLang="en-US" dirty="0" smtClean="0"/>
              <a:t>상황에 대한 키워드를 볼 수 있음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52" y="1755461"/>
            <a:ext cx="2332782" cy="198972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829523"/>
              </p:ext>
            </p:extLst>
          </p:nvPr>
        </p:nvGraphicFramePr>
        <p:xfrm>
          <a:off x="3351384" y="1782854"/>
          <a:ext cx="1531847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24">
                  <a:extLst>
                    <a:ext uri="{9D8B030D-6E8A-4147-A177-3AD203B41FA5}">
                      <a16:colId xmlns:a16="http://schemas.microsoft.com/office/drawing/2014/main" val="198467756"/>
                    </a:ext>
                  </a:extLst>
                </a:gridCol>
                <a:gridCol w="758475">
                  <a:extLst>
                    <a:ext uri="{9D8B030D-6E8A-4147-A177-3AD203B41FA5}">
                      <a16:colId xmlns:a16="http://schemas.microsoft.com/office/drawing/2014/main" val="154982804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192647153"/>
                    </a:ext>
                  </a:extLst>
                </a:gridCol>
              </a:tblGrid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NO.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연관어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버즈량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6289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악성코드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63352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멀웨이</a:t>
                      </a:r>
                      <a:endParaRPr lang="en-US" altLang="ko-KR" sz="600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14,512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228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13,156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4196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워너크라이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12,156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555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해피해킹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10,234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9760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위변조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10,154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863093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비너스락커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9,675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6744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익스플로러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9,164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69515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취약점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8,999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71341"/>
                  </a:ext>
                </a:extLst>
              </a:tr>
              <a:tr h="16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10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  </a:t>
                      </a:r>
                      <a:r>
                        <a:rPr lang="ko-KR" altLang="en-US" sz="600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록키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600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8,653</a:t>
                      </a:r>
                      <a:endParaRPr lang="ko-KR" altLang="en-US" sz="600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41426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594558" y="766159"/>
            <a:ext cx="4685572" cy="3168352"/>
            <a:chOff x="770741" y="884134"/>
            <a:chExt cx="4685572" cy="3168352"/>
          </a:xfrm>
        </p:grpSpPr>
        <p:grpSp>
          <p:nvGrpSpPr>
            <p:cNvPr id="6" name="그룹 5"/>
            <p:cNvGrpSpPr/>
            <p:nvPr/>
          </p:nvGrpSpPr>
          <p:grpSpPr>
            <a:xfrm>
              <a:off x="770741" y="884134"/>
              <a:ext cx="4685572" cy="3168352"/>
              <a:chOff x="3595679" y="4872625"/>
              <a:chExt cx="4685572" cy="3246664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595679" y="4872625"/>
                <a:ext cx="4685572" cy="32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TPO</a:t>
                </a:r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차트</a:t>
                </a:r>
                <a:endPara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3595679" y="5202024"/>
                <a:ext cx="4685572" cy="2917265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</p:grpSp>
        <p:cxnSp>
          <p:nvCxnSpPr>
            <p:cNvPr id="7" name="직선 연결선 6"/>
            <p:cNvCxnSpPr/>
            <p:nvPr/>
          </p:nvCxnSpPr>
          <p:spPr>
            <a:xfrm>
              <a:off x="1025293" y="1637184"/>
              <a:ext cx="42878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648099" y="1339298"/>
              <a:ext cx="591259" cy="1700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59968" y="1339298"/>
              <a:ext cx="1033578" cy="1721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             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033" y="1339297"/>
              <a:ext cx="942460" cy="170012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4683358" y="1339297"/>
              <a:ext cx="517696" cy="170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다운로드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4610033" y="1276567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6</a:t>
              </a:r>
              <a:endParaRPr lang="ko-KR" altLang="en-US" sz="1050" b="1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934133" y="1278708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1</a:t>
              </a:r>
              <a:endParaRPr lang="ko-KR" altLang="en-US" sz="1050" b="1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2315625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2</a:t>
              </a:r>
              <a:endParaRPr lang="ko-KR" altLang="en-US" sz="1050" b="1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3583350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3</a:t>
              </a:r>
              <a:endParaRPr lang="ko-KR" altLang="en-US" sz="1050" b="1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380255" y="1619845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306930" y="155232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21" name="직사각형 20"/>
          <p:cNvSpPr/>
          <p:nvPr/>
        </p:nvSpPr>
        <p:spPr>
          <a:xfrm>
            <a:off x="4207954" y="1552001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117308" y="150081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  <p:grpSp>
        <p:nvGrpSpPr>
          <p:cNvPr id="23" name="그룹 22"/>
          <p:cNvGrpSpPr/>
          <p:nvPr/>
        </p:nvGrpSpPr>
        <p:grpSpPr>
          <a:xfrm>
            <a:off x="3287688" y="3918994"/>
            <a:ext cx="4685572" cy="2913291"/>
            <a:chOff x="3595679" y="4872625"/>
            <a:chExt cx="4685572" cy="2985299"/>
          </a:xfrm>
        </p:grpSpPr>
        <p:sp>
          <p:nvSpPr>
            <p:cNvPr id="24" name="직사각형 23"/>
            <p:cNvSpPr/>
            <p:nvPr/>
          </p:nvSpPr>
          <p:spPr>
            <a:xfrm>
              <a:off x="3595679" y="4872625"/>
              <a:ext cx="4685572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TPO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차트</a:t>
              </a:r>
              <a:endParaRPr lang="ko-KR" altLang="en-US" sz="1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595679" y="5202024"/>
              <a:ext cx="4685572" cy="2655900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3542240" y="4672045"/>
            <a:ext cx="4287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165046" y="4374159"/>
            <a:ext cx="591259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876915" y="4374159"/>
            <a:ext cx="1033578" cy="1721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검색어</a:t>
            </a:r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980" y="4374158"/>
            <a:ext cx="942460" cy="170012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7200305" y="4374158"/>
            <a:ext cx="517696" cy="1700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다운로드</a:t>
            </a:r>
            <a:endParaRPr lang="ko-KR" altLang="en-US" sz="600" dirty="0">
              <a:solidFill>
                <a:srgbClr val="373737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126980" y="4311428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33" name="타원 32"/>
          <p:cNvSpPr/>
          <p:nvPr/>
        </p:nvSpPr>
        <p:spPr>
          <a:xfrm>
            <a:off x="3451080" y="431356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34" name="타원 33"/>
          <p:cNvSpPr/>
          <p:nvPr/>
        </p:nvSpPr>
        <p:spPr>
          <a:xfrm>
            <a:off x="4832572" y="431200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35" name="타원 34"/>
          <p:cNvSpPr/>
          <p:nvPr/>
        </p:nvSpPr>
        <p:spPr>
          <a:xfrm>
            <a:off x="6100297" y="4312006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339" y="4975717"/>
            <a:ext cx="2361643" cy="1584374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217900" y="4837664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217906" y="519770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217905" y="534172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217904" y="548573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217903" y="562975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217902" y="577376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217901" y="591778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217900" y="606180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154010" y="519770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154009" y="534172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4008" y="5485736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154007" y="5629752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154006" y="5773768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154005" y="5917784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154004" y="6061800"/>
            <a:ext cx="96441" cy="9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42262" y="513820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42260" y="528991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</a:p>
        </p:txBody>
      </p:sp>
      <p:sp>
        <p:nvSpPr>
          <p:cNvPr id="54" name="타원 53"/>
          <p:cNvSpPr/>
          <p:nvPr/>
        </p:nvSpPr>
        <p:spPr>
          <a:xfrm>
            <a:off x="6131085" y="477601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2439483" y="4668297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히트맵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6100297" y="512710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57" name="직사각형 56"/>
          <p:cNvSpPr/>
          <p:nvPr/>
        </p:nvSpPr>
        <p:spPr>
          <a:xfrm>
            <a:off x="5319613" y="4722637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228967" y="4671455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562611" y="514155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버블차트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3789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err="1"/>
              <a:t>간편분석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/>
              <a:t>위젯 설정 </a:t>
            </a:r>
            <a:r>
              <a:rPr lang="en-US" altLang="ko-KR" dirty="0"/>
              <a:t>(TPO</a:t>
            </a:r>
            <a:r>
              <a:rPr lang="ko-KR" altLang="en-US" dirty="0"/>
              <a:t> 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위젯 사이즈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버블차트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3x1,  min 2x1, max : 4x1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2x2,  min 1x1, max : 2x2</a:t>
            </a:r>
            <a:br>
              <a:rPr lang="en-US" altLang="ko-KR" dirty="0"/>
            </a:br>
            <a:r>
              <a:rPr lang="en-US" altLang="ko-KR" dirty="0"/>
              <a:t>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2x1,  min 2x1, max : 4x1 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        </a:t>
            </a:r>
            <a:r>
              <a:rPr lang="en-US" altLang="ko-KR" dirty="0" err="1"/>
              <a:t>df</a:t>
            </a:r>
            <a:r>
              <a:rPr lang="en-US" altLang="ko-KR" dirty="0"/>
              <a:t> 4x1,  min 3x1, max : 6x3 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1. TPO</a:t>
            </a:r>
            <a:r>
              <a:rPr lang="ko-KR" altLang="en-US" dirty="0"/>
              <a:t>를 볼 채널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팝업에서 설정한 채널을 대상으로 선택가능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 err="1"/>
              <a:t>검색어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</a:t>
            </a:r>
            <a:r>
              <a:rPr lang="ko-KR" altLang="en-US" dirty="0"/>
              <a:t>분류 시 여러 개의 데이터가 있는 경우 선택해서 해당 </a:t>
            </a:r>
            <a:r>
              <a:rPr lang="en-US" altLang="ko-KR" dirty="0"/>
              <a:t>TPO</a:t>
            </a:r>
            <a:r>
              <a:rPr lang="ko-KR" altLang="en-US" dirty="0"/>
              <a:t> 조회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3. TPO</a:t>
            </a:r>
            <a:r>
              <a:rPr lang="ko-KR" altLang="en-US" dirty="0"/>
              <a:t> 개수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err="1"/>
              <a:t>df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  <a:r>
              <a:rPr lang="en-US" altLang="ko-KR" dirty="0"/>
              <a:t>, 5~20</a:t>
            </a:r>
            <a:r>
              <a:rPr lang="ko-KR" altLang="en-US" dirty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키워드의 카테고리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- 14</a:t>
            </a:r>
            <a:r>
              <a:rPr lang="ko-KR" altLang="en-US" dirty="0"/>
              <a:t>개 테스트 도메인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6.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- </a:t>
            </a:r>
            <a:r>
              <a:rPr lang="en-US" altLang="ko-KR" dirty="0" smtClean="0"/>
              <a:t>Excel </a:t>
            </a:r>
            <a:r>
              <a:rPr lang="ko-KR" altLang="en-US" dirty="0"/>
              <a:t>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7. TPO</a:t>
            </a:r>
            <a:r>
              <a:rPr lang="ko-KR" altLang="en-US" dirty="0"/>
              <a:t> 선택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T : </a:t>
            </a:r>
            <a:r>
              <a:rPr lang="ko-KR" altLang="en-US" dirty="0"/>
              <a:t>시간에 대한 키워드를 볼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P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장소에 대한 키워드를 볼 수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- O : </a:t>
            </a:r>
            <a:r>
              <a:rPr lang="ko-KR" altLang="en-US" dirty="0"/>
              <a:t>상황에 대한 키워드를 볼 수 있음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37249" y="1108744"/>
            <a:ext cx="4685572" cy="2913291"/>
            <a:chOff x="770741" y="884133"/>
            <a:chExt cx="4685572" cy="2913291"/>
          </a:xfrm>
        </p:grpSpPr>
        <p:grpSp>
          <p:nvGrpSpPr>
            <p:cNvPr id="4" name="그룹 3"/>
            <p:cNvGrpSpPr/>
            <p:nvPr/>
          </p:nvGrpSpPr>
          <p:grpSpPr>
            <a:xfrm>
              <a:off x="770741" y="884133"/>
              <a:ext cx="4685572" cy="2913291"/>
              <a:chOff x="3595679" y="4872625"/>
              <a:chExt cx="4685572" cy="2985299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3595679" y="4872625"/>
                <a:ext cx="4685572" cy="32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TPO</a:t>
                </a:r>
                <a:r>
                  <a:rPr lang="ko-KR" altLang="en-US" sz="1000" b="1" dirty="0" smtClean="0">
                    <a:solidFill>
                      <a:schemeClr val="bg2">
                        <a:lumMod val="25000"/>
                      </a:schemeClr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 차트</a:t>
                </a:r>
                <a:endPara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3595679" y="5202024"/>
                <a:ext cx="4685572" cy="2655900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</p:grpSp>
        <p:cxnSp>
          <p:nvCxnSpPr>
            <p:cNvPr id="5" name="직선 연결선 4"/>
            <p:cNvCxnSpPr/>
            <p:nvPr/>
          </p:nvCxnSpPr>
          <p:spPr>
            <a:xfrm>
              <a:off x="1025293" y="1637184"/>
              <a:ext cx="42878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3648099" y="1339298"/>
              <a:ext cx="591259" cy="1700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개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59968" y="1339298"/>
              <a:ext cx="1033578" cy="1721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검색어</a:t>
              </a:r>
              <a:r>
                <a:rPr lang="ko-KR" altLang="en-US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                      </a:t>
              </a:r>
              <a:r>
                <a:rPr lang="en-US" altLang="ko-KR" sz="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| 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▼</a:t>
              </a:r>
              <a:r>
                <a:rPr lang="ko-KR" alt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</a:t>
              </a:r>
              <a:endPara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7033" y="1339297"/>
              <a:ext cx="942460" cy="170012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4683358" y="1339297"/>
              <a:ext cx="517696" cy="170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다운로드</a:t>
              </a:r>
              <a:endParaRPr lang="ko-KR" altLang="en-US" sz="600" dirty="0">
                <a:solidFill>
                  <a:srgbClr val="373737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610033" y="1276567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6</a:t>
              </a:r>
              <a:endParaRPr lang="ko-KR" altLang="en-US" sz="1050" b="1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934133" y="1278708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1</a:t>
              </a:r>
              <a:endParaRPr lang="ko-KR" altLang="en-US" sz="1050" b="1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2315625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2</a:t>
              </a:r>
              <a:endParaRPr lang="ko-KR" altLang="en-US" sz="1050" b="1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3583350" y="1277145"/>
              <a:ext cx="146650" cy="1466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3</a:t>
              </a:r>
              <a:endParaRPr lang="ko-KR" altLang="en-US" sz="1050" b="1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817006" y="1961565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743681" y="189404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67220" y="3509412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9266" y="763464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</a:t>
            </a:r>
            <a:endParaRPr lang="ko-KR" altLang="en-US" sz="8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03" y="2215321"/>
            <a:ext cx="3608924" cy="121930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73204" y="4340821"/>
            <a:ext cx="2226808" cy="1447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50185" y="4596488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31922" y="4610070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58071" y="4623652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973204" y="4870767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897422" y="4610070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501896" y="4615026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973204" y="4341983"/>
            <a:ext cx="4453616" cy="2582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00012" y="4601441"/>
            <a:ext cx="2226808" cy="119176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076993" y="4599126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장재원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2. </a:t>
            </a:r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바른정당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김성태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이준석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5. </a:t>
            </a: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홍문표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58730" y="4603916"/>
            <a:ext cx="550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속성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조직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인물</a:t>
            </a: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84879" y="4608706"/>
            <a:ext cx="900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버즈량</a:t>
            </a:r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/>
            </a:r>
            <a:b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 sz="1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4,583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3,555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3,354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2,983</a:t>
            </a:r>
          </a:p>
          <a:p>
            <a:pPr algn="ctr"/>
            <a:r>
              <a:rPr lang="en-US" altLang="ko-KR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1,567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200012" y="4864613"/>
            <a:ext cx="22268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124230" y="4603916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728704" y="4608872"/>
            <a:ext cx="0" cy="1178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971134" y="4340821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4242932" y="4346653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2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 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685970" y="5923039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/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◀ </a:t>
            </a:r>
            <a:r>
              <a:rPr lang="en-US" altLang="ko-KR" sz="1000" b="1" dirty="0">
                <a:solidFill>
                  <a:srgbClr val="0070C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en-US" altLang="ko-KR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,2,3,4,5 </a:t>
            </a:r>
            <a:r>
              <a:rPr lang="ko-KR" altLang="en-US" sz="1000" dirty="0">
                <a:solidFill>
                  <a:prstClr val="black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▶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137001" y="1970526"/>
            <a:ext cx="679628" cy="1700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          </a:t>
            </a:r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046355" y="1919344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9324321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en-US" altLang="ko-KR" dirty="0" err="1"/>
              <a:t>TrendUp</a:t>
            </a:r>
            <a:r>
              <a:rPr lang="en-US" altLang="ko-KR" dirty="0"/>
              <a:t> login &gt; </a:t>
            </a:r>
            <a:r>
              <a:rPr lang="ko-KR" altLang="en-US" dirty="0" err="1"/>
              <a:t>간편분석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대시보드 </a:t>
            </a:r>
            <a:r>
              <a:rPr lang="en-US" altLang="ko-KR" dirty="0"/>
              <a:t>N &gt; </a:t>
            </a:r>
            <a:r>
              <a:rPr lang="ko-KR" altLang="en-US" dirty="0"/>
              <a:t>위젯 설정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연관어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감성어</a:t>
            </a:r>
            <a:r>
              <a:rPr lang="en-US" altLang="ko-KR" dirty="0" smtClean="0"/>
              <a:t>, TPO</a:t>
            </a:r>
            <a:r>
              <a:rPr lang="ko-KR" altLang="en-US" dirty="0" smtClean="0"/>
              <a:t> </a:t>
            </a:r>
            <a:r>
              <a:rPr lang="ko-KR" altLang="en-US" dirty="0"/>
              <a:t>차트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a. </a:t>
            </a:r>
            <a:r>
              <a:rPr lang="ko-KR" altLang="en-US" dirty="0" err="1"/>
              <a:t>연관어</a:t>
            </a:r>
            <a:r>
              <a:rPr lang="en-US" altLang="ko-KR" dirty="0"/>
              <a:t>, </a:t>
            </a:r>
            <a:r>
              <a:rPr lang="ko-KR" altLang="en-US" dirty="0" err="1"/>
              <a:t>감성어</a:t>
            </a:r>
            <a:r>
              <a:rPr lang="en-US" altLang="ko-KR" dirty="0"/>
              <a:t>, TPO</a:t>
            </a:r>
            <a:r>
              <a:rPr lang="ko-KR" altLang="en-US" dirty="0"/>
              <a:t> 차트 위젯 설정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차트 유형을 </a:t>
            </a:r>
            <a:r>
              <a:rPr lang="ko-KR" altLang="en-US" dirty="0" smtClean="0"/>
              <a:t>선택 </a:t>
            </a:r>
            <a:r>
              <a:rPr lang="en-US" altLang="ko-KR" dirty="0" smtClean="0"/>
              <a:t>(</a:t>
            </a:r>
            <a:r>
              <a:rPr lang="en-US" altLang="ko-KR" dirty="0"/>
              <a:t>1</a:t>
            </a:r>
            <a:r>
              <a:rPr lang="ko-KR" altLang="en-US" dirty="0"/>
              <a:t>차</a:t>
            </a:r>
            <a:r>
              <a:rPr lang="en-US" altLang="ko-KR" dirty="0"/>
              <a:t>, 2</a:t>
            </a:r>
            <a:r>
              <a:rPr lang="ko-KR" altLang="en-US" dirty="0" smtClean="0"/>
              <a:t>차 모두 가능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- </a:t>
            </a:r>
            <a:r>
              <a:rPr lang="ko-KR" altLang="en-US" dirty="0"/>
              <a:t>리스트 </a:t>
            </a:r>
            <a:r>
              <a:rPr lang="en-US" altLang="ko-KR" dirty="0"/>
              <a:t>: </a:t>
            </a:r>
            <a:r>
              <a:rPr lang="ko-KR" altLang="en-US" dirty="0"/>
              <a:t>발생량에 따라 순서 나열하는 방식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 </a:t>
            </a:r>
            <a:r>
              <a:rPr lang="en-US" altLang="ko-KR" dirty="0"/>
              <a:t>-&gt; </a:t>
            </a:r>
            <a:r>
              <a:rPr lang="ko-KR" altLang="en-US" dirty="0"/>
              <a:t>해당 유형을 선택 시 </a:t>
            </a:r>
            <a:r>
              <a:rPr lang="en-US" altLang="ko-KR" dirty="0"/>
              <a:t>2</a:t>
            </a:r>
            <a:r>
              <a:rPr lang="ko-KR" altLang="en-US" dirty="0"/>
              <a:t>번 선택 사항이 나타남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2. </a:t>
            </a:r>
            <a:r>
              <a:rPr lang="ko-KR" altLang="en-US" dirty="0" err="1"/>
              <a:t>연관어</a:t>
            </a:r>
            <a:r>
              <a:rPr lang="en-US" altLang="ko-KR" dirty="0"/>
              <a:t>, </a:t>
            </a:r>
            <a:r>
              <a:rPr lang="ko-KR" altLang="en-US" dirty="0" err="1"/>
              <a:t>감성어</a:t>
            </a:r>
            <a:r>
              <a:rPr lang="en-US" altLang="ko-KR" dirty="0"/>
              <a:t>, </a:t>
            </a:r>
            <a:r>
              <a:rPr lang="en-US" altLang="ko-KR" dirty="0" smtClean="0"/>
              <a:t>TPO</a:t>
            </a:r>
            <a:r>
              <a:rPr lang="ko-KR" altLang="en-US" dirty="0" smtClean="0"/>
              <a:t>의 </a:t>
            </a:r>
            <a:r>
              <a:rPr lang="ko-KR" altLang="en-US" dirty="0"/>
              <a:t>차수를 설정하는 기능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- 1</a:t>
            </a:r>
            <a:r>
              <a:rPr lang="ko-KR" altLang="en-US" dirty="0"/>
              <a:t>차</a:t>
            </a:r>
            <a:r>
              <a:rPr lang="en-US" altLang="ko-KR" dirty="0"/>
              <a:t>, 1,2</a:t>
            </a:r>
            <a:r>
              <a:rPr lang="ko-KR" altLang="en-US" dirty="0"/>
              <a:t>차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위젯 설정 완료 버튼을 누르면 노출되는 팝업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188975" y="727891"/>
            <a:ext cx="3013378" cy="1506973"/>
            <a:chOff x="523452" y="5674879"/>
            <a:chExt cx="3013378" cy="1506973"/>
          </a:xfrm>
        </p:grpSpPr>
        <p:sp>
          <p:nvSpPr>
            <p:cNvPr id="4" name="직사각형 3"/>
            <p:cNvSpPr/>
            <p:nvPr/>
          </p:nvSpPr>
          <p:spPr>
            <a:xfrm>
              <a:off x="523452" y="5674879"/>
              <a:ext cx="3013378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23452" y="6004277"/>
              <a:ext cx="3013378" cy="1177575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95867" y="6839423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3452" y="6328282"/>
              <a:ext cx="30133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위젯 설정이 완료되었습니다</a:t>
              </a:r>
              <a:r>
                <a:rPr lang="en-US" altLang="ko-KR" sz="8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. </a:t>
              </a:r>
              <a:endPara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097" y="5761992"/>
              <a:ext cx="156469" cy="156469"/>
            </a:xfrm>
            <a:prstGeom prst="rect">
              <a:avLst/>
            </a:prstGeom>
          </p:spPr>
        </p:pic>
      </p:grpSp>
      <p:sp>
        <p:nvSpPr>
          <p:cNvPr id="9" name="타원 8"/>
          <p:cNvSpPr/>
          <p:nvPr/>
        </p:nvSpPr>
        <p:spPr>
          <a:xfrm>
            <a:off x="4141972" y="69896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b</a:t>
            </a:r>
            <a:endParaRPr lang="ko-KR" altLang="en-US" sz="105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735524" y="762590"/>
            <a:ext cx="3223857" cy="1815261"/>
            <a:chOff x="3595678" y="4872625"/>
            <a:chExt cx="3223857" cy="1815261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4788983" y="6274427"/>
              <a:ext cx="668547" cy="2222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rgbClr val="373737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확인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595678" y="4872625"/>
              <a:ext cx="3223857" cy="329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연관어</a:t>
              </a:r>
              <a:r>
                <a:rPr lang="en-US" altLang="ko-KR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</a:t>
              </a:r>
              <a:r>
                <a:rPr lang="ko-KR" altLang="en-US" sz="1000" b="1" dirty="0" err="1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긍</a:t>
              </a:r>
              <a:r>
                <a:rPr lang="en-US" altLang="ko-KR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부정어</a:t>
              </a:r>
              <a:r>
                <a:rPr lang="en-US" altLang="ko-KR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, TPO 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차트 설정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595678" y="5202024"/>
              <a:ext cx="3223857" cy="1485862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24" y="4959738"/>
              <a:ext cx="156469" cy="156469"/>
            </a:xfrm>
            <a:prstGeom prst="rect">
              <a:avLst/>
            </a:prstGeom>
          </p:spPr>
        </p:pic>
      </p:grpSp>
      <p:sp>
        <p:nvSpPr>
          <p:cNvPr id="15" name="타원 14"/>
          <p:cNvSpPr/>
          <p:nvPr/>
        </p:nvSpPr>
        <p:spPr>
          <a:xfrm>
            <a:off x="681007" y="722709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c</a:t>
            </a:r>
            <a:endParaRPr lang="ko-KR" altLang="en-US" sz="105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29358" y="1214651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유형 선택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525480" y="1218653"/>
            <a:ext cx="1264017" cy="23518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리스트            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▼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27010" y="1175241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29358" y="1574529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연관어</a:t>
            </a:r>
            <a:r>
              <a:rPr lang="ko-KR" altLang="en-US" sz="8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깊이</a:t>
            </a:r>
            <a:endParaRPr lang="ko-KR" altLang="en-US" sz="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21520" y="1552757"/>
            <a:ext cx="146650" cy="146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21" name="타원 20"/>
          <p:cNvSpPr/>
          <p:nvPr/>
        </p:nvSpPr>
        <p:spPr>
          <a:xfrm>
            <a:off x="2099315" y="1618460"/>
            <a:ext cx="115889" cy="1079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90080" y="1618460"/>
            <a:ext cx="117475" cy="10795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latinLnBrk="0"/>
            <a:endParaRPr lang="ko-KR" altLang="en-US" sz="799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94398" y="1569630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20142" y="1565603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</a:lstStyle>
          <a:p>
            <a:r>
              <a:rPr lang="en-US" altLang="ko-KR" dirty="0" smtClean="0"/>
              <a:t>1, 2</a:t>
            </a:r>
            <a:r>
              <a:rPr lang="ko-KR" altLang="en-US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273536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0070C0"/>
          </a:solidFill>
        </a:ln>
      </a:spPr>
      <a:bodyPr wrap="square" rtlCol="0" anchor="ctr">
        <a:noAutofit/>
      </a:bodyPr>
      <a:lstStyle>
        <a:defPPr algn="ctr">
          <a:defRPr sz="800" dirty="0" smtClean="0">
            <a:latin typeface="12롯데마트드림Light" panose="02020603020101020101" pitchFamily="18" charset="-127"/>
            <a:ea typeface="12롯데마트드림Light" panose="02020603020101020101" pitchFamily="18" charset="-127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defRPr sz="800" smtClean="0">
            <a:latin typeface="12롯데마트드림Light" panose="02020603020101020101" pitchFamily="18" charset="-127"/>
            <a:ea typeface="12롯데마트드림Light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46629</TotalTime>
  <Words>12571</Words>
  <Application>Microsoft Office PowerPoint</Application>
  <PresentationFormat>와이드스크린</PresentationFormat>
  <Paragraphs>5398</Paragraphs>
  <Slides>194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194</vt:i4>
      </vt:variant>
    </vt:vector>
  </HeadingPairs>
  <TitlesOfParts>
    <vt:vector size="203" baseType="lpstr">
      <vt:lpstr>맑은 고딕</vt:lpstr>
      <vt:lpstr>Calibri</vt:lpstr>
      <vt:lpstr>Arial</vt:lpstr>
      <vt:lpstr>Noto Sans KR</vt:lpstr>
      <vt:lpstr>12롯데마트드림Bold</vt:lpstr>
      <vt:lpstr>Modern H Medium</vt:lpstr>
      <vt:lpstr>12롯데마트드림Light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tapacross</dc:creator>
  <cp:lastModifiedBy>tapacross</cp:lastModifiedBy>
  <cp:revision>453</cp:revision>
  <cp:lastPrinted>2017-08-02T06:51:54Z</cp:lastPrinted>
  <dcterms:created xsi:type="dcterms:W3CDTF">2017-07-04T08:24:13Z</dcterms:created>
  <dcterms:modified xsi:type="dcterms:W3CDTF">2017-08-30T10:42:11Z</dcterms:modified>
</cp:coreProperties>
</file>